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mp" ContentType="image/png"/>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0"/>
  </p:notesMasterIdLst>
  <p:handoutMasterIdLst>
    <p:handoutMasterId r:id="rId51"/>
  </p:handoutMasterIdLst>
  <p:sldIdLst>
    <p:sldId id="256" r:id="rId2"/>
    <p:sldId id="259" r:id="rId3"/>
    <p:sldId id="312" r:id="rId4"/>
    <p:sldId id="460" r:id="rId5"/>
    <p:sldId id="461" r:id="rId6"/>
    <p:sldId id="462" r:id="rId7"/>
    <p:sldId id="463" r:id="rId8"/>
    <p:sldId id="501" r:id="rId9"/>
    <p:sldId id="499" r:id="rId10"/>
    <p:sldId id="395" r:id="rId11"/>
    <p:sldId id="300" r:id="rId12"/>
    <p:sldId id="465" r:id="rId13"/>
    <p:sldId id="466" r:id="rId14"/>
    <p:sldId id="467" r:id="rId15"/>
    <p:sldId id="468" r:id="rId16"/>
    <p:sldId id="469" r:id="rId17"/>
    <p:sldId id="470" r:id="rId18"/>
    <p:sldId id="471" r:id="rId19"/>
    <p:sldId id="472" r:id="rId20"/>
    <p:sldId id="473" r:id="rId21"/>
    <p:sldId id="424" r:id="rId22"/>
    <p:sldId id="474" r:id="rId23"/>
    <p:sldId id="502" r:id="rId24"/>
    <p:sldId id="475" r:id="rId25"/>
    <p:sldId id="476" r:id="rId26"/>
    <p:sldId id="477" r:id="rId27"/>
    <p:sldId id="483" r:id="rId28"/>
    <p:sldId id="503" r:id="rId29"/>
    <p:sldId id="489" r:id="rId30"/>
    <p:sldId id="490" r:id="rId31"/>
    <p:sldId id="491" r:id="rId32"/>
    <p:sldId id="484" r:id="rId33"/>
    <p:sldId id="486" r:id="rId34"/>
    <p:sldId id="487" r:id="rId35"/>
    <p:sldId id="478" r:id="rId36"/>
    <p:sldId id="479" r:id="rId37"/>
    <p:sldId id="480" r:id="rId38"/>
    <p:sldId id="488" r:id="rId39"/>
    <p:sldId id="504" r:id="rId40"/>
    <p:sldId id="492" r:id="rId41"/>
    <p:sldId id="493" r:id="rId42"/>
    <p:sldId id="494" r:id="rId43"/>
    <p:sldId id="495" r:id="rId44"/>
    <p:sldId id="496" r:id="rId45"/>
    <p:sldId id="497" r:id="rId46"/>
    <p:sldId id="498" r:id="rId47"/>
    <p:sldId id="505" r:id="rId48"/>
    <p:sldId id="500" r:id="rId49"/>
  </p:sldIdLst>
  <p:sldSz cx="9144000" cy="6858000" type="screen4x3"/>
  <p:notesSz cx="10018713" cy="6888163"/>
  <p:defaultTextStyle>
    <a:defPPr>
      <a:defRPr lang="ja-JP"/>
    </a:defPPr>
    <a:lvl1pPr algn="l" rtl="0" fontAlgn="base">
      <a:spcBef>
        <a:spcPct val="0"/>
      </a:spcBef>
      <a:spcAft>
        <a:spcPct val="0"/>
      </a:spcAft>
      <a:defRPr kumimoji="1" sz="2000" kern="1200">
        <a:solidFill>
          <a:schemeClr val="tx1"/>
        </a:solidFill>
        <a:latin typeface="Tahoma" panose="020B0604030504040204" pitchFamily="34" charset="0"/>
        <a:ea typeface="ＭＳ Ｐゴシック" panose="020B0600070205080204" pitchFamily="50" charset="-128"/>
        <a:cs typeface="+mn-cs"/>
      </a:defRPr>
    </a:lvl1pPr>
    <a:lvl2pPr marL="457200" algn="l" rtl="0" fontAlgn="base">
      <a:spcBef>
        <a:spcPct val="0"/>
      </a:spcBef>
      <a:spcAft>
        <a:spcPct val="0"/>
      </a:spcAft>
      <a:defRPr kumimoji="1" sz="2000" kern="1200">
        <a:solidFill>
          <a:schemeClr val="tx1"/>
        </a:solidFill>
        <a:latin typeface="Tahoma" panose="020B0604030504040204" pitchFamily="34" charset="0"/>
        <a:ea typeface="ＭＳ Ｐゴシック" panose="020B0600070205080204" pitchFamily="50" charset="-128"/>
        <a:cs typeface="+mn-cs"/>
      </a:defRPr>
    </a:lvl2pPr>
    <a:lvl3pPr marL="914400" algn="l" rtl="0" fontAlgn="base">
      <a:spcBef>
        <a:spcPct val="0"/>
      </a:spcBef>
      <a:spcAft>
        <a:spcPct val="0"/>
      </a:spcAft>
      <a:defRPr kumimoji="1" sz="2000" kern="1200">
        <a:solidFill>
          <a:schemeClr val="tx1"/>
        </a:solidFill>
        <a:latin typeface="Tahoma" panose="020B0604030504040204" pitchFamily="34" charset="0"/>
        <a:ea typeface="ＭＳ Ｐゴシック" panose="020B0600070205080204" pitchFamily="50" charset="-128"/>
        <a:cs typeface="+mn-cs"/>
      </a:defRPr>
    </a:lvl3pPr>
    <a:lvl4pPr marL="1371600" algn="l" rtl="0" fontAlgn="base">
      <a:spcBef>
        <a:spcPct val="0"/>
      </a:spcBef>
      <a:spcAft>
        <a:spcPct val="0"/>
      </a:spcAft>
      <a:defRPr kumimoji="1" sz="2000" kern="1200">
        <a:solidFill>
          <a:schemeClr val="tx1"/>
        </a:solidFill>
        <a:latin typeface="Tahoma" panose="020B0604030504040204" pitchFamily="34" charset="0"/>
        <a:ea typeface="ＭＳ Ｐゴシック" panose="020B0600070205080204" pitchFamily="50" charset="-128"/>
        <a:cs typeface="+mn-cs"/>
      </a:defRPr>
    </a:lvl4pPr>
    <a:lvl5pPr marL="1828800" algn="l" rtl="0" fontAlgn="base">
      <a:spcBef>
        <a:spcPct val="0"/>
      </a:spcBef>
      <a:spcAft>
        <a:spcPct val="0"/>
      </a:spcAft>
      <a:defRPr kumimoji="1" sz="2000" kern="1200">
        <a:solidFill>
          <a:schemeClr val="tx1"/>
        </a:solidFill>
        <a:latin typeface="Tahoma" panose="020B0604030504040204" pitchFamily="34" charset="0"/>
        <a:ea typeface="ＭＳ Ｐゴシック" panose="020B0600070205080204" pitchFamily="50" charset="-128"/>
        <a:cs typeface="+mn-cs"/>
      </a:defRPr>
    </a:lvl5pPr>
    <a:lvl6pPr marL="2286000" algn="l" defTabSz="914400" rtl="0" eaLnBrk="1" latinLnBrk="0" hangingPunct="1">
      <a:defRPr kumimoji="1" sz="2000" kern="1200">
        <a:solidFill>
          <a:schemeClr val="tx1"/>
        </a:solidFill>
        <a:latin typeface="Tahoma" panose="020B0604030504040204" pitchFamily="34" charset="0"/>
        <a:ea typeface="ＭＳ Ｐゴシック" panose="020B0600070205080204" pitchFamily="50" charset="-128"/>
        <a:cs typeface="+mn-cs"/>
      </a:defRPr>
    </a:lvl6pPr>
    <a:lvl7pPr marL="2743200" algn="l" defTabSz="914400" rtl="0" eaLnBrk="1" latinLnBrk="0" hangingPunct="1">
      <a:defRPr kumimoji="1" sz="2000" kern="1200">
        <a:solidFill>
          <a:schemeClr val="tx1"/>
        </a:solidFill>
        <a:latin typeface="Tahoma" panose="020B0604030504040204" pitchFamily="34" charset="0"/>
        <a:ea typeface="ＭＳ Ｐゴシック" panose="020B0600070205080204" pitchFamily="50" charset="-128"/>
        <a:cs typeface="+mn-cs"/>
      </a:defRPr>
    </a:lvl7pPr>
    <a:lvl8pPr marL="3200400" algn="l" defTabSz="914400" rtl="0" eaLnBrk="1" latinLnBrk="0" hangingPunct="1">
      <a:defRPr kumimoji="1" sz="2000" kern="1200">
        <a:solidFill>
          <a:schemeClr val="tx1"/>
        </a:solidFill>
        <a:latin typeface="Tahoma" panose="020B0604030504040204" pitchFamily="34" charset="0"/>
        <a:ea typeface="ＭＳ Ｐゴシック" panose="020B0600070205080204" pitchFamily="50" charset="-128"/>
        <a:cs typeface="+mn-cs"/>
      </a:defRPr>
    </a:lvl8pPr>
    <a:lvl9pPr marL="3657600" algn="l" defTabSz="914400" rtl="0" eaLnBrk="1" latinLnBrk="0" hangingPunct="1">
      <a:defRPr kumimoji="1" sz="2000" kern="1200">
        <a:solidFill>
          <a:schemeClr val="tx1"/>
        </a:solidFill>
        <a:latin typeface="Tahoma" panose="020B0604030504040204" pitchFamily="34"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891" autoAdjust="0"/>
    <p:restoredTop sz="90898" autoAdjust="0"/>
  </p:normalViewPr>
  <p:slideViewPr>
    <p:cSldViewPr>
      <p:cViewPr varScale="1">
        <p:scale>
          <a:sx n="113" d="100"/>
          <a:sy n="113" d="100"/>
        </p:scale>
        <p:origin x="1194" y="96"/>
      </p:cViewPr>
      <p:guideLst>
        <p:guide orient="horz" pos="2160"/>
        <p:guide pos="2880"/>
      </p:guideLst>
    </p:cSldViewPr>
  </p:slideViewPr>
  <p:outlineViewPr>
    <p:cViewPr>
      <p:scale>
        <a:sx n="33" d="100"/>
        <a:sy n="33" d="100"/>
      </p:scale>
      <p:origin x="0" y="-19692"/>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DD26471F-E51D-47D2-BC72-EA99ACE5D91D}"/>
              </a:ext>
            </a:extLst>
          </p:cNvPr>
          <p:cNvSpPr>
            <a:spLocks noGrp="1" noChangeArrowheads="1"/>
          </p:cNvSpPr>
          <p:nvPr>
            <p:ph type="hdr" sz="quarter"/>
          </p:nvPr>
        </p:nvSpPr>
        <p:spPr bwMode="auto">
          <a:xfrm>
            <a:off x="2" y="1"/>
            <a:ext cx="4341443" cy="344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04" tIns="46002" rIns="92004" bIns="46002" numCol="1" anchor="t" anchorCtr="0" compatLnSpc="1">
            <a:prstTxWarp prst="textNoShape">
              <a:avLst/>
            </a:prstTxWarp>
          </a:bodyPr>
          <a:lstStyle>
            <a:lvl1pPr>
              <a:defRPr sz="1200"/>
            </a:lvl1pPr>
          </a:lstStyle>
          <a:p>
            <a:endParaRPr lang="en-US" altLang="ja-JP"/>
          </a:p>
        </p:txBody>
      </p:sp>
      <p:sp>
        <p:nvSpPr>
          <p:cNvPr id="44035" name="Rectangle 3">
            <a:extLst>
              <a:ext uri="{FF2B5EF4-FFF2-40B4-BE49-F238E27FC236}">
                <a16:creationId xmlns:a16="http://schemas.microsoft.com/office/drawing/2014/main" id="{4C6D04FE-4C7D-450D-81B4-5DF19AA05AA1}"/>
              </a:ext>
            </a:extLst>
          </p:cNvPr>
          <p:cNvSpPr>
            <a:spLocks noGrp="1" noChangeArrowheads="1"/>
          </p:cNvSpPr>
          <p:nvPr>
            <p:ph type="dt" sz="quarter" idx="1"/>
          </p:nvPr>
        </p:nvSpPr>
        <p:spPr bwMode="auto">
          <a:xfrm>
            <a:off x="5677272" y="1"/>
            <a:ext cx="4341443" cy="344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04" tIns="46002" rIns="92004" bIns="46002" numCol="1" anchor="t" anchorCtr="0" compatLnSpc="1">
            <a:prstTxWarp prst="textNoShape">
              <a:avLst/>
            </a:prstTxWarp>
          </a:bodyPr>
          <a:lstStyle>
            <a:lvl1pPr algn="r">
              <a:defRPr sz="1200"/>
            </a:lvl1pPr>
          </a:lstStyle>
          <a:p>
            <a:endParaRPr lang="en-US" altLang="ja-JP"/>
          </a:p>
        </p:txBody>
      </p:sp>
      <p:sp>
        <p:nvSpPr>
          <p:cNvPr id="44036" name="Rectangle 4">
            <a:extLst>
              <a:ext uri="{FF2B5EF4-FFF2-40B4-BE49-F238E27FC236}">
                <a16:creationId xmlns:a16="http://schemas.microsoft.com/office/drawing/2014/main" id="{8143EBAD-0259-49FF-849E-9F8C79F3FCB2}"/>
              </a:ext>
            </a:extLst>
          </p:cNvPr>
          <p:cNvSpPr>
            <a:spLocks noGrp="1" noChangeArrowheads="1"/>
          </p:cNvSpPr>
          <p:nvPr>
            <p:ph type="ftr" sz="quarter" idx="2"/>
          </p:nvPr>
        </p:nvSpPr>
        <p:spPr bwMode="auto">
          <a:xfrm>
            <a:off x="2" y="6544030"/>
            <a:ext cx="4341443" cy="344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04" tIns="46002" rIns="92004" bIns="46002" numCol="1" anchor="b" anchorCtr="0" compatLnSpc="1">
            <a:prstTxWarp prst="textNoShape">
              <a:avLst/>
            </a:prstTxWarp>
          </a:bodyPr>
          <a:lstStyle>
            <a:lvl1pPr>
              <a:defRPr sz="1200"/>
            </a:lvl1pPr>
          </a:lstStyle>
          <a:p>
            <a:endParaRPr lang="en-US" altLang="ja-JP"/>
          </a:p>
        </p:txBody>
      </p:sp>
      <p:sp>
        <p:nvSpPr>
          <p:cNvPr id="44037" name="Rectangle 5">
            <a:extLst>
              <a:ext uri="{FF2B5EF4-FFF2-40B4-BE49-F238E27FC236}">
                <a16:creationId xmlns:a16="http://schemas.microsoft.com/office/drawing/2014/main" id="{5BE3D829-CA07-4EA5-A334-CD884FF0198A}"/>
              </a:ext>
            </a:extLst>
          </p:cNvPr>
          <p:cNvSpPr>
            <a:spLocks noGrp="1" noChangeArrowheads="1"/>
          </p:cNvSpPr>
          <p:nvPr>
            <p:ph type="sldNum" sz="quarter" idx="3"/>
          </p:nvPr>
        </p:nvSpPr>
        <p:spPr bwMode="auto">
          <a:xfrm>
            <a:off x="5677272" y="6544030"/>
            <a:ext cx="4341443" cy="344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04" tIns="46002" rIns="92004" bIns="46002" numCol="1" anchor="b" anchorCtr="0" compatLnSpc="1">
            <a:prstTxWarp prst="textNoShape">
              <a:avLst/>
            </a:prstTxWarp>
          </a:bodyPr>
          <a:lstStyle>
            <a:lvl1pPr algn="r">
              <a:defRPr sz="1200"/>
            </a:lvl1pPr>
          </a:lstStyle>
          <a:p>
            <a:fld id="{1ED9B1AF-CB68-44C4-8BA1-E4CD69CB6481}" type="slidenum">
              <a:rPr lang="en-US" altLang="ja-JP"/>
              <a:pPr/>
              <a:t>‹#›</a:t>
            </a:fld>
            <a:endParaRPr lang="en-US" altLang="ja-JP"/>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4341443" cy="345233"/>
          </a:xfrm>
          <a:prstGeom prst="rect">
            <a:avLst/>
          </a:prstGeom>
        </p:spPr>
        <p:txBody>
          <a:bodyPr vert="horz" lIns="91986" tIns="45993" rIns="91986" bIns="45993" rtlCol="0"/>
          <a:lstStyle>
            <a:lvl1pPr algn="l">
              <a:defRPr sz="1200"/>
            </a:lvl1pPr>
          </a:lstStyle>
          <a:p>
            <a:endParaRPr kumimoji="1" lang="ja-JP" altLang="en-US"/>
          </a:p>
        </p:txBody>
      </p:sp>
      <p:sp>
        <p:nvSpPr>
          <p:cNvPr id="3" name="日付プレースホルダー 2"/>
          <p:cNvSpPr>
            <a:spLocks noGrp="1"/>
          </p:cNvSpPr>
          <p:nvPr>
            <p:ph type="dt" idx="1"/>
          </p:nvPr>
        </p:nvSpPr>
        <p:spPr>
          <a:xfrm>
            <a:off x="5674953" y="1"/>
            <a:ext cx="4341443" cy="345233"/>
          </a:xfrm>
          <a:prstGeom prst="rect">
            <a:avLst/>
          </a:prstGeom>
        </p:spPr>
        <p:txBody>
          <a:bodyPr vert="horz" lIns="91986" tIns="45993" rIns="91986" bIns="45993" rtlCol="0"/>
          <a:lstStyle>
            <a:lvl1pPr algn="r">
              <a:defRPr sz="1200"/>
            </a:lvl1pPr>
          </a:lstStyle>
          <a:p>
            <a:fld id="{CC30BA09-69E2-40BE-B29D-23A60013AFA8}" type="datetimeFigureOut">
              <a:rPr kumimoji="1" lang="ja-JP" altLang="en-US" smtClean="0"/>
              <a:t>2026/9/4</a:t>
            </a:fld>
            <a:endParaRPr kumimoji="1" lang="ja-JP" altLang="en-US"/>
          </a:p>
        </p:txBody>
      </p:sp>
      <p:sp>
        <p:nvSpPr>
          <p:cNvPr id="4" name="スライド イメージ プレースホルダー 3"/>
          <p:cNvSpPr>
            <a:spLocks noGrp="1" noRot="1" noChangeAspect="1"/>
          </p:cNvSpPr>
          <p:nvPr>
            <p:ph type="sldImg" idx="2"/>
          </p:nvPr>
        </p:nvSpPr>
        <p:spPr>
          <a:xfrm>
            <a:off x="3459163" y="860425"/>
            <a:ext cx="3100387" cy="2325688"/>
          </a:xfrm>
          <a:prstGeom prst="rect">
            <a:avLst/>
          </a:prstGeom>
          <a:noFill/>
          <a:ln w="12700">
            <a:solidFill>
              <a:prstClr val="black"/>
            </a:solidFill>
          </a:ln>
        </p:spPr>
        <p:txBody>
          <a:bodyPr vert="horz" lIns="91986" tIns="45993" rIns="91986" bIns="45993" rtlCol="0" anchor="ctr"/>
          <a:lstStyle/>
          <a:p>
            <a:endParaRPr lang="ja-JP" altLang="en-US"/>
          </a:p>
        </p:txBody>
      </p:sp>
      <p:sp>
        <p:nvSpPr>
          <p:cNvPr id="5" name="ノート プレースホルダー 4"/>
          <p:cNvSpPr>
            <a:spLocks noGrp="1"/>
          </p:cNvSpPr>
          <p:nvPr>
            <p:ph type="body" sz="quarter" idx="3"/>
          </p:nvPr>
        </p:nvSpPr>
        <p:spPr>
          <a:xfrm>
            <a:off x="1001872" y="3314895"/>
            <a:ext cx="8014970" cy="2712385"/>
          </a:xfrm>
          <a:prstGeom prst="rect">
            <a:avLst/>
          </a:prstGeom>
        </p:spPr>
        <p:txBody>
          <a:bodyPr vert="horz" lIns="91986" tIns="45993" rIns="91986" bIns="4599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2" y="6542932"/>
            <a:ext cx="4341443" cy="345233"/>
          </a:xfrm>
          <a:prstGeom prst="rect">
            <a:avLst/>
          </a:prstGeom>
        </p:spPr>
        <p:txBody>
          <a:bodyPr vert="horz" lIns="91986" tIns="45993" rIns="91986" bIns="4599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674953" y="6542932"/>
            <a:ext cx="4341443" cy="345233"/>
          </a:xfrm>
          <a:prstGeom prst="rect">
            <a:avLst/>
          </a:prstGeom>
        </p:spPr>
        <p:txBody>
          <a:bodyPr vert="horz" lIns="91986" tIns="45993" rIns="91986" bIns="45993" rtlCol="0" anchor="b"/>
          <a:lstStyle>
            <a:lvl1pPr algn="r">
              <a:defRPr sz="1200"/>
            </a:lvl1pPr>
          </a:lstStyle>
          <a:p>
            <a:fld id="{4A94AA33-7184-43BC-AAE3-D898F0EF1663}" type="slidenum">
              <a:rPr kumimoji="1" lang="ja-JP" altLang="en-US" smtClean="0"/>
              <a:t>‹#›</a:t>
            </a:fld>
            <a:endParaRPr kumimoji="1" lang="ja-JP" altLang="en-US"/>
          </a:p>
        </p:txBody>
      </p:sp>
    </p:spTree>
    <p:extLst>
      <p:ext uri="{BB962C8B-B14F-4D97-AF65-F5344CB8AC3E}">
        <p14:creationId xmlns:p14="http://schemas.microsoft.com/office/powerpoint/2010/main" val="84701104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1</a:t>
            </a:fld>
            <a:endParaRPr kumimoji="1" lang="ja-JP" altLang="en-US"/>
          </a:p>
        </p:txBody>
      </p:sp>
    </p:spTree>
    <p:extLst>
      <p:ext uri="{BB962C8B-B14F-4D97-AF65-F5344CB8AC3E}">
        <p14:creationId xmlns:p14="http://schemas.microsoft.com/office/powerpoint/2010/main" val="16827106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広く精神障害についても理解を深めてもらう。精神医学的に考える第</a:t>
            </a:r>
            <a:r>
              <a:rPr kumimoji="1" lang="en-US" altLang="ja-JP" dirty="0"/>
              <a:t>1</a:t>
            </a:r>
            <a:r>
              <a:rPr kumimoji="1" lang="ja-JP" altLang="en-US" dirty="0"/>
              <a:t>歩は、人間が、生物学的な面だけでなく、心理学的な面、こころですね、それに社会との関係、社会生活をする上での関係、社会学的側面から病気の見立てをする。治療との対応は次のスライドに示す。</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2</a:t>
            </a:fld>
            <a:endParaRPr kumimoji="1" lang="ja-JP" altLang="en-US"/>
          </a:p>
        </p:txBody>
      </p:sp>
    </p:spTree>
    <p:extLst>
      <p:ext uri="{BB962C8B-B14F-4D97-AF65-F5344CB8AC3E}">
        <p14:creationId xmlns:p14="http://schemas.microsoft.com/office/powerpoint/2010/main" val="305085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ろは脳の働きです。脳に影響があれば心にその作用は及ぶ、これは明らか。でも心の働きが脳に影響することもまぎれもない事実で、例えば心にものすごい負担がかかったとき海馬という記憶をつかさどる領域の細胞が傷害を受けるということがある。その日やったことを全然覚えていない一過性全健忘というものが起こる。</a:t>
            </a:r>
            <a:endParaRPr kumimoji="1" lang="en-US" altLang="ja-JP" dirty="0"/>
          </a:p>
          <a:p>
            <a:r>
              <a:rPr kumimoji="1" lang="ja-JP" altLang="en-US" dirty="0"/>
              <a:t>こころと脳を別々の実体と考えると病気の理解に便利です。生物学的ストレスは脳に直接かかる、心理的なストレスはこころに直接かかる。社会的ストレスは脳とこころの両方にかかる。脳に対する代表的治療が薬物療法。こころには精神療法。環境調整は心と脳の両方に対するもの。</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3</a:t>
            </a:fld>
            <a:endParaRPr kumimoji="1" lang="ja-JP" altLang="en-US"/>
          </a:p>
        </p:txBody>
      </p:sp>
    </p:spTree>
    <p:extLst>
      <p:ext uri="{BB962C8B-B14F-4D97-AF65-F5344CB8AC3E}">
        <p14:creationId xmlns:p14="http://schemas.microsoft.com/office/powerpoint/2010/main" val="2264750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この</a:t>
            </a:r>
            <a:r>
              <a:rPr kumimoji="1" lang="en-US" altLang="ja-JP" dirty="0"/>
              <a:t>10</a:t>
            </a:r>
            <a:r>
              <a:rPr kumimoji="1" lang="ja-JP" altLang="en-US" dirty="0"/>
              <a:t>年間でのストレス要因の変化。中流貧困層の出現。資産形成ができない中流層。貧困層に対する福祉施策をを批判し、在日外国人に敵意を向ける。</a:t>
            </a:r>
          </a:p>
          <a:p>
            <a:endParaRPr kumimoji="1" lang="ja-JP" altLang="en-US" dirty="0"/>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4</a:t>
            </a:fld>
            <a:endParaRPr kumimoji="1" lang="ja-JP" altLang="en-US"/>
          </a:p>
        </p:txBody>
      </p:sp>
    </p:spTree>
    <p:extLst>
      <p:ext uri="{BB962C8B-B14F-4D97-AF65-F5344CB8AC3E}">
        <p14:creationId xmlns:p14="http://schemas.microsoft.com/office/powerpoint/2010/main" val="2195723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厚労省の出す、「心の健康と向き合い、健やかに暮らすことのできる社会に」の提言を見ていきましょう。まずは労働者のストレスの現状</a:t>
            </a:r>
          </a:p>
          <a:p>
            <a:endParaRPr kumimoji="1" lang="ja-JP" altLang="en-US" dirty="0"/>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5</a:t>
            </a:fld>
            <a:endParaRPr kumimoji="1" lang="ja-JP" altLang="en-US"/>
          </a:p>
        </p:txBody>
      </p:sp>
    </p:spTree>
    <p:extLst>
      <p:ext uri="{BB962C8B-B14F-4D97-AF65-F5344CB8AC3E}">
        <p14:creationId xmlns:p14="http://schemas.microsoft.com/office/powerpoint/2010/main" val="1241401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「情報」が最も価値あるものになる。情報を多く握ることが勝ちにつながる。人と人とのコミュニケーションによる情報のやり取りなどをすっ飛ばして</a:t>
            </a:r>
            <a:r>
              <a:rPr kumimoji="1" lang="en-US" altLang="ja-JP" dirty="0"/>
              <a:t>PC,</a:t>
            </a:r>
            <a:r>
              <a:rPr kumimoji="1" lang="ja-JP" altLang="en-US" dirty="0"/>
              <a:t>スマホで大量の情報を操る。</a:t>
            </a:r>
          </a:p>
          <a:p>
            <a:endParaRPr kumimoji="1" lang="ja-JP" altLang="en-US" dirty="0"/>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6</a:t>
            </a:fld>
            <a:endParaRPr kumimoji="1" lang="ja-JP" altLang="en-US"/>
          </a:p>
        </p:txBody>
      </p:sp>
    </p:spTree>
    <p:extLst>
      <p:ext uri="{BB962C8B-B14F-4D97-AF65-F5344CB8AC3E}">
        <p14:creationId xmlns:p14="http://schemas.microsoft.com/office/powerpoint/2010/main" val="3356199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狛犬というのは神社の参道や本殿・拝殿の前に鎮座している石像でしょう、よく見かけますよ。犬というより獅子という方がいいみたいですね。狛犬はいつも一対で、一方は口を開ける阿形、もう一方は口を結ぶ吽形ですよね。多分神社の守り神なんでしょう。ところが狛犬紹介の本を何冊か読むと、狛犬の世界はそんな単純なものではない、ワクワクドキドキの狛犬ワールドがあり、奥深い歴史や意味も隠されていそうなのです。狛犬ワールドの基本を押さえましょう。箕面市石丸の格式ある神社、為那都比古神社には６対の狛犬がいます。これを調べてみましょう。神名の「いな」は、地名に由来する。「為那」のほか「猪名」「為奈」「為名」等と表記され、猪名川流域（摂津国豊島郡・河辺郡）を指す広域地域の名称。（</a:t>
            </a:r>
            <a:r>
              <a:rPr kumimoji="1" lang="en-US" altLang="ja-JP" dirty="0"/>
              <a:t>927</a:t>
            </a:r>
            <a:r>
              <a:rPr kumimoji="1" lang="ja-JP" altLang="en-US" dirty="0"/>
              <a:t>年）成立の</a:t>
            </a:r>
            <a:r>
              <a:rPr kumimoji="1" lang="en-US" altLang="ja-JP" dirty="0"/>
              <a:t>『</a:t>
            </a:r>
            <a:r>
              <a:rPr kumimoji="1" lang="ja-JP" altLang="en-US" dirty="0"/>
              <a:t>延喜式</a:t>
            </a:r>
            <a:r>
              <a:rPr kumimoji="1" lang="en-US" altLang="ja-JP" dirty="0"/>
              <a:t>』</a:t>
            </a:r>
            <a:r>
              <a:rPr kumimoji="1" lang="ja-JP" altLang="en-US" dirty="0"/>
              <a:t>神名帳では摂津国豊島郡に「為那都比古神社二座」と記されている。</a:t>
            </a:r>
          </a:p>
          <a:p>
            <a:endParaRPr kumimoji="1" lang="ja-JP" altLang="en-US" dirty="0"/>
          </a:p>
          <a:p>
            <a:endParaRPr kumimoji="1" lang="ja-JP" altLang="en-US" dirty="0"/>
          </a:p>
          <a:p>
            <a:endParaRPr kumimoji="1" lang="ja-JP" altLang="en-US" dirty="0"/>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8</a:t>
            </a:fld>
            <a:endParaRPr kumimoji="1" lang="ja-JP" altLang="en-US"/>
          </a:p>
        </p:txBody>
      </p:sp>
    </p:spTree>
    <p:extLst>
      <p:ext uri="{BB962C8B-B14F-4D97-AF65-F5344CB8AC3E}">
        <p14:creationId xmlns:p14="http://schemas.microsoft.com/office/powerpoint/2010/main" val="2955192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精神疾患の外来受診者数の推移。増加傾向は続く。特に「気分障害」「神経症性障害」「その他の疾患」（実は自閉スペクトラム症）の急増、認知症の漸減。かつての代表的疾患の「統合失調症」はほぼ横ばい。</a:t>
            </a:r>
          </a:p>
          <a:p>
            <a:endParaRPr kumimoji="1" lang="ja-JP" altLang="en-US" dirty="0"/>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9</a:t>
            </a:fld>
            <a:endParaRPr kumimoji="1" lang="ja-JP" altLang="en-US"/>
          </a:p>
        </p:txBody>
      </p:sp>
    </p:spTree>
    <p:extLst>
      <p:ext uri="{BB962C8B-B14F-4D97-AF65-F5344CB8AC3E}">
        <p14:creationId xmlns:p14="http://schemas.microsoft.com/office/powerpoint/2010/main" val="26127375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易疲労感でやる気が出ない、動かないといけないが動けない。集中力の低下、注意力の減退は判断力の低下、処理能力の低下に通じ、自信の低下になる。１日中５つ以上が当てはまり、２週間続くとうつ病といえる。自己否定、自罰的なことがメランコリー型うつ病の特徴</a:t>
            </a:r>
          </a:p>
        </p:txBody>
      </p:sp>
      <p:sp>
        <p:nvSpPr>
          <p:cNvPr id="4" name="スライド番号プレースホルダー 3"/>
          <p:cNvSpPr>
            <a:spLocks noGrp="1"/>
          </p:cNvSpPr>
          <p:nvPr>
            <p:ph type="sldNum" sz="quarter" idx="5"/>
          </p:nvPr>
        </p:nvSpPr>
        <p:spPr/>
        <p:txBody>
          <a:bodyPr/>
          <a:lstStyle/>
          <a:p>
            <a:fld id="{09076299-24C9-4F84-8BBB-42338B3215E0}" type="slidenum">
              <a:rPr kumimoji="1" lang="ja-JP" altLang="en-US" smtClean="0"/>
              <a:t>10</a:t>
            </a:fld>
            <a:endParaRPr kumimoji="1" lang="ja-JP" altLang="en-US"/>
          </a:p>
        </p:txBody>
      </p:sp>
    </p:spTree>
    <p:extLst>
      <p:ext uri="{BB962C8B-B14F-4D97-AF65-F5344CB8AC3E}">
        <p14:creationId xmlns:p14="http://schemas.microsoft.com/office/powerpoint/2010/main" val="21492099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うつ病における代表的身体症状</a:t>
            </a:r>
          </a:p>
          <a:p>
            <a:endParaRPr kumimoji="1" lang="ja-JP" altLang="en-US" dirty="0"/>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11</a:t>
            </a:fld>
            <a:endParaRPr kumimoji="1" lang="ja-JP" altLang="en-US"/>
          </a:p>
        </p:txBody>
      </p:sp>
    </p:spTree>
    <p:extLst>
      <p:ext uri="{BB962C8B-B14F-4D97-AF65-F5344CB8AC3E}">
        <p14:creationId xmlns:p14="http://schemas.microsoft.com/office/powerpoint/2010/main" val="1938308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うつ病より軽い症状のようであるが、治療せずにいるとうつ病に発展することになる。うつ病と適応障害は疾患としてスペクトラムを形成しているとも考えられる。</a:t>
            </a:r>
          </a:p>
          <a:p>
            <a:endParaRPr kumimoji="1" lang="ja-JP" altLang="en-US" dirty="0"/>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12</a:t>
            </a:fld>
            <a:endParaRPr kumimoji="1" lang="ja-JP" altLang="en-US"/>
          </a:p>
        </p:txBody>
      </p:sp>
    </p:spTree>
    <p:extLst>
      <p:ext uri="{BB962C8B-B14F-4D97-AF65-F5344CB8AC3E}">
        <p14:creationId xmlns:p14="http://schemas.microsoft.com/office/powerpoint/2010/main" val="3558106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精神疾患の診断基準がこの</a:t>
            </a:r>
            <a:r>
              <a:rPr kumimoji="1" lang="en-US" altLang="ja-JP" dirty="0"/>
              <a:t>10</a:t>
            </a:r>
            <a:r>
              <a:rPr kumimoji="1" lang="ja-JP" altLang="en-US" dirty="0"/>
              <a:t>年で大きく変わった。</a:t>
            </a:r>
          </a:p>
          <a:p>
            <a:endParaRPr kumimoji="1" lang="ja-JP" altLang="en-US" dirty="0"/>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13</a:t>
            </a:fld>
            <a:endParaRPr kumimoji="1" lang="ja-JP" altLang="en-US"/>
          </a:p>
        </p:txBody>
      </p:sp>
    </p:spTree>
    <p:extLst>
      <p:ext uri="{BB962C8B-B14F-4D97-AF65-F5344CB8AC3E}">
        <p14:creationId xmlns:p14="http://schemas.microsoft.com/office/powerpoint/2010/main" val="11839570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例えば１９５０年代、アメリカの精神科医とイギリスの精神科医で統合失調症と診断する一致率が２０％以下だった。</a:t>
            </a:r>
            <a:r>
              <a:rPr kumimoji="1" lang="en-US" altLang="ja-JP" dirty="0"/>
              <a:t>DSM</a:t>
            </a:r>
            <a:r>
              <a:rPr kumimoji="1" lang="ja-JP" altLang="en-US" dirty="0"/>
              <a:t>や</a:t>
            </a:r>
            <a:r>
              <a:rPr kumimoji="1" lang="en-US" altLang="ja-JP" dirty="0"/>
              <a:t>ICD</a:t>
            </a:r>
            <a:r>
              <a:rPr kumimoji="1" lang="ja-JP" altLang="en-US"/>
              <a:t>の導入で一致率は上がった。</a:t>
            </a:r>
          </a:p>
          <a:p>
            <a:endParaRPr kumimoji="1" lang="ja-JP" altLang="en-US"/>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14</a:t>
            </a:fld>
            <a:endParaRPr kumimoji="1" lang="ja-JP" altLang="en-US"/>
          </a:p>
        </p:txBody>
      </p:sp>
    </p:spTree>
    <p:extLst>
      <p:ext uri="{BB962C8B-B14F-4D97-AF65-F5344CB8AC3E}">
        <p14:creationId xmlns:p14="http://schemas.microsoft.com/office/powerpoint/2010/main" val="2101590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疾患をカテゴリー的に明確に分離して個別の疾患とみなすことなく、種々の症状が濃淡をもって連続体として理解した方がよいという考え。正常から病気は連続的であるという考えにつながる。</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17</a:t>
            </a:fld>
            <a:endParaRPr kumimoji="1" lang="ja-JP" altLang="en-US"/>
          </a:p>
        </p:txBody>
      </p:sp>
    </p:spTree>
    <p:extLst>
      <p:ext uri="{BB962C8B-B14F-4D97-AF65-F5344CB8AC3E}">
        <p14:creationId xmlns:p14="http://schemas.microsoft.com/office/powerpoint/2010/main" val="3931067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1992</a:t>
            </a:r>
            <a:r>
              <a:rPr kumimoji="1" lang="ja-JP" altLang="en-US" dirty="0"/>
              <a:t>年発行</a:t>
            </a:r>
            <a:r>
              <a:rPr kumimoji="1" lang="en-US" altLang="ja-JP" dirty="0"/>
              <a:t>WHO</a:t>
            </a:r>
            <a:r>
              <a:rPr kumimoji="1" lang="ja-JP" altLang="en-US" dirty="0"/>
              <a:t>の国際疾病分類第</a:t>
            </a:r>
            <a:r>
              <a:rPr kumimoji="1" lang="en-US" altLang="ja-JP" dirty="0"/>
              <a:t>10</a:t>
            </a:r>
            <a:r>
              <a:rPr kumimoji="1" lang="ja-JP" altLang="en-US" dirty="0"/>
              <a:t>版、</a:t>
            </a:r>
            <a:r>
              <a:rPr kumimoji="1" lang="en-US" altLang="ja-JP" dirty="0"/>
              <a:t>ICD-10</a:t>
            </a:r>
            <a:r>
              <a:rPr kumimoji="1" lang="ja-JP" altLang="en-US" dirty="0"/>
              <a:t>は、</a:t>
            </a:r>
            <a:r>
              <a:rPr kumimoji="1" lang="en-US" altLang="ja-JP" dirty="0"/>
              <a:t>2021</a:t>
            </a:r>
            <a:r>
              <a:rPr kumimoji="1" lang="ja-JP" altLang="en-US" dirty="0"/>
              <a:t>年には改訂版</a:t>
            </a:r>
            <a:r>
              <a:rPr kumimoji="1" lang="en-US" altLang="ja-JP" dirty="0"/>
              <a:t>ICD-11</a:t>
            </a:r>
            <a:r>
              <a:rPr kumimoji="1" lang="ja-JP" altLang="en-US" dirty="0"/>
              <a:t>が出されている。アメリカ精神科協会の</a:t>
            </a:r>
            <a:r>
              <a:rPr kumimoji="1" lang="en-US" altLang="ja-JP" dirty="0"/>
              <a:t>DSM-Ⅳ</a:t>
            </a:r>
            <a:r>
              <a:rPr kumimoji="1" lang="ja-JP" altLang="en-US" dirty="0"/>
              <a:t>から</a:t>
            </a:r>
            <a:r>
              <a:rPr kumimoji="1" lang="en-US" altLang="ja-JP" dirty="0"/>
              <a:t>DSM5</a:t>
            </a:r>
            <a:r>
              <a:rPr kumimoji="1" lang="ja-JP" altLang="en-US" dirty="0"/>
              <a:t>への改定とかなり歩調を合わせるもの。</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19</a:t>
            </a:fld>
            <a:endParaRPr kumimoji="1" lang="ja-JP" altLang="en-US"/>
          </a:p>
        </p:txBody>
      </p:sp>
    </p:spTree>
    <p:extLst>
      <p:ext uri="{BB962C8B-B14F-4D97-AF65-F5344CB8AC3E}">
        <p14:creationId xmlns:p14="http://schemas.microsoft.com/office/powerpoint/2010/main" val="32594726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感情障害の取り扱いが大きく変わってきた。双極症のうつ状態では抗うつ薬の使用は慎重に、躁転させる危険性があるから。</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20</a:t>
            </a:fld>
            <a:endParaRPr kumimoji="1" lang="ja-JP" altLang="en-US"/>
          </a:p>
        </p:txBody>
      </p:sp>
    </p:spTree>
    <p:extLst>
      <p:ext uri="{BB962C8B-B14F-4D97-AF65-F5344CB8AC3E}">
        <p14:creationId xmlns:p14="http://schemas.microsoft.com/office/powerpoint/2010/main" val="3158663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福祉サービス・行政サービスを受けるための要件を知りましょう。厚労省のホームページの精神福祉手帳の説明での表現です。福祉手帳は福祉施策の対象となる人を規定するもの。古くは、統合失調症、躁うつ病、てんかんを</a:t>
            </a:r>
            <a:r>
              <a:rPr kumimoji="1" lang="en-US" altLang="ja-JP" dirty="0"/>
              <a:t>3</a:t>
            </a:r>
            <a:r>
              <a:rPr kumimoji="1" lang="ja-JP" altLang="en-US" dirty="0"/>
              <a:t>大精神病ととして、福祉施策の中心に据えていました。その名残が感じられますね。</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21</a:t>
            </a:fld>
            <a:endParaRPr kumimoji="1" lang="ja-JP" altLang="en-US"/>
          </a:p>
        </p:txBody>
      </p:sp>
    </p:spTree>
    <p:extLst>
      <p:ext uri="{BB962C8B-B14F-4D97-AF65-F5344CB8AC3E}">
        <p14:creationId xmlns:p14="http://schemas.microsoft.com/office/powerpoint/2010/main" val="14596072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厚労省では</a:t>
            </a:r>
            <a:r>
              <a:rPr kumimoji="1" lang="en-US" altLang="ja-JP" dirty="0"/>
              <a:t>ICD-11</a:t>
            </a:r>
            <a:r>
              <a:rPr kumimoji="1" lang="ja-JP" altLang="en-US" dirty="0"/>
              <a:t>をまだ正式採用していない。医師によっては従来の診断を、</a:t>
            </a:r>
            <a:r>
              <a:rPr kumimoji="1" lang="en-US" altLang="ja-JP" dirty="0"/>
              <a:t>ICD-11</a:t>
            </a:r>
            <a:r>
              <a:rPr kumimoji="1" lang="ja-JP" altLang="en-US" dirty="0"/>
              <a:t>に従った診断名に変えている可能性がある。外国人の場合、自国で出された診断が、日本では</a:t>
            </a:r>
            <a:r>
              <a:rPr kumimoji="1" lang="en-US" altLang="ja-JP" dirty="0"/>
              <a:t>ICD-10</a:t>
            </a:r>
            <a:r>
              <a:rPr kumimoji="1" lang="ja-JP" altLang="en-US" dirty="0"/>
              <a:t>での診断名に変えられる可能性もある。</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22</a:t>
            </a:fld>
            <a:endParaRPr kumimoji="1" lang="ja-JP" altLang="en-US"/>
          </a:p>
        </p:txBody>
      </p:sp>
    </p:spTree>
    <p:extLst>
      <p:ext uri="{BB962C8B-B14F-4D97-AF65-F5344CB8AC3E}">
        <p14:creationId xmlns:p14="http://schemas.microsoft.com/office/powerpoint/2010/main" val="3299732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神門をくぐるとすぐそこにも狛犬がいます。スペースがないので、この狛犬は近畿地方で見られる代表的な狛犬の特徴を持っています。姿勢、髪型、髭などの首回り、尻尾の形などが、標準型です。苔むしていますね。これは大分古い時代のものだからです。台座には嘉永</a:t>
            </a:r>
            <a:r>
              <a:rPr kumimoji="1" lang="en-US" altLang="ja-JP" dirty="0"/>
              <a:t>5</a:t>
            </a:r>
            <a:r>
              <a:rPr kumimoji="1" lang="ja-JP" altLang="en-US" dirty="0"/>
              <a:t>年奉納とあります。ペリー浦賀来航の前年に建てられた</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23</a:t>
            </a:fld>
            <a:endParaRPr kumimoji="1" lang="ja-JP" altLang="en-US"/>
          </a:p>
        </p:txBody>
      </p:sp>
    </p:spTree>
    <p:extLst>
      <p:ext uri="{BB962C8B-B14F-4D97-AF65-F5344CB8AC3E}">
        <p14:creationId xmlns:p14="http://schemas.microsoft.com/office/powerpoint/2010/main" val="722120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この</a:t>
            </a:r>
            <a:r>
              <a:rPr kumimoji="1" lang="en-US" altLang="ja-JP" dirty="0"/>
              <a:t>10</a:t>
            </a:r>
            <a:r>
              <a:rPr kumimoji="1" lang="ja-JP" altLang="en-US" dirty="0"/>
              <a:t>年で自閉スペクトラム症の増加がある。</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24</a:t>
            </a:fld>
            <a:endParaRPr kumimoji="1" lang="ja-JP" altLang="en-US"/>
          </a:p>
        </p:txBody>
      </p:sp>
    </p:spTree>
    <p:extLst>
      <p:ext uri="{BB962C8B-B14F-4D97-AF65-F5344CB8AC3E}">
        <p14:creationId xmlns:p14="http://schemas.microsoft.com/office/powerpoint/2010/main" val="2137842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1980</a:t>
            </a:r>
            <a:r>
              <a:rPr kumimoji="1" lang="ja-JP" altLang="en-US" dirty="0"/>
              <a:t>年代から</a:t>
            </a:r>
            <a:r>
              <a:rPr kumimoji="1" lang="en-US" altLang="ja-JP" dirty="0"/>
              <a:t>2000</a:t>
            </a:r>
            <a:r>
              <a:rPr kumimoji="1" lang="ja-JP" altLang="en-US" dirty="0"/>
              <a:t>年代初頭まで精神科クリニック、大学病院精神科、総合病院精神科で対応が難しとされた疾患の代表だった、境界性人格障害がある。</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26</a:t>
            </a:fld>
            <a:endParaRPr kumimoji="1" lang="ja-JP" altLang="en-US"/>
          </a:p>
        </p:txBody>
      </p:sp>
    </p:spTree>
    <p:extLst>
      <p:ext uri="{BB962C8B-B14F-4D97-AF65-F5344CB8AC3E}">
        <p14:creationId xmlns:p14="http://schemas.microsoft.com/office/powerpoint/2010/main" val="41497956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27</a:t>
            </a:fld>
            <a:endParaRPr kumimoji="1" lang="ja-JP" altLang="en-US"/>
          </a:p>
        </p:txBody>
      </p:sp>
    </p:spTree>
    <p:extLst>
      <p:ext uri="{BB962C8B-B14F-4D97-AF65-F5344CB8AC3E}">
        <p14:creationId xmlns:p14="http://schemas.microsoft.com/office/powerpoint/2010/main" val="34235054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西の参道にぐっとたくましい狛犬がいます。御影石で制作されているのでしょうか、頑丈そうで、すべて彫が深いですね。巻き毛も尻尾も立派です。新しいもののようですね。それもそのはず台座には昭和</a:t>
            </a:r>
            <a:r>
              <a:rPr kumimoji="1" lang="en-US" altLang="ja-JP" dirty="0"/>
              <a:t>50</a:t>
            </a:r>
            <a:r>
              <a:rPr kumimoji="1" lang="ja-JP" altLang="en-US" dirty="0"/>
              <a:t>年</a:t>
            </a:r>
            <a:r>
              <a:rPr kumimoji="1" lang="en-US" altLang="ja-JP" dirty="0"/>
              <a:t>10</a:t>
            </a:r>
            <a:r>
              <a:rPr kumimoji="1" lang="ja-JP" altLang="en-US" dirty="0"/>
              <a:t>月奉納と刻まれています。昭和以降に流行した、というのも、国からこの型の狛犬にしなさいとお達しが出たからです。</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28</a:t>
            </a:fld>
            <a:endParaRPr kumimoji="1" lang="ja-JP" altLang="en-US"/>
          </a:p>
        </p:txBody>
      </p:sp>
    </p:spTree>
    <p:extLst>
      <p:ext uri="{BB962C8B-B14F-4D97-AF65-F5344CB8AC3E}">
        <p14:creationId xmlns:p14="http://schemas.microsoft.com/office/powerpoint/2010/main" val="14985209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認知症への対応はこの数年で大きく変わった。</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29</a:t>
            </a:fld>
            <a:endParaRPr kumimoji="1" lang="ja-JP" altLang="en-US"/>
          </a:p>
        </p:txBody>
      </p:sp>
    </p:spTree>
    <p:extLst>
      <p:ext uri="{BB962C8B-B14F-4D97-AF65-F5344CB8AC3E}">
        <p14:creationId xmlns:p14="http://schemas.microsoft.com/office/powerpoint/2010/main" val="3633437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75</a:t>
            </a:r>
            <a:r>
              <a:rPr kumimoji="1" lang="ja-JP" altLang="en-US" dirty="0"/>
              <a:t>歳以上から急激に増えている</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30</a:t>
            </a:fld>
            <a:endParaRPr kumimoji="1" lang="ja-JP" altLang="en-US"/>
          </a:p>
        </p:txBody>
      </p:sp>
    </p:spTree>
    <p:extLst>
      <p:ext uri="{BB962C8B-B14F-4D97-AF65-F5344CB8AC3E}">
        <p14:creationId xmlns:p14="http://schemas.microsoft.com/office/powerpoint/2010/main" val="16769253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10</a:t>
            </a:r>
            <a:r>
              <a:rPr kumimoji="1" lang="ja-JP" altLang="en-US" dirty="0"/>
              <a:t>年前の調査から、認知症及び軽度認知障害を合わした有病率はほぼ横ばいで、認知症はむしれ減少し、その分軽度認知障害が増えている。</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31</a:t>
            </a:fld>
            <a:endParaRPr kumimoji="1" lang="ja-JP" altLang="en-US"/>
          </a:p>
        </p:txBody>
      </p:sp>
    </p:spTree>
    <p:extLst>
      <p:ext uri="{BB962C8B-B14F-4D97-AF65-F5344CB8AC3E}">
        <p14:creationId xmlns:p14="http://schemas.microsoft.com/office/powerpoint/2010/main" val="34422898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認知症薬は</a:t>
            </a:r>
            <a:r>
              <a:rPr kumimoji="1" lang="en-US" altLang="ja-JP" dirty="0"/>
              <a:t>2011</a:t>
            </a:r>
            <a:r>
              <a:rPr kumimoji="1" lang="ja-JP" altLang="en-US" dirty="0"/>
              <a:t>年を最後に長らく新規発売はなかった。貼付薬は出されていたが。軽度認知障害あるいはごく軽度の認知症を対象に、</a:t>
            </a:r>
            <a:r>
              <a:rPr kumimoji="1" lang="en-US" altLang="ja-JP" dirty="0"/>
              <a:t>2023</a:t>
            </a:r>
            <a:r>
              <a:rPr kumimoji="1" lang="ja-JP" altLang="en-US" dirty="0"/>
              <a:t>年、</a:t>
            </a:r>
            <a:r>
              <a:rPr kumimoji="1" lang="en-US" altLang="ja-JP" dirty="0"/>
              <a:t>2024</a:t>
            </a:r>
            <a:r>
              <a:rPr kumimoji="1" lang="ja-JP" altLang="en-US" dirty="0"/>
              <a:t>年と新薬（病態修飾薬）が発売された。</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32</a:t>
            </a:fld>
            <a:endParaRPr kumimoji="1" lang="ja-JP" altLang="en-US"/>
          </a:p>
        </p:txBody>
      </p:sp>
    </p:spTree>
    <p:extLst>
      <p:ext uri="{BB962C8B-B14F-4D97-AF65-F5344CB8AC3E}">
        <p14:creationId xmlns:p14="http://schemas.microsoft.com/office/powerpoint/2010/main" val="914275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CSF</a:t>
            </a:r>
            <a:r>
              <a:rPr kumimoji="1" lang="ja-JP" altLang="en-US" dirty="0"/>
              <a:t>：脳脊髄液検査。　アミロイド</a:t>
            </a:r>
            <a:r>
              <a:rPr kumimoji="1" lang="en-US" altLang="ja-JP" dirty="0"/>
              <a:t>PET</a:t>
            </a:r>
            <a:r>
              <a:rPr kumimoji="1" lang="ja-JP" altLang="en-US" dirty="0"/>
              <a:t>は、脳内に蓄積したアミロイド</a:t>
            </a:r>
            <a:r>
              <a:rPr kumimoji="1" lang="en-US" altLang="ja-JP" dirty="0"/>
              <a:t>β</a:t>
            </a:r>
            <a:r>
              <a:rPr kumimoji="1" lang="ja-JP" altLang="en-US" dirty="0"/>
              <a:t>を画像化し、アルツハイマー型認知症の診断や早期発見に役立つ検査です。</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33</a:t>
            </a:fld>
            <a:endParaRPr kumimoji="1" lang="ja-JP" altLang="en-US"/>
          </a:p>
        </p:txBody>
      </p:sp>
    </p:spTree>
    <p:extLst>
      <p:ext uri="{BB962C8B-B14F-4D97-AF65-F5344CB8AC3E}">
        <p14:creationId xmlns:p14="http://schemas.microsoft.com/office/powerpoint/2010/main" val="22010488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34</a:t>
            </a:fld>
            <a:endParaRPr kumimoji="1" lang="ja-JP" altLang="en-US"/>
          </a:p>
        </p:txBody>
      </p:sp>
    </p:spTree>
    <p:extLst>
      <p:ext uri="{BB962C8B-B14F-4D97-AF65-F5344CB8AC3E}">
        <p14:creationId xmlns:p14="http://schemas.microsoft.com/office/powerpoint/2010/main" val="4813235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令和５年６月</a:t>
            </a:r>
            <a:r>
              <a:rPr kumimoji="1" lang="en-US" altLang="ja-JP" dirty="0"/>
              <a:t>14</a:t>
            </a:r>
            <a:r>
              <a:rPr kumimoji="1" lang="ja-JP" altLang="en-US" dirty="0"/>
              <a:t>日成立、令和６年１月</a:t>
            </a:r>
            <a:r>
              <a:rPr kumimoji="1" lang="en-US" altLang="ja-JP" dirty="0"/>
              <a:t>1</a:t>
            </a:r>
            <a:r>
              <a:rPr kumimoji="1" lang="ja-JP" altLang="en-US" dirty="0"/>
              <a:t>日施行</a:t>
            </a:r>
          </a:p>
          <a:p>
            <a:endParaRPr kumimoji="1" lang="ja-JP" altLang="en-US" dirty="0"/>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35</a:t>
            </a:fld>
            <a:endParaRPr kumimoji="1" lang="ja-JP" altLang="en-US"/>
          </a:p>
        </p:txBody>
      </p:sp>
    </p:spTree>
    <p:extLst>
      <p:ext uri="{BB962C8B-B14F-4D97-AF65-F5344CB8AC3E}">
        <p14:creationId xmlns:p14="http://schemas.microsoft.com/office/powerpoint/2010/main" val="2670490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拝殿の前には前後</a:t>
            </a:r>
            <a:r>
              <a:rPr kumimoji="1" lang="en-US" altLang="ja-JP" dirty="0"/>
              <a:t>2</a:t>
            </a:r>
            <a:r>
              <a:rPr kumimoji="1" lang="ja-JP" altLang="en-US" dirty="0"/>
              <a:t>対の狛犬が鎮座しています。手前にあるのは、口が下がっていてゆるキャラです。髪や髭もそして垂れた耳もどれも可愛いですね。前肢も筋肉が見えません。</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39</a:t>
            </a:fld>
            <a:endParaRPr kumimoji="1" lang="ja-JP" altLang="en-US"/>
          </a:p>
        </p:txBody>
      </p:sp>
    </p:spTree>
    <p:extLst>
      <p:ext uri="{BB962C8B-B14F-4D97-AF65-F5344CB8AC3E}">
        <p14:creationId xmlns:p14="http://schemas.microsoft.com/office/powerpoint/2010/main" val="5038652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外国人市民の医療特に精神科医療について考えます</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40</a:t>
            </a:fld>
            <a:endParaRPr kumimoji="1" lang="ja-JP" altLang="en-US"/>
          </a:p>
        </p:txBody>
      </p:sp>
    </p:spTree>
    <p:extLst>
      <p:ext uri="{BB962C8B-B14F-4D97-AF65-F5344CB8AC3E}">
        <p14:creationId xmlns:p14="http://schemas.microsoft.com/office/powerpoint/2010/main" val="21552926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外国人患者が心療内科、精神科、内科を受診した時の問題点</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42</a:t>
            </a:fld>
            <a:endParaRPr kumimoji="1" lang="ja-JP" altLang="en-US"/>
          </a:p>
        </p:txBody>
      </p:sp>
    </p:spTree>
    <p:extLst>
      <p:ext uri="{BB962C8B-B14F-4D97-AF65-F5344CB8AC3E}">
        <p14:creationId xmlns:p14="http://schemas.microsoft.com/office/powerpoint/2010/main" val="685858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外国人労働所のメンタルヘルス、箕面市老健、箕面市にある特別養護老人ホームに非常勤医師で出務しているが、介護職員に多くの外国人がいる。ベトナム、インドネシア、ネパール、バングラディシュと東南アジア、南アジアの人々。</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43</a:t>
            </a:fld>
            <a:endParaRPr kumimoji="1" lang="ja-JP" altLang="en-US"/>
          </a:p>
        </p:txBody>
      </p:sp>
    </p:spTree>
    <p:extLst>
      <p:ext uri="{BB962C8B-B14F-4D97-AF65-F5344CB8AC3E}">
        <p14:creationId xmlns:p14="http://schemas.microsoft.com/office/powerpoint/2010/main" val="21915963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箕面市では少ないが、技能実習とは名ばかりで、劣悪な労働条件を強いられている人が多い。本国での労働条件が格段に改善されている分、日本での過酷な条件に堪えるのは難しいものになる。</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44</a:t>
            </a:fld>
            <a:endParaRPr kumimoji="1" lang="ja-JP" altLang="en-US"/>
          </a:p>
        </p:txBody>
      </p:sp>
    </p:spTree>
    <p:extLst>
      <p:ext uri="{BB962C8B-B14F-4D97-AF65-F5344CB8AC3E}">
        <p14:creationId xmlns:p14="http://schemas.microsoft.com/office/powerpoint/2010/main" val="3567387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箕面市の外国人市民では専門職の人が多い。留学生は厳しい状況。バングラディシュの介護職は、資格は介護専門学校の生徒、典型的なうつ病になっているが、日本での標準的治療を開始したが、</a:t>
            </a:r>
            <a:r>
              <a:rPr kumimoji="1" lang="en-US" altLang="ja-JP" dirty="0"/>
              <a:t>1</a:t>
            </a:r>
            <a:r>
              <a:rPr kumimoji="1" lang="ja-JP" altLang="en-US" dirty="0"/>
              <a:t>回の診察だけで終わった。</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45</a:t>
            </a:fld>
            <a:endParaRPr kumimoji="1" lang="ja-JP" altLang="en-US"/>
          </a:p>
        </p:txBody>
      </p:sp>
    </p:spTree>
    <p:extLst>
      <p:ext uri="{BB962C8B-B14F-4D97-AF65-F5344CB8AC3E}">
        <p14:creationId xmlns:p14="http://schemas.microsoft.com/office/powerpoint/2010/main" val="25272766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安上がりの労働力としか見ていない。文化交流などを含む外国人労働者施策の不足</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46</a:t>
            </a:fld>
            <a:endParaRPr kumimoji="1" lang="ja-JP" altLang="en-US"/>
          </a:p>
        </p:txBody>
      </p:sp>
    </p:spTree>
    <p:extLst>
      <p:ext uri="{BB962C8B-B14F-4D97-AF65-F5344CB8AC3E}">
        <p14:creationId xmlns:p14="http://schemas.microsoft.com/office/powerpoint/2010/main" val="28682565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これもだいぶ古そうですね。ゆるキャラとまではいかないものの決して強面系ではありません。天保</a:t>
            </a:r>
            <a:r>
              <a:rPr kumimoji="1" lang="en-US" altLang="ja-JP" dirty="0"/>
              <a:t>10</a:t>
            </a:r>
            <a:r>
              <a:rPr kumimoji="1" lang="ja-JP" altLang="en-US" dirty="0"/>
              <a:t>年</a:t>
            </a:r>
            <a:r>
              <a:rPr kumimoji="1" lang="en-US" altLang="ja-JP" dirty="0"/>
              <a:t>7</a:t>
            </a:r>
            <a:r>
              <a:rPr kumimoji="1" lang="ja-JP" altLang="en-US" dirty="0"/>
              <a:t>月造立とあります。この年には蛮社の獄で渡辺崋山・高野長英が逮捕されています。天保年間に</a:t>
            </a:r>
            <a:r>
              <a:rPr kumimoji="1" lang="en-US" altLang="ja-JP" dirty="0"/>
              <a:t>2</a:t>
            </a:r>
            <a:r>
              <a:rPr kumimoji="1" lang="ja-JP" altLang="en-US" dirty="0"/>
              <a:t>対の狛犬があったわけです。推測ですが、この</a:t>
            </a:r>
            <a:r>
              <a:rPr kumimoji="1" lang="en-US" altLang="ja-JP" dirty="0"/>
              <a:t>2</a:t>
            </a:r>
            <a:r>
              <a:rPr kumimoji="1" lang="ja-JP" altLang="en-US" dirty="0"/>
              <a:t>対の狛犬が、門前及び拝殿前に鎮座していたものが、後から奉納された狛犬にその座を奪われ、それぞれ今の位置に遷座したのではないでしょうか。狛犬の位置関係を動かす力は何だったのでしょう。想像が膨らみます。これも狛犬ワールドの楽しみです</a:t>
            </a:r>
          </a:p>
        </p:txBody>
      </p:sp>
      <p:sp>
        <p:nvSpPr>
          <p:cNvPr id="4" name="スライド番号プレースホルダー 3"/>
          <p:cNvSpPr>
            <a:spLocks noGrp="1"/>
          </p:cNvSpPr>
          <p:nvPr>
            <p:ph type="sldNum" sz="quarter" idx="5"/>
          </p:nvPr>
        </p:nvSpPr>
        <p:spPr/>
        <p:txBody>
          <a:bodyPr/>
          <a:lstStyle/>
          <a:p>
            <a:fld id="{4A94AA33-7184-43BC-AAE3-D898F0EF1663}" type="slidenum">
              <a:rPr kumimoji="1" lang="ja-JP" altLang="en-US" smtClean="0"/>
              <a:t>47</a:t>
            </a:fld>
            <a:endParaRPr kumimoji="1" lang="ja-JP" altLang="en-US"/>
          </a:p>
        </p:txBody>
      </p:sp>
    </p:spTree>
    <p:extLst>
      <p:ext uri="{BB962C8B-B14F-4D97-AF65-F5344CB8AC3E}">
        <p14:creationId xmlns:p14="http://schemas.microsoft.com/office/powerpoint/2010/main" val="20788683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grpSp>
        <p:nvGrpSpPr>
          <p:cNvPr id="4098" name="Group 2">
            <a:extLst>
              <a:ext uri="{FF2B5EF4-FFF2-40B4-BE49-F238E27FC236}">
                <a16:creationId xmlns:a16="http://schemas.microsoft.com/office/drawing/2014/main" id="{2DCC6937-BF5E-4009-8C73-925AB65BF250}"/>
              </a:ext>
            </a:extLst>
          </p:cNvPr>
          <p:cNvGrpSpPr>
            <a:grpSpLocks/>
          </p:cNvGrpSpPr>
          <p:nvPr/>
        </p:nvGrpSpPr>
        <p:grpSpPr bwMode="auto">
          <a:xfrm>
            <a:off x="0" y="2438400"/>
            <a:ext cx="9009063" cy="1052513"/>
            <a:chOff x="0" y="1536"/>
            <a:chExt cx="5675" cy="663"/>
          </a:xfrm>
        </p:grpSpPr>
        <p:grpSp>
          <p:nvGrpSpPr>
            <p:cNvPr id="4099" name="Group 3">
              <a:extLst>
                <a:ext uri="{FF2B5EF4-FFF2-40B4-BE49-F238E27FC236}">
                  <a16:creationId xmlns:a16="http://schemas.microsoft.com/office/drawing/2014/main" id="{AD45E07D-B8B8-4B9B-A917-A4B646EC0A4F}"/>
                </a:ext>
              </a:extLst>
            </p:cNvPr>
            <p:cNvGrpSpPr>
              <a:grpSpLocks/>
            </p:cNvGrpSpPr>
            <p:nvPr/>
          </p:nvGrpSpPr>
          <p:grpSpPr bwMode="auto">
            <a:xfrm>
              <a:off x="183" y="1604"/>
              <a:ext cx="448" cy="299"/>
              <a:chOff x="720" y="336"/>
              <a:chExt cx="624" cy="432"/>
            </a:xfrm>
          </p:grpSpPr>
          <p:sp>
            <p:nvSpPr>
              <p:cNvPr id="4100" name="Rectangle 4">
                <a:extLst>
                  <a:ext uri="{FF2B5EF4-FFF2-40B4-BE49-F238E27FC236}">
                    <a16:creationId xmlns:a16="http://schemas.microsoft.com/office/drawing/2014/main" id="{928E6CE9-A854-4772-8661-23EEDF8855DC}"/>
                  </a:ext>
                </a:extLst>
              </p:cNvPr>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101" name="Rectangle 5">
                <a:extLst>
                  <a:ext uri="{FF2B5EF4-FFF2-40B4-BE49-F238E27FC236}">
                    <a16:creationId xmlns:a16="http://schemas.microsoft.com/office/drawing/2014/main" id="{6F833777-E34B-4FE3-A4F5-126E70E5EAD3}"/>
                  </a:ext>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grpSp>
          <p:nvGrpSpPr>
            <p:cNvPr id="4102" name="Group 6">
              <a:extLst>
                <a:ext uri="{FF2B5EF4-FFF2-40B4-BE49-F238E27FC236}">
                  <a16:creationId xmlns:a16="http://schemas.microsoft.com/office/drawing/2014/main" id="{039A9B62-1C16-450F-891C-A61D2B662794}"/>
                </a:ext>
              </a:extLst>
            </p:cNvPr>
            <p:cNvGrpSpPr>
              <a:grpSpLocks/>
            </p:cNvGrpSpPr>
            <p:nvPr/>
          </p:nvGrpSpPr>
          <p:grpSpPr bwMode="auto">
            <a:xfrm>
              <a:off x="261" y="1870"/>
              <a:ext cx="465" cy="299"/>
              <a:chOff x="912" y="2640"/>
              <a:chExt cx="672" cy="432"/>
            </a:xfrm>
          </p:grpSpPr>
          <p:sp>
            <p:nvSpPr>
              <p:cNvPr id="4103" name="Rectangle 7">
                <a:extLst>
                  <a:ext uri="{FF2B5EF4-FFF2-40B4-BE49-F238E27FC236}">
                    <a16:creationId xmlns:a16="http://schemas.microsoft.com/office/drawing/2014/main" id="{ACE821D1-FB9F-452E-8AEF-48EFE5BA0B7B}"/>
                  </a:ext>
                </a:extLst>
              </p:cNvPr>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104" name="Rectangle 8">
                <a:extLst>
                  <a:ext uri="{FF2B5EF4-FFF2-40B4-BE49-F238E27FC236}">
                    <a16:creationId xmlns:a16="http://schemas.microsoft.com/office/drawing/2014/main" id="{63D6921D-0AC9-4542-B538-4B39EB63C651}"/>
                  </a:ext>
                </a:extLst>
              </p:cNvPr>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105" name="Rectangle 9">
              <a:extLst>
                <a:ext uri="{FF2B5EF4-FFF2-40B4-BE49-F238E27FC236}">
                  <a16:creationId xmlns:a16="http://schemas.microsoft.com/office/drawing/2014/main" id="{442768CB-4F16-40A0-8F88-A1429D53EE6D}"/>
                </a:ext>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106" name="Rectangle 10">
              <a:extLst>
                <a:ext uri="{FF2B5EF4-FFF2-40B4-BE49-F238E27FC236}">
                  <a16:creationId xmlns:a16="http://schemas.microsoft.com/office/drawing/2014/main" id="{20E12DB0-6EB0-49B7-A4A5-1C5B886749BB}"/>
                </a:ext>
              </a:extLst>
            </p:cNvPr>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107" name="Rectangle 11">
              <a:extLst>
                <a:ext uri="{FF2B5EF4-FFF2-40B4-BE49-F238E27FC236}">
                  <a16:creationId xmlns:a16="http://schemas.microsoft.com/office/drawing/2014/main" id="{41752BDB-7A70-40FC-9924-A338A63402C2}"/>
                </a:ext>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4108" name="Rectangle 12">
            <a:extLst>
              <a:ext uri="{FF2B5EF4-FFF2-40B4-BE49-F238E27FC236}">
                <a16:creationId xmlns:a16="http://schemas.microsoft.com/office/drawing/2014/main" id="{290A07BD-4A26-4FD7-9FAF-25586C126386}"/>
              </a:ext>
            </a:extLst>
          </p:cNvPr>
          <p:cNvSpPr>
            <a:spLocks noGrp="1" noChangeArrowheads="1"/>
          </p:cNvSpPr>
          <p:nvPr>
            <p:ph type="ctrTitle"/>
          </p:nvPr>
        </p:nvSpPr>
        <p:spPr>
          <a:xfrm>
            <a:off x="990600" y="1828800"/>
            <a:ext cx="7772400" cy="1143000"/>
          </a:xfrm>
        </p:spPr>
        <p:txBody>
          <a:bodyPr/>
          <a:lstStyle>
            <a:lvl1pPr>
              <a:defRPr/>
            </a:lvl1pPr>
          </a:lstStyle>
          <a:p>
            <a:pPr lvl="0"/>
            <a:r>
              <a:rPr lang="ja-JP" altLang="en-US" noProof="0"/>
              <a:t>マスタ タイトルの書式設定</a:t>
            </a:r>
          </a:p>
        </p:txBody>
      </p:sp>
      <p:sp>
        <p:nvSpPr>
          <p:cNvPr id="4109" name="Rectangle 13">
            <a:extLst>
              <a:ext uri="{FF2B5EF4-FFF2-40B4-BE49-F238E27FC236}">
                <a16:creationId xmlns:a16="http://schemas.microsoft.com/office/drawing/2014/main" id="{B122C6DF-D276-4590-BC1E-E8A1A15F00F6}"/>
              </a:ext>
            </a:extLst>
          </p:cNvPr>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ja-JP" altLang="en-US" noProof="0"/>
              <a:t>マスタ サブタイトルの書式設定</a:t>
            </a:r>
          </a:p>
        </p:txBody>
      </p:sp>
      <p:sp>
        <p:nvSpPr>
          <p:cNvPr id="4110" name="Rectangle 14">
            <a:extLst>
              <a:ext uri="{FF2B5EF4-FFF2-40B4-BE49-F238E27FC236}">
                <a16:creationId xmlns:a16="http://schemas.microsoft.com/office/drawing/2014/main" id="{B620A69D-2D75-404E-9262-E104FD53D627}"/>
              </a:ext>
            </a:extLst>
          </p:cNvPr>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en-US" altLang="ja-JP"/>
          </a:p>
        </p:txBody>
      </p:sp>
      <p:sp>
        <p:nvSpPr>
          <p:cNvPr id="4111" name="Rectangle 15">
            <a:extLst>
              <a:ext uri="{FF2B5EF4-FFF2-40B4-BE49-F238E27FC236}">
                <a16:creationId xmlns:a16="http://schemas.microsoft.com/office/drawing/2014/main" id="{BC1DA5E6-3557-4927-BFAD-25DADD318CE5}"/>
              </a:ext>
            </a:extLst>
          </p:cNvPr>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en-US" altLang="ja-JP"/>
          </a:p>
        </p:txBody>
      </p:sp>
      <p:sp>
        <p:nvSpPr>
          <p:cNvPr id="4112" name="Rectangle 16">
            <a:extLst>
              <a:ext uri="{FF2B5EF4-FFF2-40B4-BE49-F238E27FC236}">
                <a16:creationId xmlns:a16="http://schemas.microsoft.com/office/drawing/2014/main" id="{30E2554F-E1EA-4285-8875-EEB11FC9FB56}"/>
              </a:ext>
            </a:extLst>
          </p:cNvPr>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96F26E7B-80D5-45DC-9CB3-6543CA22D61E}" type="slidenum">
              <a:rPr lang="en-US" altLang="ja-JP"/>
              <a:pPr/>
              <a:t>‹#›</a:t>
            </a:fld>
            <a:endParaRPr lang="en-US" alt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1DF54C-5F10-4F0A-AFF3-12FD0AD355E2}"/>
              </a:ext>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a:ext uri="{FF2B5EF4-FFF2-40B4-BE49-F238E27FC236}">
                <a16:creationId xmlns:a16="http://schemas.microsoft.com/office/drawing/2014/main" id="{1A03CC9D-30FF-4297-94B8-496C79220178}"/>
              </a:ext>
            </a:extLst>
          </p:cNvPr>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0ECA43F5-3634-4DA1-B3B7-33FC9947903F}"/>
              </a:ext>
            </a:extLst>
          </p:cNvPr>
          <p:cNvSpPr>
            <a:spLocks noGrp="1"/>
          </p:cNvSpPr>
          <p:nvPr>
            <p:ph type="dt" sz="half" idx="10"/>
          </p:nvPr>
        </p:nvSpPr>
        <p:spPr/>
        <p:txBody>
          <a:bodyPr/>
          <a:lstStyle>
            <a:lvl1pPr>
              <a:defRPr/>
            </a:lvl1pPr>
          </a:lstStyle>
          <a:p>
            <a:endParaRPr lang="en-US" altLang="ja-JP"/>
          </a:p>
        </p:txBody>
      </p:sp>
      <p:sp>
        <p:nvSpPr>
          <p:cNvPr id="5" name="フッター プレースホルダー 4">
            <a:extLst>
              <a:ext uri="{FF2B5EF4-FFF2-40B4-BE49-F238E27FC236}">
                <a16:creationId xmlns:a16="http://schemas.microsoft.com/office/drawing/2014/main" id="{3113955E-4C16-47A2-BDFE-0ED9D7FF7C34}"/>
              </a:ext>
            </a:extLst>
          </p:cNvPr>
          <p:cNvSpPr>
            <a:spLocks noGrp="1"/>
          </p:cNvSpPr>
          <p:nvPr>
            <p:ph type="ftr" sz="quarter" idx="11"/>
          </p:nvPr>
        </p:nvSpPr>
        <p:spPr/>
        <p:txBody>
          <a:bodyPr/>
          <a:lstStyle>
            <a:lvl1pPr>
              <a:defRPr/>
            </a:lvl1pPr>
          </a:lstStyle>
          <a:p>
            <a:endParaRPr lang="en-US" altLang="ja-JP"/>
          </a:p>
        </p:txBody>
      </p:sp>
      <p:sp>
        <p:nvSpPr>
          <p:cNvPr id="6" name="スライド番号プレースホルダー 5">
            <a:extLst>
              <a:ext uri="{FF2B5EF4-FFF2-40B4-BE49-F238E27FC236}">
                <a16:creationId xmlns:a16="http://schemas.microsoft.com/office/drawing/2014/main" id="{01D6AC9A-DE47-4A61-ABDF-2D8E4B582EBE}"/>
              </a:ext>
            </a:extLst>
          </p:cNvPr>
          <p:cNvSpPr>
            <a:spLocks noGrp="1"/>
          </p:cNvSpPr>
          <p:nvPr>
            <p:ph type="sldNum" sz="quarter" idx="12"/>
          </p:nvPr>
        </p:nvSpPr>
        <p:spPr/>
        <p:txBody>
          <a:bodyPr/>
          <a:lstStyle>
            <a:lvl1pPr>
              <a:defRPr/>
            </a:lvl1pPr>
          </a:lstStyle>
          <a:p>
            <a:fld id="{3D3C31DA-7873-4549-A378-DC7BC3D76DA3}" type="slidenum">
              <a:rPr lang="en-US" altLang="ja-JP"/>
              <a:pPr/>
              <a:t>‹#›</a:t>
            </a:fld>
            <a:endParaRPr lang="en-US" altLang="ja-JP"/>
          </a:p>
        </p:txBody>
      </p:sp>
    </p:spTree>
    <p:extLst>
      <p:ext uri="{BB962C8B-B14F-4D97-AF65-F5344CB8AC3E}">
        <p14:creationId xmlns:p14="http://schemas.microsoft.com/office/powerpoint/2010/main" val="330326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0A91C1-DBD1-4334-B64E-FE602DECDBE2}"/>
              </a:ext>
            </a:extLst>
          </p:cNvPr>
          <p:cNvSpPr>
            <a:spLocks noGrp="1"/>
          </p:cNvSpPr>
          <p:nvPr>
            <p:ph type="title"/>
          </p:nvPr>
        </p:nvSpPr>
        <p:spPr>
          <a:xfrm>
            <a:off x="623888" y="1709738"/>
            <a:ext cx="7886700" cy="2852737"/>
          </a:xfrm>
        </p:spPr>
        <p:txBody>
          <a:bodyPr/>
          <a:lstStyle>
            <a:lvl1pPr>
              <a:defRPr sz="6000"/>
            </a:lvl1pPr>
          </a:lstStyle>
          <a:p>
            <a:r>
              <a:rPr lang="ja-JP" altLang="en-US"/>
              <a:t>マスター タイトルの書式設定</a:t>
            </a:r>
          </a:p>
        </p:txBody>
      </p:sp>
      <p:sp>
        <p:nvSpPr>
          <p:cNvPr id="3" name="テキスト プレースホルダー 2">
            <a:extLst>
              <a:ext uri="{FF2B5EF4-FFF2-40B4-BE49-F238E27FC236}">
                <a16:creationId xmlns:a16="http://schemas.microsoft.com/office/drawing/2014/main" id="{F88E9B9F-213A-4585-8DCD-4DAAD8108965}"/>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EF7B82B5-E57F-45FC-9A1C-2B2E8F6BE46E}"/>
              </a:ext>
            </a:extLst>
          </p:cNvPr>
          <p:cNvSpPr>
            <a:spLocks noGrp="1"/>
          </p:cNvSpPr>
          <p:nvPr>
            <p:ph type="dt" sz="half" idx="10"/>
          </p:nvPr>
        </p:nvSpPr>
        <p:spPr/>
        <p:txBody>
          <a:bodyPr/>
          <a:lstStyle>
            <a:lvl1pPr>
              <a:defRPr/>
            </a:lvl1pPr>
          </a:lstStyle>
          <a:p>
            <a:endParaRPr lang="en-US" altLang="ja-JP"/>
          </a:p>
        </p:txBody>
      </p:sp>
      <p:sp>
        <p:nvSpPr>
          <p:cNvPr id="5" name="フッター プレースホルダー 4">
            <a:extLst>
              <a:ext uri="{FF2B5EF4-FFF2-40B4-BE49-F238E27FC236}">
                <a16:creationId xmlns:a16="http://schemas.microsoft.com/office/drawing/2014/main" id="{0EAC794D-280A-4710-BBF8-790CED712B90}"/>
              </a:ext>
            </a:extLst>
          </p:cNvPr>
          <p:cNvSpPr>
            <a:spLocks noGrp="1"/>
          </p:cNvSpPr>
          <p:nvPr>
            <p:ph type="ftr" sz="quarter" idx="11"/>
          </p:nvPr>
        </p:nvSpPr>
        <p:spPr/>
        <p:txBody>
          <a:bodyPr/>
          <a:lstStyle>
            <a:lvl1pPr>
              <a:defRPr/>
            </a:lvl1pPr>
          </a:lstStyle>
          <a:p>
            <a:endParaRPr lang="en-US" altLang="ja-JP"/>
          </a:p>
        </p:txBody>
      </p:sp>
      <p:sp>
        <p:nvSpPr>
          <p:cNvPr id="6" name="スライド番号プレースホルダー 5">
            <a:extLst>
              <a:ext uri="{FF2B5EF4-FFF2-40B4-BE49-F238E27FC236}">
                <a16:creationId xmlns:a16="http://schemas.microsoft.com/office/drawing/2014/main" id="{A46AF23A-89D1-44E5-B8A8-F1A2568ADB2A}"/>
              </a:ext>
            </a:extLst>
          </p:cNvPr>
          <p:cNvSpPr>
            <a:spLocks noGrp="1"/>
          </p:cNvSpPr>
          <p:nvPr>
            <p:ph type="sldNum" sz="quarter" idx="12"/>
          </p:nvPr>
        </p:nvSpPr>
        <p:spPr/>
        <p:txBody>
          <a:bodyPr/>
          <a:lstStyle>
            <a:lvl1pPr>
              <a:defRPr/>
            </a:lvl1pPr>
          </a:lstStyle>
          <a:p>
            <a:fld id="{5DFECB24-F48C-4FD1-9E00-FF18855B2C2E}" type="slidenum">
              <a:rPr lang="en-US" altLang="ja-JP"/>
              <a:pPr/>
              <a:t>‹#›</a:t>
            </a:fld>
            <a:endParaRPr lang="en-US" altLang="ja-JP"/>
          </a:p>
        </p:txBody>
      </p:sp>
    </p:spTree>
    <p:extLst>
      <p:ext uri="{BB962C8B-B14F-4D97-AF65-F5344CB8AC3E}">
        <p14:creationId xmlns:p14="http://schemas.microsoft.com/office/powerpoint/2010/main" val="3688425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74DDC1C-61DA-42EA-B23F-726FF6602029}"/>
              </a:ext>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a:ext uri="{FF2B5EF4-FFF2-40B4-BE49-F238E27FC236}">
                <a16:creationId xmlns:a16="http://schemas.microsoft.com/office/drawing/2014/main" id="{C4D8BEF3-4E49-42A2-B53F-5D7F80C012A7}"/>
              </a:ext>
            </a:extLst>
          </p:cNvPr>
          <p:cNvSpPr>
            <a:spLocks noGrp="1"/>
          </p:cNvSpPr>
          <p:nvPr>
            <p:ph sz="half" idx="1"/>
          </p:nvPr>
        </p:nvSpPr>
        <p:spPr>
          <a:xfrm>
            <a:off x="1182688" y="2017713"/>
            <a:ext cx="3810000" cy="4114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a:extLst>
              <a:ext uri="{FF2B5EF4-FFF2-40B4-BE49-F238E27FC236}">
                <a16:creationId xmlns:a16="http://schemas.microsoft.com/office/drawing/2014/main" id="{3B74A2F3-2FDC-436C-9F51-CD1A9E3E1800}"/>
              </a:ext>
            </a:extLst>
          </p:cNvPr>
          <p:cNvSpPr>
            <a:spLocks noGrp="1"/>
          </p:cNvSpPr>
          <p:nvPr>
            <p:ph sz="half" idx="2"/>
          </p:nvPr>
        </p:nvSpPr>
        <p:spPr>
          <a:xfrm>
            <a:off x="5145088" y="2017713"/>
            <a:ext cx="3810000" cy="4114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4">
            <a:extLst>
              <a:ext uri="{FF2B5EF4-FFF2-40B4-BE49-F238E27FC236}">
                <a16:creationId xmlns:a16="http://schemas.microsoft.com/office/drawing/2014/main" id="{28EAAB1C-0A1B-4DD3-8C33-54DFB5A0416E}"/>
              </a:ext>
            </a:extLst>
          </p:cNvPr>
          <p:cNvSpPr>
            <a:spLocks noGrp="1"/>
          </p:cNvSpPr>
          <p:nvPr>
            <p:ph type="dt" sz="half" idx="10"/>
          </p:nvPr>
        </p:nvSpPr>
        <p:spPr/>
        <p:txBody>
          <a:bodyPr/>
          <a:lstStyle>
            <a:lvl1pPr>
              <a:defRPr/>
            </a:lvl1pPr>
          </a:lstStyle>
          <a:p>
            <a:endParaRPr lang="en-US" altLang="ja-JP"/>
          </a:p>
        </p:txBody>
      </p:sp>
      <p:sp>
        <p:nvSpPr>
          <p:cNvPr id="6" name="フッター プレースホルダー 5">
            <a:extLst>
              <a:ext uri="{FF2B5EF4-FFF2-40B4-BE49-F238E27FC236}">
                <a16:creationId xmlns:a16="http://schemas.microsoft.com/office/drawing/2014/main" id="{B7D2299F-945D-4F69-9437-8C8B4F278584}"/>
              </a:ext>
            </a:extLst>
          </p:cNvPr>
          <p:cNvSpPr>
            <a:spLocks noGrp="1"/>
          </p:cNvSpPr>
          <p:nvPr>
            <p:ph type="ftr" sz="quarter" idx="11"/>
          </p:nvPr>
        </p:nvSpPr>
        <p:spPr/>
        <p:txBody>
          <a:bodyPr/>
          <a:lstStyle>
            <a:lvl1pPr>
              <a:defRPr/>
            </a:lvl1pPr>
          </a:lstStyle>
          <a:p>
            <a:endParaRPr lang="en-US" altLang="ja-JP"/>
          </a:p>
        </p:txBody>
      </p:sp>
      <p:sp>
        <p:nvSpPr>
          <p:cNvPr id="7" name="スライド番号プレースホルダー 6">
            <a:extLst>
              <a:ext uri="{FF2B5EF4-FFF2-40B4-BE49-F238E27FC236}">
                <a16:creationId xmlns:a16="http://schemas.microsoft.com/office/drawing/2014/main" id="{B16EF211-2814-4508-9B8D-79563847776D}"/>
              </a:ext>
            </a:extLst>
          </p:cNvPr>
          <p:cNvSpPr>
            <a:spLocks noGrp="1"/>
          </p:cNvSpPr>
          <p:nvPr>
            <p:ph type="sldNum" sz="quarter" idx="12"/>
          </p:nvPr>
        </p:nvSpPr>
        <p:spPr/>
        <p:txBody>
          <a:bodyPr/>
          <a:lstStyle>
            <a:lvl1pPr>
              <a:defRPr/>
            </a:lvl1pPr>
          </a:lstStyle>
          <a:p>
            <a:fld id="{B5A898C9-F38D-41C2-93D6-D3BDCC0FBE0F}" type="slidenum">
              <a:rPr lang="en-US" altLang="ja-JP"/>
              <a:pPr/>
              <a:t>‹#›</a:t>
            </a:fld>
            <a:endParaRPr lang="en-US" altLang="ja-JP"/>
          </a:p>
        </p:txBody>
      </p:sp>
    </p:spTree>
    <p:extLst>
      <p:ext uri="{BB962C8B-B14F-4D97-AF65-F5344CB8AC3E}">
        <p14:creationId xmlns:p14="http://schemas.microsoft.com/office/powerpoint/2010/main" val="2336809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A323C7-02F1-4D71-90CA-4E592934686A}"/>
              </a:ext>
            </a:extLst>
          </p:cNvPr>
          <p:cNvSpPr>
            <a:spLocks noGrp="1"/>
          </p:cNvSpPr>
          <p:nvPr>
            <p:ph type="title"/>
          </p:nvPr>
        </p:nvSpPr>
        <p:spPr>
          <a:xfrm>
            <a:off x="630238" y="365125"/>
            <a:ext cx="7886700" cy="1325563"/>
          </a:xfrm>
        </p:spPr>
        <p:txBody>
          <a:bodyPr/>
          <a:lstStyle/>
          <a:p>
            <a:r>
              <a:rPr lang="ja-JP" altLang="en-US"/>
              <a:t>マスター タイトルの書式設定</a:t>
            </a:r>
          </a:p>
        </p:txBody>
      </p:sp>
      <p:sp>
        <p:nvSpPr>
          <p:cNvPr id="3" name="テキスト プレースホルダー 2">
            <a:extLst>
              <a:ext uri="{FF2B5EF4-FFF2-40B4-BE49-F238E27FC236}">
                <a16:creationId xmlns:a16="http://schemas.microsoft.com/office/drawing/2014/main" id="{DC149DEB-812D-4BC3-9E1F-0B39E021810C}"/>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a:extLst>
              <a:ext uri="{FF2B5EF4-FFF2-40B4-BE49-F238E27FC236}">
                <a16:creationId xmlns:a16="http://schemas.microsoft.com/office/drawing/2014/main" id="{967F2639-5694-4FEB-9674-CA42042D05B1}"/>
              </a:ext>
            </a:extLst>
          </p:cNvPr>
          <p:cNvSpPr>
            <a:spLocks noGrp="1"/>
          </p:cNvSpPr>
          <p:nvPr>
            <p:ph sz="half" idx="2"/>
          </p:nvPr>
        </p:nvSpPr>
        <p:spPr>
          <a:xfrm>
            <a:off x="630238" y="2505075"/>
            <a:ext cx="386873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a:extLst>
              <a:ext uri="{FF2B5EF4-FFF2-40B4-BE49-F238E27FC236}">
                <a16:creationId xmlns:a16="http://schemas.microsoft.com/office/drawing/2014/main" id="{2DD2DA76-4323-45BB-982A-1A4BEFD8FC0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a:extLst>
              <a:ext uri="{FF2B5EF4-FFF2-40B4-BE49-F238E27FC236}">
                <a16:creationId xmlns:a16="http://schemas.microsoft.com/office/drawing/2014/main" id="{35072F5F-94E9-42EC-ADD6-E0222FFD3657}"/>
              </a:ext>
            </a:extLst>
          </p:cNvPr>
          <p:cNvSpPr>
            <a:spLocks noGrp="1"/>
          </p:cNvSpPr>
          <p:nvPr>
            <p:ph sz="quarter" idx="4"/>
          </p:nvPr>
        </p:nvSpPr>
        <p:spPr>
          <a:xfrm>
            <a:off x="4629150" y="2505075"/>
            <a:ext cx="38877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a:extLst>
              <a:ext uri="{FF2B5EF4-FFF2-40B4-BE49-F238E27FC236}">
                <a16:creationId xmlns:a16="http://schemas.microsoft.com/office/drawing/2014/main" id="{3BAD7F7F-938A-4B9B-A9D0-5441CB530457}"/>
              </a:ext>
            </a:extLst>
          </p:cNvPr>
          <p:cNvSpPr>
            <a:spLocks noGrp="1"/>
          </p:cNvSpPr>
          <p:nvPr>
            <p:ph type="dt" sz="half" idx="10"/>
          </p:nvPr>
        </p:nvSpPr>
        <p:spPr/>
        <p:txBody>
          <a:bodyPr/>
          <a:lstStyle>
            <a:lvl1pPr>
              <a:defRPr/>
            </a:lvl1pPr>
          </a:lstStyle>
          <a:p>
            <a:endParaRPr lang="en-US" altLang="ja-JP"/>
          </a:p>
        </p:txBody>
      </p:sp>
      <p:sp>
        <p:nvSpPr>
          <p:cNvPr id="8" name="フッター プレースホルダー 7">
            <a:extLst>
              <a:ext uri="{FF2B5EF4-FFF2-40B4-BE49-F238E27FC236}">
                <a16:creationId xmlns:a16="http://schemas.microsoft.com/office/drawing/2014/main" id="{1B3A09BE-99DC-48FE-A338-7E8028B142A5}"/>
              </a:ext>
            </a:extLst>
          </p:cNvPr>
          <p:cNvSpPr>
            <a:spLocks noGrp="1"/>
          </p:cNvSpPr>
          <p:nvPr>
            <p:ph type="ftr" sz="quarter" idx="11"/>
          </p:nvPr>
        </p:nvSpPr>
        <p:spPr/>
        <p:txBody>
          <a:bodyPr/>
          <a:lstStyle>
            <a:lvl1pPr>
              <a:defRPr/>
            </a:lvl1pPr>
          </a:lstStyle>
          <a:p>
            <a:endParaRPr lang="en-US" altLang="ja-JP"/>
          </a:p>
        </p:txBody>
      </p:sp>
      <p:sp>
        <p:nvSpPr>
          <p:cNvPr id="9" name="スライド番号プレースホルダー 8">
            <a:extLst>
              <a:ext uri="{FF2B5EF4-FFF2-40B4-BE49-F238E27FC236}">
                <a16:creationId xmlns:a16="http://schemas.microsoft.com/office/drawing/2014/main" id="{9A3B3117-A9B4-45C2-9A01-710D08D2F36F}"/>
              </a:ext>
            </a:extLst>
          </p:cNvPr>
          <p:cNvSpPr>
            <a:spLocks noGrp="1"/>
          </p:cNvSpPr>
          <p:nvPr>
            <p:ph type="sldNum" sz="quarter" idx="12"/>
          </p:nvPr>
        </p:nvSpPr>
        <p:spPr/>
        <p:txBody>
          <a:bodyPr/>
          <a:lstStyle>
            <a:lvl1pPr>
              <a:defRPr/>
            </a:lvl1pPr>
          </a:lstStyle>
          <a:p>
            <a:fld id="{7EA972BE-3A69-4FF3-A202-6FAE7DBAB62E}" type="slidenum">
              <a:rPr lang="en-US" altLang="ja-JP"/>
              <a:pPr/>
              <a:t>‹#›</a:t>
            </a:fld>
            <a:endParaRPr lang="en-US" altLang="ja-JP"/>
          </a:p>
        </p:txBody>
      </p:sp>
    </p:spTree>
    <p:extLst>
      <p:ext uri="{BB962C8B-B14F-4D97-AF65-F5344CB8AC3E}">
        <p14:creationId xmlns:p14="http://schemas.microsoft.com/office/powerpoint/2010/main" val="1703053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40BB06-3BF8-4181-B07A-170F00A1531B}"/>
              </a:ext>
            </a:extLst>
          </p:cNvPr>
          <p:cNvSpPr>
            <a:spLocks noGrp="1"/>
          </p:cNvSpPr>
          <p:nvPr>
            <p:ph type="title"/>
          </p:nvPr>
        </p:nvSpPr>
        <p:spPr/>
        <p:txBody>
          <a:bodyPr/>
          <a:lstStyle/>
          <a:p>
            <a:r>
              <a:rPr lang="ja-JP" altLang="en-US"/>
              <a:t>マスター タイトルの書式設定</a:t>
            </a:r>
          </a:p>
        </p:txBody>
      </p:sp>
      <p:sp>
        <p:nvSpPr>
          <p:cNvPr id="3" name="日付プレースホルダー 2">
            <a:extLst>
              <a:ext uri="{FF2B5EF4-FFF2-40B4-BE49-F238E27FC236}">
                <a16:creationId xmlns:a16="http://schemas.microsoft.com/office/drawing/2014/main" id="{4BE1572B-CDEE-44BA-A2DE-68261B039448}"/>
              </a:ext>
            </a:extLst>
          </p:cNvPr>
          <p:cNvSpPr>
            <a:spLocks noGrp="1"/>
          </p:cNvSpPr>
          <p:nvPr>
            <p:ph type="dt" sz="half" idx="10"/>
          </p:nvPr>
        </p:nvSpPr>
        <p:spPr/>
        <p:txBody>
          <a:bodyPr/>
          <a:lstStyle>
            <a:lvl1pPr>
              <a:defRPr/>
            </a:lvl1pPr>
          </a:lstStyle>
          <a:p>
            <a:endParaRPr lang="en-US" altLang="ja-JP"/>
          </a:p>
        </p:txBody>
      </p:sp>
      <p:sp>
        <p:nvSpPr>
          <p:cNvPr id="4" name="フッター プレースホルダー 3">
            <a:extLst>
              <a:ext uri="{FF2B5EF4-FFF2-40B4-BE49-F238E27FC236}">
                <a16:creationId xmlns:a16="http://schemas.microsoft.com/office/drawing/2014/main" id="{4D68F705-AF49-4F43-8AA3-1272A2C115F0}"/>
              </a:ext>
            </a:extLst>
          </p:cNvPr>
          <p:cNvSpPr>
            <a:spLocks noGrp="1"/>
          </p:cNvSpPr>
          <p:nvPr>
            <p:ph type="ftr" sz="quarter" idx="11"/>
          </p:nvPr>
        </p:nvSpPr>
        <p:spPr/>
        <p:txBody>
          <a:bodyPr/>
          <a:lstStyle>
            <a:lvl1pPr>
              <a:defRPr/>
            </a:lvl1pPr>
          </a:lstStyle>
          <a:p>
            <a:endParaRPr lang="en-US" altLang="ja-JP"/>
          </a:p>
        </p:txBody>
      </p:sp>
      <p:sp>
        <p:nvSpPr>
          <p:cNvPr id="5" name="スライド番号プレースホルダー 4">
            <a:extLst>
              <a:ext uri="{FF2B5EF4-FFF2-40B4-BE49-F238E27FC236}">
                <a16:creationId xmlns:a16="http://schemas.microsoft.com/office/drawing/2014/main" id="{1692B4F0-0A48-45D8-B8CC-E3EA2DBDB0DA}"/>
              </a:ext>
            </a:extLst>
          </p:cNvPr>
          <p:cNvSpPr>
            <a:spLocks noGrp="1"/>
          </p:cNvSpPr>
          <p:nvPr>
            <p:ph type="sldNum" sz="quarter" idx="12"/>
          </p:nvPr>
        </p:nvSpPr>
        <p:spPr/>
        <p:txBody>
          <a:bodyPr/>
          <a:lstStyle>
            <a:lvl1pPr>
              <a:defRPr/>
            </a:lvl1pPr>
          </a:lstStyle>
          <a:p>
            <a:fld id="{E32A7551-ED86-42F7-B72B-58D95789CC48}" type="slidenum">
              <a:rPr lang="en-US" altLang="ja-JP"/>
              <a:pPr/>
              <a:t>‹#›</a:t>
            </a:fld>
            <a:endParaRPr lang="en-US" altLang="ja-JP"/>
          </a:p>
        </p:txBody>
      </p:sp>
    </p:spTree>
    <p:extLst>
      <p:ext uri="{BB962C8B-B14F-4D97-AF65-F5344CB8AC3E}">
        <p14:creationId xmlns:p14="http://schemas.microsoft.com/office/powerpoint/2010/main" val="1643730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87278009-2550-450F-9131-67AF735233FF}"/>
              </a:ext>
            </a:extLst>
          </p:cNvPr>
          <p:cNvSpPr>
            <a:spLocks noGrp="1"/>
          </p:cNvSpPr>
          <p:nvPr>
            <p:ph type="dt" sz="half" idx="10"/>
          </p:nvPr>
        </p:nvSpPr>
        <p:spPr/>
        <p:txBody>
          <a:bodyPr/>
          <a:lstStyle>
            <a:lvl1pPr>
              <a:defRPr/>
            </a:lvl1pPr>
          </a:lstStyle>
          <a:p>
            <a:endParaRPr lang="en-US" altLang="ja-JP"/>
          </a:p>
        </p:txBody>
      </p:sp>
      <p:sp>
        <p:nvSpPr>
          <p:cNvPr id="3" name="フッター プレースホルダー 2">
            <a:extLst>
              <a:ext uri="{FF2B5EF4-FFF2-40B4-BE49-F238E27FC236}">
                <a16:creationId xmlns:a16="http://schemas.microsoft.com/office/drawing/2014/main" id="{4A734812-BEB3-4948-9A13-5C0DCB40C274}"/>
              </a:ext>
            </a:extLst>
          </p:cNvPr>
          <p:cNvSpPr>
            <a:spLocks noGrp="1"/>
          </p:cNvSpPr>
          <p:nvPr>
            <p:ph type="ftr" sz="quarter" idx="11"/>
          </p:nvPr>
        </p:nvSpPr>
        <p:spPr/>
        <p:txBody>
          <a:bodyPr/>
          <a:lstStyle>
            <a:lvl1pPr>
              <a:defRPr/>
            </a:lvl1pPr>
          </a:lstStyle>
          <a:p>
            <a:endParaRPr lang="en-US" altLang="ja-JP"/>
          </a:p>
        </p:txBody>
      </p:sp>
      <p:sp>
        <p:nvSpPr>
          <p:cNvPr id="4" name="スライド番号プレースホルダー 3">
            <a:extLst>
              <a:ext uri="{FF2B5EF4-FFF2-40B4-BE49-F238E27FC236}">
                <a16:creationId xmlns:a16="http://schemas.microsoft.com/office/drawing/2014/main" id="{938FF97D-442E-4AA7-A52C-3040D2B6F7E3}"/>
              </a:ext>
            </a:extLst>
          </p:cNvPr>
          <p:cNvSpPr>
            <a:spLocks noGrp="1"/>
          </p:cNvSpPr>
          <p:nvPr>
            <p:ph type="sldNum" sz="quarter" idx="12"/>
          </p:nvPr>
        </p:nvSpPr>
        <p:spPr/>
        <p:txBody>
          <a:bodyPr/>
          <a:lstStyle>
            <a:lvl1pPr>
              <a:defRPr/>
            </a:lvl1pPr>
          </a:lstStyle>
          <a:p>
            <a:fld id="{4AA3888C-57B9-4663-9A6C-9470F01D5384}" type="slidenum">
              <a:rPr lang="en-US" altLang="ja-JP"/>
              <a:pPr/>
              <a:t>‹#›</a:t>
            </a:fld>
            <a:endParaRPr lang="en-US" altLang="ja-JP"/>
          </a:p>
        </p:txBody>
      </p:sp>
    </p:spTree>
    <p:extLst>
      <p:ext uri="{BB962C8B-B14F-4D97-AF65-F5344CB8AC3E}">
        <p14:creationId xmlns:p14="http://schemas.microsoft.com/office/powerpoint/2010/main" val="28855378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B8F149F-628E-416E-85C9-9C013C902207}"/>
              </a:ext>
            </a:extLst>
          </p:cNvPr>
          <p:cNvSpPr>
            <a:spLocks noGrp="1"/>
          </p:cNvSpPr>
          <p:nvPr>
            <p:ph type="title"/>
          </p:nvPr>
        </p:nvSpPr>
        <p:spPr>
          <a:xfrm>
            <a:off x="630238" y="457200"/>
            <a:ext cx="2949575" cy="1600200"/>
          </a:xfrm>
        </p:spPr>
        <p:txBody>
          <a:bodyPr/>
          <a:lstStyle>
            <a:lvl1pPr>
              <a:defRPr sz="3200"/>
            </a:lvl1pPr>
          </a:lstStyle>
          <a:p>
            <a:r>
              <a:rPr lang="ja-JP" altLang="en-US"/>
              <a:t>マスター タイトルの書式設定</a:t>
            </a:r>
          </a:p>
        </p:txBody>
      </p:sp>
      <p:sp>
        <p:nvSpPr>
          <p:cNvPr id="3" name="コンテンツ プレースホルダー 2">
            <a:extLst>
              <a:ext uri="{FF2B5EF4-FFF2-40B4-BE49-F238E27FC236}">
                <a16:creationId xmlns:a16="http://schemas.microsoft.com/office/drawing/2014/main" id="{E90EF0C7-4A5B-4298-9266-7526A7F4883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a:extLst>
              <a:ext uri="{FF2B5EF4-FFF2-40B4-BE49-F238E27FC236}">
                <a16:creationId xmlns:a16="http://schemas.microsoft.com/office/drawing/2014/main" id="{A97A68A5-74E8-4623-B08C-27CF9A32B97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日付プレースホルダー 4">
            <a:extLst>
              <a:ext uri="{FF2B5EF4-FFF2-40B4-BE49-F238E27FC236}">
                <a16:creationId xmlns:a16="http://schemas.microsoft.com/office/drawing/2014/main" id="{9A7CFFC2-98FB-462B-A0D3-B66DD18FA135}"/>
              </a:ext>
            </a:extLst>
          </p:cNvPr>
          <p:cNvSpPr>
            <a:spLocks noGrp="1"/>
          </p:cNvSpPr>
          <p:nvPr>
            <p:ph type="dt" sz="half" idx="10"/>
          </p:nvPr>
        </p:nvSpPr>
        <p:spPr/>
        <p:txBody>
          <a:bodyPr/>
          <a:lstStyle>
            <a:lvl1pPr>
              <a:defRPr/>
            </a:lvl1pPr>
          </a:lstStyle>
          <a:p>
            <a:endParaRPr lang="en-US" altLang="ja-JP"/>
          </a:p>
        </p:txBody>
      </p:sp>
      <p:sp>
        <p:nvSpPr>
          <p:cNvPr id="6" name="フッター プレースホルダー 5">
            <a:extLst>
              <a:ext uri="{FF2B5EF4-FFF2-40B4-BE49-F238E27FC236}">
                <a16:creationId xmlns:a16="http://schemas.microsoft.com/office/drawing/2014/main" id="{6BF5F7E5-C624-4E6F-B50A-59E02FD5DAD2}"/>
              </a:ext>
            </a:extLst>
          </p:cNvPr>
          <p:cNvSpPr>
            <a:spLocks noGrp="1"/>
          </p:cNvSpPr>
          <p:nvPr>
            <p:ph type="ftr" sz="quarter" idx="11"/>
          </p:nvPr>
        </p:nvSpPr>
        <p:spPr/>
        <p:txBody>
          <a:bodyPr/>
          <a:lstStyle>
            <a:lvl1pPr>
              <a:defRPr/>
            </a:lvl1pPr>
          </a:lstStyle>
          <a:p>
            <a:endParaRPr lang="en-US" altLang="ja-JP"/>
          </a:p>
        </p:txBody>
      </p:sp>
      <p:sp>
        <p:nvSpPr>
          <p:cNvPr id="7" name="スライド番号プレースホルダー 6">
            <a:extLst>
              <a:ext uri="{FF2B5EF4-FFF2-40B4-BE49-F238E27FC236}">
                <a16:creationId xmlns:a16="http://schemas.microsoft.com/office/drawing/2014/main" id="{596A7996-40D4-42BE-87C0-E3C6F96BC6D2}"/>
              </a:ext>
            </a:extLst>
          </p:cNvPr>
          <p:cNvSpPr>
            <a:spLocks noGrp="1"/>
          </p:cNvSpPr>
          <p:nvPr>
            <p:ph type="sldNum" sz="quarter" idx="12"/>
          </p:nvPr>
        </p:nvSpPr>
        <p:spPr/>
        <p:txBody>
          <a:bodyPr/>
          <a:lstStyle>
            <a:lvl1pPr>
              <a:defRPr/>
            </a:lvl1pPr>
          </a:lstStyle>
          <a:p>
            <a:fld id="{04D32085-50B4-4311-86F9-F03BAD1F9600}" type="slidenum">
              <a:rPr lang="en-US" altLang="ja-JP"/>
              <a:pPr/>
              <a:t>‹#›</a:t>
            </a:fld>
            <a:endParaRPr lang="en-US" altLang="ja-JP"/>
          </a:p>
        </p:txBody>
      </p:sp>
    </p:spTree>
    <p:extLst>
      <p:ext uri="{BB962C8B-B14F-4D97-AF65-F5344CB8AC3E}">
        <p14:creationId xmlns:p14="http://schemas.microsoft.com/office/powerpoint/2010/main" val="383366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13361FB-A3A2-4C13-9781-F36F4CF2A523}"/>
              </a:ext>
            </a:extLst>
          </p:cNvPr>
          <p:cNvSpPr>
            <a:spLocks noGrp="1"/>
          </p:cNvSpPr>
          <p:nvPr>
            <p:ph type="title"/>
          </p:nvPr>
        </p:nvSpPr>
        <p:spPr>
          <a:xfrm>
            <a:off x="630238" y="457200"/>
            <a:ext cx="2949575" cy="1600200"/>
          </a:xfrm>
        </p:spPr>
        <p:txBody>
          <a:bodyPr/>
          <a:lstStyle>
            <a:lvl1pPr>
              <a:defRPr sz="3200"/>
            </a:lvl1pPr>
          </a:lstStyle>
          <a:p>
            <a:r>
              <a:rPr lang="ja-JP" altLang="en-US"/>
              <a:t>マスター タイトルの書式設定</a:t>
            </a:r>
          </a:p>
        </p:txBody>
      </p:sp>
      <p:sp>
        <p:nvSpPr>
          <p:cNvPr id="3" name="図プレースホルダー 2">
            <a:extLst>
              <a:ext uri="{FF2B5EF4-FFF2-40B4-BE49-F238E27FC236}">
                <a16:creationId xmlns:a16="http://schemas.microsoft.com/office/drawing/2014/main" id="{131C9821-0A70-4DFF-B655-B450E7C645D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ー 3">
            <a:extLst>
              <a:ext uri="{FF2B5EF4-FFF2-40B4-BE49-F238E27FC236}">
                <a16:creationId xmlns:a16="http://schemas.microsoft.com/office/drawing/2014/main" id="{1ACB7063-03E4-44FF-9A89-A94ABBF8A23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日付プレースホルダー 4">
            <a:extLst>
              <a:ext uri="{FF2B5EF4-FFF2-40B4-BE49-F238E27FC236}">
                <a16:creationId xmlns:a16="http://schemas.microsoft.com/office/drawing/2014/main" id="{DAE001FC-17D1-4DD2-A91A-63DFC42AC3E7}"/>
              </a:ext>
            </a:extLst>
          </p:cNvPr>
          <p:cNvSpPr>
            <a:spLocks noGrp="1"/>
          </p:cNvSpPr>
          <p:nvPr>
            <p:ph type="dt" sz="half" idx="10"/>
          </p:nvPr>
        </p:nvSpPr>
        <p:spPr/>
        <p:txBody>
          <a:bodyPr/>
          <a:lstStyle>
            <a:lvl1pPr>
              <a:defRPr/>
            </a:lvl1pPr>
          </a:lstStyle>
          <a:p>
            <a:endParaRPr lang="en-US" altLang="ja-JP"/>
          </a:p>
        </p:txBody>
      </p:sp>
      <p:sp>
        <p:nvSpPr>
          <p:cNvPr id="6" name="フッター プレースホルダー 5">
            <a:extLst>
              <a:ext uri="{FF2B5EF4-FFF2-40B4-BE49-F238E27FC236}">
                <a16:creationId xmlns:a16="http://schemas.microsoft.com/office/drawing/2014/main" id="{7D73439D-950E-4D07-9DBC-245A6DF65A3B}"/>
              </a:ext>
            </a:extLst>
          </p:cNvPr>
          <p:cNvSpPr>
            <a:spLocks noGrp="1"/>
          </p:cNvSpPr>
          <p:nvPr>
            <p:ph type="ftr" sz="quarter" idx="11"/>
          </p:nvPr>
        </p:nvSpPr>
        <p:spPr/>
        <p:txBody>
          <a:bodyPr/>
          <a:lstStyle>
            <a:lvl1pPr>
              <a:defRPr/>
            </a:lvl1pPr>
          </a:lstStyle>
          <a:p>
            <a:endParaRPr lang="en-US" altLang="ja-JP"/>
          </a:p>
        </p:txBody>
      </p:sp>
      <p:sp>
        <p:nvSpPr>
          <p:cNvPr id="7" name="スライド番号プレースホルダー 6">
            <a:extLst>
              <a:ext uri="{FF2B5EF4-FFF2-40B4-BE49-F238E27FC236}">
                <a16:creationId xmlns:a16="http://schemas.microsoft.com/office/drawing/2014/main" id="{8FB147E1-14D0-4ABB-B115-368A12465381}"/>
              </a:ext>
            </a:extLst>
          </p:cNvPr>
          <p:cNvSpPr>
            <a:spLocks noGrp="1"/>
          </p:cNvSpPr>
          <p:nvPr>
            <p:ph type="sldNum" sz="quarter" idx="12"/>
          </p:nvPr>
        </p:nvSpPr>
        <p:spPr/>
        <p:txBody>
          <a:bodyPr/>
          <a:lstStyle>
            <a:lvl1pPr>
              <a:defRPr/>
            </a:lvl1pPr>
          </a:lstStyle>
          <a:p>
            <a:fld id="{A0512FB3-B19E-4196-A867-8C7ABD77AA6B}" type="slidenum">
              <a:rPr lang="en-US" altLang="ja-JP"/>
              <a:pPr/>
              <a:t>‹#›</a:t>
            </a:fld>
            <a:endParaRPr lang="en-US" altLang="ja-JP"/>
          </a:p>
        </p:txBody>
      </p:sp>
    </p:spTree>
    <p:extLst>
      <p:ext uri="{BB962C8B-B14F-4D97-AF65-F5344CB8AC3E}">
        <p14:creationId xmlns:p14="http://schemas.microsoft.com/office/powerpoint/2010/main" val="2114367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C923E38-5939-4654-9C12-364718881AEB}"/>
              </a:ext>
            </a:extLst>
          </p:cNvPr>
          <p:cNvSpPr>
            <a:spLocks noGrp="1"/>
          </p:cNvSpPr>
          <p:nvPr>
            <p:ph type="title"/>
          </p:nvPr>
        </p:nvSpPr>
        <p:spPr/>
        <p:txBody>
          <a:bodyPr/>
          <a:lstStyle/>
          <a:p>
            <a:r>
              <a:rPr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4230FE3-03FA-4941-A009-4C9CEB1AA558}"/>
              </a:ext>
            </a:extLst>
          </p:cNvPr>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4EA55C35-8ECC-4D2D-8296-B9906A02765F}"/>
              </a:ext>
            </a:extLst>
          </p:cNvPr>
          <p:cNvSpPr>
            <a:spLocks noGrp="1"/>
          </p:cNvSpPr>
          <p:nvPr>
            <p:ph type="dt" sz="half" idx="10"/>
          </p:nvPr>
        </p:nvSpPr>
        <p:spPr/>
        <p:txBody>
          <a:bodyPr/>
          <a:lstStyle>
            <a:lvl1pPr>
              <a:defRPr/>
            </a:lvl1pPr>
          </a:lstStyle>
          <a:p>
            <a:endParaRPr lang="en-US" altLang="ja-JP"/>
          </a:p>
        </p:txBody>
      </p:sp>
      <p:sp>
        <p:nvSpPr>
          <p:cNvPr id="5" name="フッター プレースホルダー 4">
            <a:extLst>
              <a:ext uri="{FF2B5EF4-FFF2-40B4-BE49-F238E27FC236}">
                <a16:creationId xmlns:a16="http://schemas.microsoft.com/office/drawing/2014/main" id="{BA52C85F-4D02-4B6E-86DC-0A4525940EF1}"/>
              </a:ext>
            </a:extLst>
          </p:cNvPr>
          <p:cNvSpPr>
            <a:spLocks noGrp="1"/>
          </p:cNvSpPr>
          <p:nvPr>
            <p:ph type="ftr" sz="quarter" idx="11"/>
          </p:nvPr>
        </p:nvSpPr>
        <p:spPr/>
        <p:txBody>
          <a:bodyPr/>
          <a:lstStyle>
            <a:lvl1pPr>
              <a:defRPr/>
            </a:lvl1pPr>
          </a:lstStyle>
          <a:p>
            <a:endParaRPr lang="en-US" altLang="ja-JP"/>
          </a:p>
        </p:txBody>
      </p:sp>
      <p:sp>
        <p:nvSpPr>
          <p:cNvPr id="6" name="スライド番号プレースホルダー 5">
            <a:extLst>
              <a:ext uri="{FF2B5EF4-FFF2-40B4-BE49-F238E27FC236}">
                <a16:creationId xmlns:a16="http://schemas.microsoft.com/office/drawing/2014/main" id="{D14E35A0-D4FA-47FB-A8B6-B42AC3E85B94}"/>
              </a:ext>
            </a:extLst>
          </p:cNvPr>
          <p:cNvSpPr>
            <a:spLocks noGrp="1"/>
          </p:cNvSpPr>
          <p:nvPr>
            <p:ph type="sldNum" sz="quarter" idx="12"/>
          </p:nvPr>
        </p:nvSpPr>
        <p:spPr/>
        <p:txBody>
          <a:bodyPr/>
          <a:lstStyle>
            <a:lvl1pPr>
              <a:defRPr/>
            </a:lvl1pPr>
          </a:lstStyle>
          <a:p>
            <a:fld id="{863FC00A-E171-485B-93B0-F5EA599D3B34}" type="slidenum">
              <a:rPr lang="en-US" altLang="ja-JP"/>
              <a:pPr/>
              <a:t>‹#›</a:t>
            </a:fld>
            <a:endParaRPr lang="en-US" altLang="ja-JP"/>
          </a:p>
        </p:txBody>
      </p:sp>
    </p:spTree>
    <p:extLst>
      <p:ext uri="{BB962C8B-B14F-4D97-AF65-F5344CB8AC3E}">
        <p14:creationId xmlns:p14="http://schemas.microsoft.com/office/powerpoint/2010/main" val="2025465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395EF7F6-B726-4A2F-B574-E0F61A25546A}"/>
              </a:ext>
            </a:extLst>
          </p:cNvPr>
          <p:cNvSpPr>
            <a:spLocks noGrp="1"/>
          </p:cNvSpPr>
          <p:nvPr>
            <p:ph type="title" orient="vert"/>
          </p:nvPr>
        </p:nvSpPr>
        <p:spPr>
          <a:xfrm>
            <a:off x="7004050" y="617538"/>
            <a:ext cx="1951038" cy="5514975"/>
          </a:xfrm>
        </p:spPr>
        <p:txBody>
          <a:bodyPr vert="eaVert"/>
          <a:lstStyle/>
          <a:p>
            <a:r>
              <a:rPr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42FAA86-1788-4141-9EB0-2F77A0FEE162}"/>
              </a:ext>
            </a:extLst>
          </p:cNvPr>
          <p:cNvSpPr>
            <a:spLocks noGrp="1"/>
          </p:cNvSpPr>
          <p:nvPr>
            <p:ph type="body" orient="vert" idx="1"/>
          </p:nvPr>
        </p:nvSpPr>
        <p:spPr>
          <a:xfrm>
            <a:off x="1150938" y="617538"/>
            <a:ext cx="5700712" cy="551497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A71B7139-9C42-47EB-A311-1091A169AB00}"/>
              </a:ext>
            </a:extLst>
          </p:cNvPr>
          <p:cNvSpPr>
            <a:spLocks noGrp="1"/>
          </p:cNvSpPr>
          <p:nvPr>
            <p:ph type="dt" sz="half" idx="10"/>
          </p:nvPr>
        </p:nvSpPr>
        <p:spPr/>
        <p:txBody>
          <a:bodyPr/>
          <a:lstStyle>
            <a:lvl1pPr>
              <a:defRPr/>
            </a:lvl1pPr>
          </a:lstStyle>
          <a:p>
            <a:endParaRPr lang="en-US" altLang="ja-JP"/>
          </a:p>
        </p:txBody>
      </p:sp>
      <p:sp>
        <p:nvSpPr>
          <p:cNvPr id="5" name="フッター プレースホルダー 4">
            <a:extLst>
              <a:ext uri="{FF2B5EF4-FFF2-40B4-BE49-F238E27FC236}">
                <a16:creationId xmlns:a16="http://schemas.microsoft.com/office/drawing/2014/main" id="{98445F83-C1EC-4672-AD18-CEE030FCC22B}"/>
              </a:ext>
            </a:extLst>
          </p:cNvPr>
          <p:cNvSpPr>
            <a:spLocks noGrp="1"/>
          </p:cNvSpPr>
          <p:nvPr>
            <p:ph type="ftr" sz="quarter" idx="11"/>
          </p:nvPr>
        </p:nvSpPr>
        <p:spPr/>
        <p:txBody>
          <a:bodyPr/>
          <a:lstStyle>
            <a:lvl1pPr>
              <a:defRPr/>
            </a:lvl1pPr>
          </a:lstStyle>
          <a:p>
            <a:endParaRPr lang="en-US" altLang="ja-JP"/>
          </a:p>
        </p:txBody>
      </p:sp>
      <p:sp>
        <p:nvSpPr>
          <p:cNvPr id="6" name="スライド番号プレースホルダー 5">
            <a:extLst>
              <a:ext uri="{FF2B5EF4-FFF2-40B4-BE49-F238E27FC236}">
                <a16:creationId xmlns:a16="http://schemas.microsoft.com/office/drawing/2014/main" id="{11021F7C-2F36-4595-B4C6-AABA6A8C080B}"/>
              </a:ext>
            </a:extLst>
          </p:cNvPr>
          <p:cNvSpPr>
            <a:spLocks noGrp="1"/>
          </p:cNvSpPr>
          <p:nvPr>
            <p:ph type="sldNum" sz="quarter" idx="12"/>
          </p:nvPr>
        </p:nvSpPr>
        <p:spPr/>
        <p:txBody>
          <a:bodyPr/>
          <a:lstStyle>
            <a:lvl1pPr>
              <a:defRPr/>
            </a:lvl1pPr>
          </a:lstStyle>
          <a:p>
            <a:fld id="{F3A96C19-979D-438C-8474-40293E01A1B5}" type="slidenum">
              <a:rPr lang="en-US" altLang="ja-JP"/>
              <a:pPr/>
              <a:t>‹#›</a:t>
            </a:fld>
            <a:endParaRPr lang="en-US" altLang="ja-JP"/>
          </a:p>
        </p:txBody>
      </p:sp>
    </p:spTree>
    <p:extLst>
      <p:ext uri="{BB962C8B-B14F-4D97-AF65-F5344CB8AC3E}">
        <p14:creationId xmlns:p14="http://schemas.microsoft.com/office/powerpoint/2010/main" val="717421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27F8F1A3-7831-440D-81B8-AC44023B859C}"/>
              </a:ext>
            </a:extLst>
          </p:cNvPr>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sz="2400"/>
          </a:p>
        </p:txBody>
      </p:sp>
      <p:sp>
        <p:nvSpPr>
          <p:cNvPr id="3075" name="Rectangle 3">
            <a:extLst>
              <a:ext uri="{FF2B5EF4-FFF2-40B4-BE49-F238E27FC236}">
                <a16:creationId xmlns:a16="http://schemas.microsoft.com/office/drawing/2014/main" id="{042CF926-B3C7-481B-89C9-2256581A4845}"/>
              </a:ext>
            </a:extLst>
          </p:cNvPr>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sz="2400"/>
          </a:p>
        </p:txBody>
      </p:sp>
      <p:sp>
        <p:nvSpPr>
          <p:cNvPr id="3076" name="Rectangle 4">
            <a:extLst>
              <a:ext uri="{FF2B5EF4-FFF2-40B4-BE49-F238E27FC236}">
                <a16:creationId xmlns:a16="http://schemas.microsoft.com/office/drawing/2014/main" id="{82923231-3FED-4FC6-8FA8-0E0712B0ED2B}"/>
              </a:ext>
            </a:extLst>
          </p:cNvPr>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sz="2400"/>
          </a:p>
        </p:txBody>
      </p:sp>
      <p:sp>
        <p:nvSpPr>
          <p:cNvPr id="3077" name="Rectangle 5">
            <a:extLst>
              <a:ext uri="{FF2B5EF4-FFF2-40B4-BE49-F238E27FC236}">
                <a16:creationId xmlns:a16="http://schemas.microsoft.com/office/drawing/2014/main" id="{01B15D23-A35F-4A1D-8AC4-501649340C45}"/>
              </a:ext>
            </a:extLst>
          </p:cNvPr>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sz="2400"/>
          </a:p>
        </p:txBody>
      </p:sp>
      <p:sp>
        <p:nvSpPr>
          <p:cNvPr id="3078" name="Rectangle 6">
            <a:extLst>
              <a:ext uri="{FF2B5EF4-FFF2-40B4-BE49-F238E27FC236}">
                <a16:creationId xmlns:a16="http://schemas.microsoft.com/office/drawing/2014/main" id="{82B8B8C7-0F0A-4EF4-9187-44D688377DEB}"/>
              </a:ext>
            </a:extLst>
          </p:cNvPr>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sz="2400"/>
          </a:p>
        </p:txBody>
      </p:sp>
      <p:sp>
        <p:nvSpPr>
          <p:cNvPr id="3079" name="Rectangle 7">
            <a:extLst>
              <a:ext uri="{FF2B5EF4-FFF2-40B4-BE49-F238E27FC236}">
                <a16:creationId xmlns:a16="http://schemas.microsoft.com/office/drawing/2014/main" id="{F3D97D4C-451E-4774-A12D-518A5DBE7182}"/>
              </a:ext>
            </a:extLst>
          </p:cNvPr>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sz="2400"/>
          </a:p>
        </p:txBody>
      </p:sp>
      <p:sp>
        <p:nvSpPr>
          <p:cNvPr id="3080" name="Rectangle 8">
            <a:extLst>
              <a:ext uri="{FF2B5EF4-FFF2-40B4-BE49-F238E27FC236}">
                <a16:creationId xmlns:a16="http://schemas.microsoft.com/office/drawing/2014/main" id="{03A9A0B4-6317-4987-8EB5-56D00B81B926}"/>
              </a:ext>
            </a:extLst>
          </p:cNvPr>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sz="2400"/>
          </a:p>
        </p:txBody>
      </p:sp>
      <p:sp>
        <p:nvSpPr>
          <p:cNvPr id="3081" name="Rectangle 9">
            <a:extLst>
              <a:ext uri="{FF2B5EF4-FFF2-40B4-BE49-F238E27FC236}">
                <a16:creationId xmlns:a16="http://schemas.microsoft.com/office/drawing/2014/main" id="{EDB08B63-1BBD-43C1-9B3B-8D5A50655890}"/>
              </a:ext>
            </a:extLst>
          </p:cNvPr>
          <p:cNvSpPr>
            <a:spLocks noGrp="1" noChangeArrowheads="1"/>
          </p:cNvSpPr>
          <p:nvPr>
            <p:ph type="title"/>
          </p:nvPr>
        </p:nvSpPr>
        <p:spPr bwMode="auto">
          <a:xfrm>
            <a:off x="1150938" y="617538"/>
            <a:ext cx="779303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ja-JP" altLang="en-US"/>
              <a:t>マスタ タイトルの書式設定</a:t>
            </a:r>
          </a:p>
        </p:txBody>
      </p:sp>
      <p:sp>
        <p:nvSpPr>
          <p:cNvPr id="3082" name="Rectangle 10">
            <a:extLst>
              <a:ext uri="{FF2B5EF4-FFF2-40B4-BE49-F238E27FC236}">
                <a16:creationId xmlns:a16="http://schemas.microsoft.com/office/drawing/2014/main" id="{AADB3F40-9489-403C-854F-C103DAA30819}"/>
              </a:ext>
            </a:extLst>
          </p:cNvPr>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083" name="Rectangle 11">
            <a:extLst>
              <a:ext uri="{FF2B5EF4-FFF2-40B4-BE49-F238E27FC236}">
                <a16:creationId xmlns:a16="http://schemas.microsoft.com/office/drawing/2014/main" id="{ADF932D6-F203-4317-8D8D-8188C60ED106}"/>
              </a:ext>
            </a:extLst>
          </p:cNvPr>
          <p:cNvSpPr>
            <a:spLocks noGrp="1" noChangeArrowheads="1"/>
          </p:cNvSpPr>
          <p:nvPr>
            <p:ph type="dt" sz="half" idx="2"/>
          </p:nvPr>
        </p:nvSpPr>
        <p:spPr bwMode="auto">
          <a:xfrm>
            <a:off x="914400" y="63246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kumimoji="0" sz="1400"/>
            </a:lvl1pPr>
          </a:lstStyle>
          <a:p>
            <a:endParaRPr lang="en-US" altLang="ja-JP"/>
          </a:p>
        </p:txBody>
      </p:sp>
      <p:sp>
        <p:nvSpPr>
          <p:cNvPr id="3084" name="Rectangle 12">
            <a:extLst>
              <a:ext uri="{FF2B5EF4-FFF2-40B4-BE49-F238E27FC236}">
                <a16:creationId xmlns:a16="http://schemas.microsoft.com/office/drawing/2014/main" id="{8B3ADC49-6B72-41BF-909C-DC5AE1A97892}"/>
              </a:ext>
            </a:extLst>
          </p:cNvPr>
          <p:cNvSpPr>
            <a:spLocks noGrp="1" noChangeArrowheads="1"/>
          </p:cNvSpPr>
          <p:nvPr>
            <p:ph type="ftr" sz="quarter" idx="3"/>
          </p:nvPr>
        </p:nvSpPr>
        <p:spPr bwMode="auto">
          <a:xfrm>
            <a:off x="3352800" y="63246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kumimoji="0" sz="1400"/>
            </a:lvl1pPr>
          </a:lstStyle>
          <a:p>
            <a:endParaRPr lang="en-US" altLang="ja-JP"/>
          </a:p>
        </p:txBody>
      </p:sp>
      <p:sp>
        <p:nvSpPr>
          <p:cNvPr id="3085" name="Rectangle 13">
            <a:extLst>
              <a:ext uri="{FF2B5EF4-FFF2-40B4-BE49-F238E27FC236}">
                <a16:creationId xmlns:a16="http://schemas.microsoft.com/office/drawing/2014/main" id="{591F1508-E874-42F1-B1BE-77C0E4FB4889}"/>
              </a:ext>
            </a:extLst>
          </p:cNvPr>
          <p:cNvSpPr>
            <a:spLocks noGrp="1" noChangeArrowheads="1"/>
          </p:cNvSpPr>
          <p:nvPr>
            <p:ph type="sldNum" sz="quarter" idx="4"/>
          </p:nvPr>
        </p:nvSpPr>
        <p:spPr bwMode="auto">
          <a:xfrm>
            <a:off x="6781800" y="63246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kumimoji="0" sz="1400"/>
            </a:lvl1pPr>
          </a:lstStyle>
          <a:p>
            <a:fld id="{283C8986-1795-47D4-B236-E4FD25863ABD}" type="slidenum">
              <a:rPr lang="en-US" altLang="ja-JP"/>
              <a:pPr/>
              <a:t>‹#›</a:t>
            </a:fld>
            <a:endParaRPr lang="en-US" altLang="ja-JP"/>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kumimoji="1" sz="4400" kern="1200">
          <a:solidFill>
            <a:schemeClr val="tx2"/>
          </a:solidFill>
          <a:latin typeface="+mj-lt"/>
          <a:ea typeface="+mj-ea"/>
          <a:cs typeface="+mj-cs"/>
        </a:defRPr>
      </a:lvl1pPr>
      <a:lvl2pPr algn="l" rtl="0" fontAlgn="base">
        <a:spcBef>
          <a:spcPct val="0"/>
        </a:spcBef>
        <a:spcAft>
          <a:spcPct val="0"/>
        </a:spcAft>
        <a:defRPr kumimoji="1" sz="4400">
          <a:solidFill>
            <a:schemeClr val="tx2"/>
          </a:solidFill>
          <a:latin typeface="Tahoma" panose="020B0604030504040204" pitchFamily="34" charset="0"/>
          <a:ea typeface="ＭＳ Ｐゴシック" panose="020B0600070205080204" pitchFamily="50" charset="-128"/>
        </a:defRPr>
      </a:lvl2pPr>
      <a:lvl3pPr algn="l" rtl="0" fontAlgn="base">
        <a:spcBef>
          <a:spcPct val="0"/>
        </a:spcBef>
        <a:spcAft>
          <a:spcPct val="0"/>
        </a:spcAft>
        <a:defRPr kumimoji="1" sz="4400">
          <a:solidFill>
            <a:schemeClr val="tx2"/>
          </a:solidFill>
          <a:latin typeface="Tahoma" panose="020B0604030504040204" pitchFamily="34" charset="0"/>
          <a:ea typeface="ＭＳ Ｐゴシック" panose="020B0600070205080204" pitchFamily="50" charset="-128"/>
        </a:defRPr>
      </a:lvl3pPr>
      <a:lvl4pPr algn="l" rtl="0" fontAlgn="base">
        <a:spcBef>
          <a:spcPct val="0"/>
        </a:spcBef>
        <a:spcAft>
          <a:spcPct val="0"/>
        </a:spcAft>
        <a:defRPr kumimoji="1" sz="4400">
          <a:solidFill>
            <a:schemeClr val="tx2"/>
          </a:solidFill>
          <a:latin typeface="Tahoma" panose="020B0604030504040204" pitchFamily="34" charset="0"/>
          <a:ea typeface="ＭＳ Ｐゴシック" panose="020B0600070205080204" pitchFamily="50" charset="-128"/>
        </a:defRPr>
      </a:lvl4pPr>
      <a:lvl5pPr algn="l" rtl="0" fontAlgn="base">
        <a:spcBef>
          <a:spcPct val="0"/>
        </a:spcBef>
        <a:spcAft>
          <a:spcPct val="0"/>
        </a:spcAft>
        <a:defRPr kumimoji="1" sz="4400">
          <a:solidFill>
            <a:schemeClr val="tx2"/>
          </a:solidFill>
          <a:latin typeface="Tahoma" panose="020B0604030504040204" pitchFamily="34" charset="0"/>
          <a:ea typeface="ＭＳ Ｐゴシック" panose="020B0600070205080204" pitchFamily="50" charset="-128"/>
        </a:defRPr>
      </a:lvl5pPr>
      <a:lvl6pPr marL="457200" algn="l" rtl="0" fontAlgn="base">
        <a:spcBef>
          <a:spcPct val="0"/>
        </a:spcBef>
        <a:spcAft>
          <a:spcPct val="0"/>
        </a:spcAft>
        <a:defRPr kumimoji="1" sz="4400">
          <a:solidFill>
            <a:schemeClr val="tx2"/>
          </a:solidFill>
          <a:latin typeface="Tahoma" panose="020B0604030504040204" pitchFamily="34" charset="0"/>
          <a:ea typeface="ＭＳ Ｐゴシック" panose="020B0600070205080204" pitchFamily="50" charset="-128"/>
        </a:defRPr>
      </a:lvl6pPr>
      <a:lvl7pPr marL="914400" algn="l" rtl="0" fontAlgn="base">
        <a:spcBef>
          <a:spcPct val="0"/>
        </a:spcBef>
        <a:spcAft>
          <a:spcPct val="0"/>
        </a:spcAft>
        <a:defRPr kumimoji="1" sz="4400">
          <a:solidFill>
            <a:schemeClr val="tx2"/>
          </a:solidFill>
          <a:latin typeface="Tahoma" panose="020B0604030504040204" pitchFamily="34" charset="0"/>
          <a:ea typeface="ＭＳ Ｐゴシック" panose="020B0600070205080204" pitchFamily="50" charset="-128"/>
        </a:defRPr>
      </a:lvl7pPr>
      <a:lvl8pPr marL="1371600" algn="l" rtl="0" fontAlgn="base">
        <a:spcBef>
          <a:spcPct val="0"/>
        </a:spcBef>
        <a:spcAft>
          <a:spcPct val="0"/>
        </a:spcAft>
        <a:defRPr kumimoji="1" sz="4400">
          <a:solidFill>
            <a:schemeClr val="tx2"/>
          </a:solidFill>
          <a:latin typeface="Tahoma" panose="020B0604030504040204" pitchFamily="34" charset="0"/>
          <a:ea typeface="ＭＳ Ｐゴシック" panose="020B0600070205080204" pitchFamily="50" charset="-128"/>
        </a:defRPr>
      </a:lvl8pPr>
      <a:lvl9pPr marL="1828800" algn="l" rtl="0" fontAlgn="base">
        <a:spcBef>
          <a:spcPct val="0"/>
        </a:spcBef>
        <a:spcAft>
          <a:spcPct val="0"/>
        </a:spcAft>
        <a:defRPr kumimoji="1" sz="4400">
          <a:solidFill>
            <a:schemeClr val="tx2"/>
          </a:solidFill>
          <a:latin typeface="Tahoma" panose="020B0604030504040204" pitchFamily="34" charset="0"/>
          <a:ea typeface="ＭＳ Ｐゴシック" panose="020B0600070205080204" pitchFamily="50" charset="-128"/>
        </a:defRPr>
      </a:lvl9pPr>
    </p:titleStyle>
    <p:bodyStyle>
      <a:lvl1pPr marL="342900" indent="-342900" algn="l" rtl="0" fontAlgn="base">
        <a:spcBef>
          <a:spcPct val="20000"/>
        </a:spcBef>
        <a:spcAft>
          <a:spcPct val="0"/>
        </a:spcAft>
        <a:buClr>
          <a:schemeClr val="folHlink"/>
        </a:buClr>
        <a:buSzPct val="60000"/>
        <a:buFont typeface="Wingdings" panose="05000000000000000000" pitchFamily="2" charset="2"/>
        <a:buChar char="n"/>
        <a:defRPr kumimoji="1" sz="3200" kern="1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anose="05000000000000000000" pitchFamily="2" charset="2"/>
        <a:buChar char="n"/>
        <a:defRPr kumimoji="1" sz="2800" kern="1200">
          <a:solidFill>
            <a:schemeClr val="tx1"/>
          </a:solidFill>
          <a:latin typeface="+mn-lt"/>
          <a:ea typeface="+mn-ea"/>
          <a:cs typeface="+mn-cs"/>
        </a:defRPr>
      </a:lvl2pPr>
      <a:lvl3pPr marL="1143000" indent="-228600" algn="l" rtl="0" fontAlgn="base">
        <a:spcBef>
          <a:spcPct val="20000"/>
        </a:spcBef>
        <a:spcAft>
          <a:spcPct val="0"/>
        </a:spcAft>
        <a:buClr>
          <a:schemeClr val="folHlink"/>
        </a:buClr>
        <a:buSzPct val="50000"/>
        <a:buFont typeface="Wingdings" panose="05000000000000000000" pitchFamily="2" charset="2"/>
        <a:buChar char="n"/>
        <a:defRPr kumimoji="1" sz="2400" kern="1200">
          <a:solidFill>
            <a:schemeClr val="tx1"/>
          </a:solidFill>
          <a:latin typeface="+mn-lt"/>
          <a:ea typeface="+mn-ea"/>
          <a:cs typeface="+mn-cs"/>
        </a:defRPr>
      </a:lvl3pPr>
      <a:lvl4pPr marL="1600200" indent="-228600" algn="l" rtl="0" fontAlgn="base">
        <a:spcBef>
          <a:spcPct val="20000"/>
        </a:spcBef>
        <a:spcAft>
          <a:spcPct val="0"/>
        </a:spcAft>
        <a:buClr>
          <a:schemeClr val="accent2"/>
        </a:buClr>
        <a:buSzPct val="55000"/>
        <a:buFont typeface="Wingdings" panose="05000000000000000000" pitchFamily="2" charset="2"/>
        <a:buChar char="n"/>
        <a:defRPr kumimoji="1" sz="2000"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SzPct val="50000"/>
        <a:buFont typeface="Wingdings" panose="05000000000000000000" pitchFamily="2" charset="2"/>
        <a:buChar char="n"/>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4.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JP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9.tmp"/><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B87B394-4A2C-4D73-B2EF-722A08C728BD}"/>
              </a:ext>
            </a:extLst>
          </p:cNvPr>
          <p:cNvSpPr>
            <a:spLocks noGrp="1" noChangeArrowheads="1"/>
          </p:cNvSpPr>
          <p:nvPr>
            <p:ph type="ctrTitle"/>
          </p:nvPr>
        </p:nvSpPr>
        <p:spPr>
          <a:xfrm>
            <a:off x="899592" y="1975520"/>
            <a:ext cx="7772400" cy="1447800"/>
          </a:xfrm>
        </p:spPr>
        <p:txBody>
          <a:bodyPr/>
          <a:lstStyle/>
          <a:p>
            <a:pPr algn="ctr"/>
            <a:r>
              <a:rPr lang="ja-JP" altLang="en-US" dirty="0">
                <a:solidFill>
                  <a:srgbClr val="FFFF00"/>
                </a:solidFill>
              </a:rPr>
              <a:t>精神科医療の最近の動向</a:t>
            </a:r>
            <a:endParaRPr lang="ja-JP" altLang="en-US" sz="3600" dirty="0"/>
          </a:p>
        </p:txBody>
      </p:sp>
      <p:sp>
        <p:nvSpPr>
          <p:cNvPr id="2051" name="Rectangle 3">
            <a:extLst>
              <a:ext uri="{FF2B5EF4-FFF2-40B4-BE49-F238E27FC236}">
                <a16:creationId xmlns:a16="http://schemas.microsoft.com/office/drawing/2014/main" id="{25BB5AF5-8ACC-4631-820A-2FD199C8141E}"/>
              </a:ext>
            </a:extLst>
          </p:cNvPr>
          <p:cNvSpPr>
            <a:spLocks noGrp="1" noChangeArrowheads="1"/>
          </p:cNvSpPr>
          <p:nvPr>
            <p:ph type="subTitle" idx="1"/>
          </p:nvPr>
        </p:nvSpPr>
        <p:spPr/>
        <p:txBody>
          <a:bodyPr/>
          <a:lstStyle/>
          <a:p>
            <a:r>
              <a:rPr lang="ja-JP" altLang="en-US" dirty="0"/>
              <a:t>田中精神科医オフィス</a:t>
            </a:r>
            <a:endParaRPr lang="en-US" altLang="ja-JP" dirty="0"/>
          </a:p>
          <a:p>
            <a:r>
              <a:rPr lang="ja-JP" altLang="en-US" dirty="0"/>
              <a:t>田中　千足</a:t>
            </a:r>
          </a:p>
          <a:p>
            <a:r>
              <a:rPr lang="en-US" altLang="ja-JP" dirty="0"/>
              <a:t>2026</a:t>
            </a:r>
            <a:r>
              <a:rPr lang="ja-JP" altLang="en-US" dirty="0"/>
              <a:t>年</a:t>
            </a:r>
            <a:r>
              <a:rPr lang="en-US" altLang="ja-JP" dirty="0"/>
              <a:t>9</a:t>
            </a:r>
            <a:r>
              <a:rPr lang="ja-JP" altLang="en-US" dirty="0"/>
              <a:t>月</a:t>
            </a:r>
            <a:r>
              <a:rPr lang="en-US" altLang="ja-JP" dirty="0"/>
              <a:t>5</a:t>
            </a:r>
            <a:r>
              <a:rPr lang="ja-JP" altLang="en-US" dirty="0"/>
              <a:t>日</a:t>
            </a:r>
          </a:p>
        </p:txBody>
      </p:sp>
      <p:sp>
        <p:nvSpPr>
          <p:cNvPr id="2" name="テキスト ボックス 1">
            <a:extLst>
              <a:ext uri="{FF2B5EF4-FFF2-40B4-BE49-F238E27FC236}">
                <a16:creationId xmlns:a16="http://schemas.microsoft.com/office/drawing/2014/main" id="{004724E5-A06E-409C-A1D1-5840FEEF747A}"/>
              </a:ext>
            </a:extLst>
          </p:cNvPr>
          <p:cNvSpPr txBox="1"/>
          <p:nvPr/>
        </p:nvSpPr>
        <p:spPr>
          <a:xfrm>
            <a:off x="1043608" y="404664"/>
            <a:ext cx="7416824" cy="400110"/>
          </a:xfrm>
          <a:prstGeom prst="rect">
            <a:avLst/>
          </a:prstGeom>
          <a:noFill/>
        </p:spPr>
        <p:txBody>
          <a:bodyPr wrap="square" rtlCol="0">
            <a:spAutoFit/>
          </a:bodyPr>
          <a:lstStyle/>
          <a:p>
            <a:pPr algn="ctr"/>
            <a:r>
              <a:rPr lang="en-US" altLang="ja-JP" b="1" dirty="0"/>
              <a:t>NPO</a:t>
            </a:r>
            <a:r>
              <a:rPr lang="ja-JP" altLang="en-US" b="1" dirty="0"/>
              <a:t>法人みのお外国人医療サポートネット定例会</a:t>
            </a:r>
            <a:endParaRPr kumimoji="1" lang="ja-JP" altLang="en-US" dirty="0"/>
          </a:p>
        </p:txBody>
      </p:sp>
    </p:spTree>
  </p:cSld>
  <p:clrMapOvr>
    <a:masterClrMapping/>
  </p:clrMapOvr>
  <mc:AlternateContent xmlns:mc="http://schemas.openxmlformats.org/markup-compatibility/2006" xmlns:p14="http://schemas.microsoft.com/office/powerpoint/2010/main">
    <mc:Choice Requires="p14">
      <p:transition spd="slow" p14:dur="2000" advTm="49239"/>
    </mc:Choice>
    <mc:Fallback xmlns="">
      <p:transition spd="slow" advTm="49239"/>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38CD600-398B-4FD0-B387-053AED4E1B56}"/>
              </a:ext>
            </a:extLst>
          </p:cNvPr>
          <p:cNvSpPr>
            <a:spLocks noGrp="1" noChangeArrowheads="1"/>
          </p:cNvSpPr>
          <p:nvPr>
            <p:ph type="title"/>
          </p:nvPr>
        </p:nvSpPr>
        <p:spPr/>
        <p:txBody>
          <a:bodyPr/>
          <a:lstStyle/>
          <a:p>
            <a:r>
              <a:rPr lang="ja-JP" altLang="en-US">
                <a:solidFill>
                  <a:srgbClr val="FFFF00"/>
                </a:solidFill>
              </a:rPr>
              <a:t>人間とは</a:t>
            </a:r>
          </a:p>
        </p:txBody>
      </p:sp>
      <p:sp>
        <p:nvSpPr>
          <p:cNvPr id="7177" name="Rectangle 9">
            <a:extLst>
              <a:ext uri="{FF2B5EF4-FFF2-40B4-BE49-F238E27FC236}">
                <a16:creationId xmlns:a16="http://schemas.microsoft.com/office/drawing/2014/main" id="{3E9ED9CB-7F1B-448A-8542-D73582E44BFB}"/>
              </a:ext>
            </a:extLst>
          </p:cNvPr>
          <p:cNvSpPr>
            <a:spLocks noGrp="1" noChangeArrowheads="1"/>
          </p:cNvSpPr>
          <p:nvPr>
            <p:ph idx="1"/>
          </p:nvPr>
        </p:nvSpPr>
        <p:spPr>
          <a:xfrm>
            <a:off x="457200" y="1828800"/>
            <a:ext cx="3589338" cy="1822450"/>
          </a:xfrm>
        </p:spPr>
        <p:txBody>
          <a:bodyPr/>
          <a:lstStyle/>
          <a:p>
            <a:pPr>
              <a:lnSpc>
                <a:spcPct val="90000"/>
              </a:lnSpc>
            </a:pPr>
            <a:r>
              <a:rPr lang="ja-JP" altLang="en-US" sz="2800"/>
              <a:t>生物学的</a:t>
            </a:r>
          </a:p>
          <a:p>
            <a:pPr>
              <a:lnSpc>
                <a:spcPct val="90000"/>
              </a:lnSpc>
            </a:pPr>
            <a:r>
              <a:rPr lang="ja-JP" altLang="en-US" sz="2800"/>
              <a:t>社会学的</a:t>
            </a:r>
          </a:p>
          <a:p>
            <a:pPr>
              <a:lnSpc>
                <a:spcPct val="90000"/>
              </a:lnSpc>
            </a:pPr>
            <a:r>
              <a:rPr lang="ja-JP" altLang="en-US" sz="2800"/>
              <a:t>心理学的　　　　</a:t>
            </a:r>
          </a:p>
          <a:p>
            <a:pPr>
              <a:lnSpc>
                <a:spcPct val="90000"/>
              </a:lnSpc>
              <a:buFont typeface="Wingdings" panose="05000000000000000000" pitchFamily="2" charset="2"/>
              <a:buNone/>
            </a:pPr>
            <a:r>
              <a:rPr lang="ja-JP" altLang="en-US" sz="2800"/>
              <a:t>　　　　　　存在である</a:t>
            </a:r>
          </a:p>
          <a:p>
            <a:pPr>
              <a:lnSpc>
                <a:spcPct val="90000"/>
              </a:lnSpc>
            </a:pPr>
            <a:endParaRPr lang="en-US" altLang="ja-JP" sz="2800"/>
          </a:p>
        </p:txBody>
      </p:sp>
      <p:sp>
        <p:nvSpPr>
          <p:cNvPr id="7171" name="Line 3">
            <a:extLst>
              <a:ext uri="{FF2B5EF4-FFF2-40B4-BE49-F238E27FC236}">
                <a16:creationId xmlns:a16="http://schemas.microsoft.com/office/drawing/2014/main" id="{A33AD01E-AB5D-4C88-8E62-01F7FCFF6CFF}"/>
              </a:ext>
            </a:extLst>
          </p:cNvPr>
          <p:cNvSpPr>
            <a:spLocks noChangeShapeType="1"/>
          </p:cNvSpPr>
          <p:nvPr/>
        </p:nvSpPr>
        <p:spPr bwMode="auto">
          <a:xfrm flipV="1">
            <a:off x="3657600" y="4267200"/>
            <a:ext cx="0" cy="914400"/>
          </a:xfrm>
          <a:prstGeom prst="line">
            <a:avLst/>
          </a:prstGeom>
          <a:noFill/>
          <a:ln w="38100" cap="sq">
            <a:solidFill>
              <a:srgbClr val="FFFF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172" name="Line 4">
            <a:extLst>
              <a:ext uri="{FF2B5EF4-FFF2-40B4-BE49-F238E27FC236}">
                <a16:creationId xmlns:a16="http://schemas.microsoft.com/office/drawing/2014/main" id="{73464790-4CDF-42DC-9F02-2D5005C3D5CA}"/>
              </a:ext>
            </a:extLst>
          </p:cNvPr>
          <p:cNvSpPr>
            <a:spLocks noChangeShapeType="1"/>
          </p:cNvSpPr>
          <p:nvPr/>
        </p:nvSpPr>
        <p:spPr bwMode="auto">
          <a:xfrm flipH="1">
            <a:off x="2971800" y="5181600"/>
            <a:ext cx="685800" cy="457200"/>
          </a:xfrm>
          <a:prstGeom prst="line">
            <a:avLst/>
          </a:prstGeom>
          <a:noFill/>
          <a:ln w="38100" cap="sq">
            <a:solidFill>
              <a:srgbClr val="FFFF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173" name="Line 5">
            <a:extLst>
              <a:ext uri="{FF2B5EF4-FFF2-40B4-BE49-F238E27FC236}">
                <a16:creationId xmlns:a16="http://schemas.microsoft.com/office/drawing/2014/main" id="{04BE0BEB-F3C7-45AA-9AD8-79A87D368532}"/>
              </a:ext>
            </a:extLst>
          </p:cNvPr>
          <p:cNvSpPr>
            <a:spLocks noChangeShapeType="1"/>
          </p:cNvSpPr>
          <p:nvPr/>
        </p:nvSpPr>
        <p:spPr bwMode="auto">
          <a:xfrm>
            <a:off x="3657600" y="5181600"/>
            <a:ext cx="838200" cy="457200"/>
          </a:xfrm>
          <a:prstGeom prst="line">
            <a:avLst/>
          </a:prstGeom>
          <a:noFill/>
          <a:ln w="38100" cap="sq">
            <a:solidFill>
              <a:srgbClr val="FFFF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7174" name="Text Box 6">
            <a:extLst>
              <a:ext uri="{FF2B5EF4-FFF2-40B4-BE49-F238E27FC236}">
                <a16:creationId xmlns:a16="http://schemas.microsoft.com/office/drawing/2014/main" id="{4C6956C4-EB81-46B9-BEC3-E0384F1C096F}"/>
              </a:ext>
            </a:extLst>
          </p:cNvPr>
          <p:cNvSpPr txBox="1">
            <a:spLocks noChangeArrowheads="1"/>
          </p:cNvSpPr>
          <p:nvPr/>
        </p:nvSpPr>
        <p:spPr bwMode="auto">
          <a:xfrm>
            <a:off x="2895600" y="3810000"/>
            <a:ext cx="1752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ja-JP" altLang="en-US" sz="2800">
                <a:solidFill>
                  <a:srgbClr val="FFFF00"/>
                </a:solidFill>
                <a:latin typeface="Times New Roman" panose="02020603050405020304" pitchFamily="18" charset="0"/>
              </a:rPr>
              <a:t>生物学的</a:t>
            </a:r>
          </a:p>
        </p:txBody>
      </p:sp>
      <p:sp>
        <p:nvSpPr>
          <p:cNvPr id="7175" name="Text Box 7">
            <a:extLst>
              <a:ext uri="{FF2B5EF4-FFF2-40B4-BE49-F238E27FC236}">
                <a16:creationId xmlns:a16="http://schemas.microsoft.com/office/drawing/2014/main" id="{4D2197E1-B9B7-49E4-B791-525712FA5FF1}"/>
              </a:ext>
            </a:extLst>
          </p:cNvPr>
          <p:cNvSpPr txBox="1">
            <a:spLocks noChangeArrowheads="1"/>
          </p:cNvSpPr>
          <p:nvPr/>
        </p:nvSpPr>
        <p:spPr bwMode="auto">
          <a:xfrm>
            <a:off x="2057400" y="5943600"/>
            <a:ext cx="1752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ja-JP" altLang="en-US" sz="2800">
                <a:solidFill>
                  <a:srgbClr val="FFFF00"/>
                </a:solidFill>
                <a:latin typeface="Times New Roman" panose="02020603050405020304" pitchFamily="18" charset="0"/>
              </a:rPr>
              <a:t>社会学的</a:t>
            </a:r>
          </a:p>
        </p:txBody>
      </p:sp>
      <p:sp>
        <p:nvSpPr>
          <p:cNvPr id="7176" name="Text Box 8">
            <a:extLst>
              <a:ext uri="{FF2B5EF4-FFF2-40B4-BE49-F238E27FC236}">
                <a16:creationId xmlns:a16="http://schemas.microsoft.com/office/drawing/2014/main" id="{2FA7C671-FEBF-4320-9C67-1CDDB6D9D4EB}"/>
              </a:ext>
            </a:extLst>
          </p:cNvPr>
          <p:cNvSpPr txBox="1">
            <a:spLocks noChangeArrowheads="1"/>
          </p:cNvSpPr>
          <p:nvPr/>
        </p:nvSpPr>
        <p:spPr bwMode="auto">
          <a:xfrm>
            <a:off x="4038600" y="5867400"/>
            <a:ext cx="1752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ja-JP" altLang="en-US" sz="2800">
                <a:solidFill>
                  <a:srgbClr val="FFFF00"/>
                </a:solidFill>
                <a:latin typeface="Times New Roman" panose="02020603050405020304" pitchFamily="18" charset="0"/>
              </a:rPr>
              <a:t>心理学的</a:t>
            </a:r>
          </a:p>
        </p:txBody>
      </p:sp>
      <p:sp>
        <p:nvSpPr>
          <p:cNvPr id="7178" name="AutoShape 10">
            <a:extLst>
              <a:ext uri="{FF2B5EF4-FFF2-40B4-BE49-F238E27FC236}">
                <a16:creationId xmlns:a16="http://schemas.microsoft.com/office/drawing/2014/main" id="{8EDBC609-302C-4603-8E45-EBD9FDF70379}"/>
              </a:ext>
            </a:extLst>
          </p:cNvPr>
          <p:cNvSpPr>
            <a:spLocks noChangeArrowheads="1"/>
          </p:cNvSpPr>
          <p:nvPr/>
        </p:nvSpPr>
        <p:spPr bwMode="auto">
          <a:xfrm>
            <a:off x="2895600" y="1981200"/>
            <a:ext cx="1524000" cy="228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2"/>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179" name="AutoShape 11">
            <a:extLst>
              <a:ext uri="{FF2B5EF4-FFF2-40B4-BE49-F238E27FC236}">
                <a16:creationId xmlns:a16="http://schemas.microsoft.com/office/drawing/2014/main" id="{06D3FEF1-1535-46C6-AFE8-026F30DF1C43}"/>
              </a:ext>
            </a:extLst>
          </p:cNvPr>
          <p:cNvSpPr>
            <a:spLocks noChangeArrowheads="1"/>
          </p:cNvSpPr>
          <p:nvPr/>
        </p:nvSpPr>
        <p:spPr bwMode="auto">
          <a:xfrm>
            <a:off x="2895600" y="2438400"/>
            <a:ext cx="1524000" cy="228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2"/>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180" name="AutoShape 12">
            <a:extLst>
              <a:ext uri="{FF2B5EF4-FFF2-40B4-BE49-F238E27FC236}">
                <a16:creationId xmlns:a16="http://schemas.microsoft.com/office/drawing/2014/main" id="{163C9761-739F-4E7F-AA06-124ECEC32CFD}"/>
              </a:ext>
            </a:extLst>
          </p:cNvPr>
          <p:cNvSpPr>
            <a:spLocks noChangeArrowheads="1"/>
          </p:cNvSpPr>
          <p:nvPr/>
        </p:nvSpPr>
        <p:spPr bwMode="auto">
          <a:xfrm>
            <a:off x="2895600" y="2895600"/>
            <a:ext cx="1600200" cy="2286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2"/>
          </a:solidFill>
          <a:ln w="12700" cap="sq">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7181" name="Text Box 13">
            <a:extLst>
              <a:ext uri="{FF2B5EF4-FFF2-40B4-BE49-F238E27FC236}">
                <a16:creationId xmlns:a16="http://schemas.microsoft.com/office/drawing/2014/main" id="{70EAD6B8-98F6-43E7-BA47-354473173E3D}"/>
              </a:ext>
            </a:extLst>
          </p:cNvPr>
          <p:cNvSpPr txBox="1">
            <a:spLocks noChangeArrowheads="1"/>
          </p:cNvSpPr>
          <p:nvPr/>
        </p:nvSpPr>
        <p:spPr bwMode="auto">
          <a:xfrm>
            <a:off x="4800600" y="1828800"/>
            <a:ext cx="1676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ja-JP" altLang="en-US" sz="2800">
                <a:latin typeface="Times New Roman" panose="02020603050405020304" pitchFamily="18" charset="0"/>
              </a:rPr>
              <a:t>薬物療法</a:t>
            </a:r>
          </a:p>
        </p:txBody>
      </p:sp>
      <p:sp>
        <p:nvSpPr>
          <p:cNvPr id="7182" name="Text Box 14">
            <a:extLst>
              <a:ext uri="{FF2B5EF4-FFF2-40B4-BE49-F238E27FC236}">
                <a16:creationId xmlns:a16="http://schemas.microsoft.com/office/drawing/2014/main" id="{08CB2DBB-4124-4F8E-8290-8F5E9EBDAB5D}"/>
              </a:ext>
            </a:extLst>
          </p:cNvPr>
          <p:cNvSpPr txBox="1">
            <a:spLocks noChangeArrowheads="1"/>
          </p:cNvSpPr>
          <p:nvPr/>
        </p:nvSpPr>
        <p:spPr bwMode="auto">
          <a:xfrm>
            <a:off x="4800600" y="2362200"/>
            <a:ext cx="1905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ja-JP" altLang="en-US" sz="2800">
                <a:latin typeface="Times New Roman" panose="02020603050405020304" pitchFamily="18" charset="0"/>
              </a:rPr>
              <a:t>環境調整</a:t>
            </a:r>
          </a:p>
        </p:txBody>
      </p:sp>
      <p:sp>
        <p:nvSpPr>
          <p:cNvPr id="7183" name="Text Box 15">
            <a:extLst>
              <a:ext uri="{FF2B5EF4-FFF2-40B4-BE49-F238E27FC236}">
                <a16:creationId xmlns:a16="http://schemas.microsoft.com/office/drawing/2014/main" id="{D45C1F96-0105-4655-BF2B-3D90DAF2B5E9}"/>
              </a:ext>
            </a:extLst>
          </p:cNvPr>
          <p:cNvSpPr txBox="1">
            <a:spLocks noChangeArrowheads="1"/>
          </p:cNvSpPr>
          <p:nvPr/>
        </p:nvSpPr>
        <p:spPr bwMode="auto">
          <a:xfrm>
            <a:off x="4876800" y="2819400"/>
            <a:ext cx="24384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ja-JP" altLang="en-US" sz="2800">
                <a:latin typeface="Times New Roman" panose="02020603050405020304" pitchFamily="18" charset="0"/>
              </a:rPr>
              <a:t>精神療法　・　カウンセリング</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72846"/>
    </mc:Choice>
    <mc:Fallback xmlns="">
      <p:transition spd="slow" advTm="72846"/>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7">
                                            <p:txEl>
                                              <p:pRg st="0" end="0"/>
                                            </p:txEl>
                                          </p:spTgt>
                                        </p:tgtEl>
                                        <p:attrNameLst>
                                          <p:attrName>style.visibility</p:attrName>
                                        </p:attrNameLst>
                                      </p:cBhvr>
                                      <p:to>
                                        <p:strVal val="visible"/>
                                      </p:to>
                                    </p:set>
                                    <p:anim calcmode="lin" valueType="num">
                                      <p:cBhvr additive="base">
                                        <p:cTn id="7" dur="500" fill="hold"/>
                                        <p:tgtEl>
                                          <p:spTgt spid="717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717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4" name="type.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177">
                                            <p:txEl>
                                              <p:pRg st="1" end="1"/>
                                            </p:txEl>
                                          </p:spTgt>
                                        </p:tgtEl>
                                        <p:attrNameLst>
                                          <p:attrName>style.visibility</p:attrName>
                                        </p:attrNameLst>
                                      </p:cBhvr>
                                      <p:to>
                                        <p:strVal val="visible"/>
                                      </p:to>
                                    </p:set>
                                    <p:anim calcmode="lin" valueType="num">
                                      <p:cBhvr additive="base">
                                        <p:cTn id="13" dur="500" fill="hold"/>
                                        <p:tgtEl>
                                          <p:spTgt spid="717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717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4" name="type.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177">
                                            <p:txEl>
                                              <p:pRg st="2" end="2"/>
                                            </p:txEl>
                                          </p:spTgt>
                                        </p:tgtEl>
                                        <p:attrNameLst>
                                          <p:attrName>style.visibility</p:attrName>
                                        </p:attrNameLst>
                                      </p:cBhvr>
                                      <p:to>
                                        <p:strVal val="visible"/>
                                      </p:to>
                                    </p:set>
                                    <p:anim calcmode="lin" valueType="num">
                                      <p:cBhvr additive="base">
                                        <p:cTn id="19" dur="500" fill="hold"/>
                                        <p:tgtEl>
                                          <p:spTgt spid="717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7177">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4" name="type.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177">
                                            <p:txEl>
                                              <p:pRg st="3" end="3"/>
                                            </p:txEl>
                                          </p:spTgt>
                                        </p:tgtEl>
                                        <p:attrNameLst>
                                          <p:attrName>style.visibility</p:attrName>
                                        </p:attrNameLst>
                                      </p:cBhvr>
                                      <p:to>
                                        <p:strVal val="visible"/>
                                      </p:to>
                                    </p:set>
                                    <p:anim calcmode="lin" valueType="num">
                                      <p:cBhvr additive="base">
                                        <p:cTn id="25" dur="500" fill="hold"/>
                                        <p:tgtEl>
                                          <p:spTgt spid="717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7177">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4" name="type.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7171"/>
                                        </p:tgtEl>
                                        <p:attrNameLst>
                                          <p:attrName>style.visibility</p:attrName>
                                        </p:attrNameLst>
                                      </p:cBhvr>
                                      <p:to>
                                        <p:strVal val="visible"/>
                                      </p:to>
                                    </p:set>
                                    <p:anim calcmode="lin" valueType="num">
                                      <p:cBhvr additive="base">
                                        <p:cTn id="31" dur="500" fill="hold"/>
                                        <p:tgtEl>
                                          <p:spTgt spid="7171"/>
                                        </p:tgtEl>
                                        <p:attrNameLst>
                                          <p:attrName>ppt_x</p:attrName>
                                        </p:attrNameLst>
                                      </p:cBhvr>
                                      <p:tavLst>
                                        <p:tav tm="0">
                                          <p:val>
                                            <p:strVal val="0-#ppt_w/2"/>
                                          </p:val>
                                        </p:tav>
                                        <p:tav tm="100000">
                                          <p:val>
                                            <p:strVal val="#ppt_x"/>
                                          </p:val>
                                        </p:tav>
                                      </p:tavLst>
                                    </p:anim>
                                    <p:anim calcmode="lin" valueType="num">
                                      <p:cBhvr additive="base">
                                        <p:cTn id="32" dur="500" fill="hold"/>
                                        <p:tgtEl>
                                          <p:spTgt spid="717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4" name="type.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174"/>
                                        </p:tgtEl>
                                        <p:attrNameLst>
                                          <p:attrName>style.visibility</p:attrName>
                                        </p:attrNameLst>
                                      </p:cBhvr>
                                      <p:to>
                                        <p:strVal val="visible"/>
                                      </p:to>
                                    </p:set>
                                    <p:anim calcmode="lin" valueType="num">
                                      <p:cBhvr additive="base">
                                        <p:cTn id="37" dur="500" fill="hold"/>
                                        <p:tgtEl>
                                          <p:spTgt spid="7174"/>
                                        </p:tgtEl>
                                        <p:attrNameLst>
                                          <p:attrName>ppt_x</p:attrName>
                                        </p:attrNameLst>
                                      </p:cBhvr>
                                      <p:tavLst>
                                        <p:tav tm="0">
                                          <p:val>
                                            <p:strVal val="0-#ppt_w/2"/>
                                          </p:val>
                                        </p:tav>
                                        <p:tav tm="100000">
                                          <p:val>
                                            <p:strVal val="#ppt_x"/>
                                          </p:val>
                                        </p:tav>
                                      </p:tavLst>
                                    </p:anim>
                                    <p:anim calcmode="lin" valueType="num">
                                      <p:cBhvr additive="base">
                                        <p:cTn id="38" dur="500" fill="hold"/>
                                        <p:tgtEl>
                                          <p:spTgt spid="7174"/>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4" name="type.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7172"/>
                                        </p:tgtEl>
                                        <p:attrNameLst>
                                          <p:attrName>style.visibility</p:attrName>
                                        </p:attrNameLst>
                                      </p:cBhvr>
                                      <p:to>
                                        <p:strVal val="visible"/>
                                      </p:to>
                                    </p:set>
                                    <p:anim calcmode="lin" valueType="num">
                                      <p:cBhvr additive="base">
                                        <p:cTn id="43" dur="500" fill="hold"/>
                                        <p:tgtEl>
                                          <p:spTgt spid="7172"/>
                                        </p:tgtEl>
                                        <p:attrNameLst>
                                          <p:attrName>ppt_x</p:attrName>
                                        </p:attrNameLst>
                                      </p:cBhvr>
                                      <p:tavLst>
                                        <p:tav tm="0">
                                          <p:val>
                                            <p:strVal val="0-#ppt_w/2"/>
                                          </p:val>
                                        </p:tav>
                                        <p:tav tm="100000">
                                          <p:val>
                                            <p:strVal val="#ppt_x"/>
                                          </p:val>
                                        </p:tav>
                                      </p:tavLst>
                                    </p:anim>
                                    <p:anim calcmode="lin" valueType="num">
                                      <p:cBhvr additive="base">
                                        <p:cTn id="44" dur="500" fill="hold"/>
                                        <p:tgtEl>
                                          <p:spTgt spid="717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4" name="type.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7175"/>
                                        </p:tgtEl>
                                        <p:attrNameLst>
                                          <p:attrName>style.visibility</p:attrName>
                                        </p:attrNameLst>
                                      </p:cBhvr>
                                      <p:to>
                                        <p:strVal val="visible"/>
                                      </p:to>
                                    </p:set>
                                    <p:anim calcmode="lin" valueType="num">
                                      <p:cBhvr additive="base">
                                        <p:cTn id="49" dur="500" fill="hold"/>
                                        <p:tgtEl>
                                          <p:spTgt spid="7175"/>
                                        </p:tgtEl>
                                        <p:attrNameLst>
                                          <p:attrName>ppt_x</p:attrName>
                                        </p:attrNameLst>
                                      </p:cBhvr>
                                      <p:tavLst>
                                        <p:tav tm="0">
                                          <p:val>
                                            <p:strVal val="0-#ppt_w/2"/>
                                          </p:val>
                                        </p:tav>
                                        <p:tav tm="100000">
                                          <p:val>
                                            <p:strVal val="#ppt_x"/>
                                          </p:val>
                                        </p:tav>
                                      </p:tavLst>
                                    </p:anim>
                                    <p:anim calcmode="lin" valueType="num">
                                      <p:cBhvr additive="base">
                                        <p:cTn id="50" dur="500" fill="hold"/>
                                        <p:tgtEl>
                                          <p:spTgt spid="7175"/>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4" name="type.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nodeType="clickEffect">
                                  <p:stCondLst>
                                    <p:cond delay="0"/>
                                  </p:stCondLst>
                                  <p:childTnLst>
                                    <p:set>
                                      <p:cBhvr>
                                        <p:cTn id="54" dur="1" fill="hold">
                                          <p:stCondLst>
                                            <p:cond delay="0"/>
                                          </p:stCondLst>
                                        </p:cTn>
                                        <p:tgtEl>
                                          <p:spTgt spid="7173"/>
                                        </p:tgtEl>
                                        <p:attrNameLst>
                                          <p:attrName>style.visibility</p:attrName>
                                        </p:attrNameLst>
                                      </p:cBhvr>
                                      <p:to>
                                        <p:strVal val="visible"/>
                                      </p:to>
                                    </p:set>
                                    <p:anim calcmode="lin" valueType="num">
                                      <p:cBhvr additive="base">
                                        <p:cTn id="55" dur="500" fill="hold"/>
                                        <p:tgtEl>
                                          <p:spTgt spid="7173"/>
                                        </p:tgtEl>
                                        <p:attrNameLst>
                                          <p:attrName>ppt_x</p:attrName>
                                        </p:attrNameLst>
                                      </p:cBhvr>
                                      <p:tavLst>
                                        <p:tav tm="0">
                                          <p:val>
                                            <p:strVal val="0-#ppt_w/2"/>
                                          </p:val>
                                        </p:tav>
                                        <p:tav tm="100000">
                                          <p:val>
                                            <p:strVal val="#ppt_x"/>
                                          </p:val>
                                        </p:tav>
                                      </p:tavLst>
                                    </p:anim>
                                    <p:anim calcmode="lin" valueType="num">
                                      <p:cBhvr additive="base">
                                        <p:cTn id="56" dur="500" fill="hold"/>
                                        <p:tgtEl>
                                          <p:spTgt spid="717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4" name="type.wav"/>
                                        </p:tgtEl>
                                      </p:cMediaNode>
                                    </p:audio>
                                  </p:sub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7176"/>
                                        </p:tgtEl>
                                        <p:attrNameLst>
                                          <p:attrName>style.visibility</p:attrName>
                                        </p:attrNameLst>
                                      </p:cBhvr>
                                      <p:to>
                                        <p:strVal val="visible"/>
                                      </p:to>
                                    </p:set>
                                    <p:anim calcmode="lin" valueType="num">
                                      <p:cBhvr additive="base">
                                        <p:cTn id="61" dur="500" fill="hold"/>
                                        <p:tgtEl>
                                          <p:spTgt spid="7176"/>
                                        </p:tgtEl>
                                        <p:attrNameLst>
                                          <p:attrName>ppt_x</p:attrName>
                                        </p:attrNameLst>
                                      </p:cBhvr>
                                      <p:tavLst>
                                        <p:tav tm="0">
                                          <p:val>
                                            <p:strVal val="0-#ppt_w/2"/>
                                          </p:val>
                                        </p:tav>
                                        <p:tav tm="100000">
                                          <p:val>
                                            <p:strVal val="#ppt_x"/>
                                          </p:val>
                                        </p:tav>
                                      </p:tavLst>
                                    </p:anim>
                                    <p:anim calcmode="lin" valueType="num">
                                      <p:cBhvr additive="base">
                                        <p:cTn id="62" dur="500" fill="hold"/>
                                        <p:tgtEl>
                                          <p:spTgt spid="7176"/>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9"/>
                                            </p:cond>
                                          </p:stCondLst>
                                          <p:endCondLst>
                                            <p:cond evt="onStopAudio" delay="0">
                                              <p:tgtEl>
                                                <p:sldTgt/>
                                              </p:tgtEl>
                                            </p:cond>
                                          </p:endCondLst>
                                        </p:cTn>
                                        <p:tgtEl>
                                          <p:sndTgt r:embed="rId4" name="type.wav"/>
                                        </p:tgtEl>
                                      </p:cMediaNode>
                                    </p:audio>
                                  </p:sub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nodeType="clickEffect">
                                  <p:stCondLst>
                                    <p:cond delay="0"/>
                                  </p:stCondLst>
                                  <p:childTnLst>
                                    <p:set>
                                      <p:cBhvr>
                                        <p:cTn id="66" dur="1" fill="hold">
                                          <p:stCondLst>
                                            <p:cond delay="0"/>
                                          </p:stCondLst>
                                        </p:cTn>
                                        <p:tgtEl>
                                          <p:spTgt spid="7178"/>
                                        </p:tgtEl>
                                        <p:attrNameLst>
                                          <p:attrName>style.visibility</p:attrName>
                                        </p:attrNameLst>
                                      </p:cBhvr>
                                      <p:to>
                                        <p:strVal val="visible"/>
                                      </p:to>
                                    </p:set>
                                    <p:anim calcmode="lin" valueType="num">
                                      <p:cBhvr additive="base">
                                        <p:cTn id="67" dur="500" fill="hold"/>
                                        <p:tgtEl>
                                          <p:spTgt spid="7178"/>
                                        </p:tgtEl>
                                        <p:attrNameLst>
                                          <p:attrName>ppt_x</p:attrName>
                                        </p:attrNameLst>
                                      </p:cBhvr>
                                      <p:tavLst>
                                        <p:tav tm="0">
                                          <p:val>
                                            <p:strVal val="0-#ppt_w/2"/>
                                          </p:val>
                                        </p:tav>
                                        <p:tav tm="100000">
                                          <p:val>
                                            <p:strVal val="#ppt_x"/>
                                          </p:val>
                                        </p:tav>
                                      </p:tavLst>
                                    </p:anim>
                                    <p:anim calcmode="lin" valueType="num">
                                      <p:cBhvr additive="base">
                                        <p:cTn id="68" dur="500" fill="hold"/>
                                        <p:tgtEl>
                                          <p:spTgt spid="7178"/>
                                        </p:tgtEl>
                                        <p:attrNameLst>
                                          <p:attrName>ppt_y</p:attrName>
                                        </p:attrNameLst>
                                      </p:cBhvr>
                                      <p:tavLst>
                                        <p:tav tm="0">
                                          <p:val>
                                            <p:strVal val="#ppt_y"/>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7181"/>
                                        </p:tgtEl>
                                        <p:attrNameLst>
                                          <p:attrName>style.visibility</p:attrName>
                                        </p:attrNameLst>
                                      </p:cBhvr>
                                      <p:to>
                                        <p:strVal val="visible"/>
                                      </p:to>
                                    </p:set>
                                    <p:anim calcmode="lin" valueType="num">
                                      <p:cBhvr additive="base">
                                        <p:cTn id="73" dur="500" fill="hold"/>
                                        <p:tgtEl>
                                          <p:spTgt spid="7181"/>
                                        </p:tgtEl>
                                        <p:attrNameLst>
                                          <p:attrName>ppt_x</p:attrName>
                                        </p:attrNameLst>
                                      </p:cBhvr>
                                      <p:tavLst>
                                        <p:tav tm="0">
                                          <p:val>
                                            <p:strVal val="1+#ppt_w/2"/>
                                          </p:val>
                                        </p:tav>
                                        <p:tav tm="100000">
                                          <p:val>
                                            <p:strVal val="#ppt_x"/>
                                          </p:val>
                                        </p:tav>
                                      </p:tavLst>
                                    </p:anim>
                                    <p:anim calcmode="lin" valueType="num">
                                      <p:cBhvr additive="base">
                                        <p:cTn id="74" dur="500" fill="hold"/>
                                        <p:tgtEl>
                                          <p:spTgt spid="718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71"/>
                                            </p:cond>
                                          </p:stCondLst>
                                          <p:endCondLst>
                                            <p:cond evt="onStopAudio" delay="0">
                                              <p:tgtEl>
                                                <p:sldTgt/>
                                              </p:tgtEl>
                                            </p:cond>
                                          </p:endCondLst>
                                        </p:cTn>
                                        <p:tgtEl>
                                          <p:sndTgt r:embed="rId4" name="type.wav"/>
                                        </p:tgtEl>
                                      </p:cMediaNode>
                                    </p:audio>
                                  </p:sub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nodeType="clickEffect">
                                  <p:stCondLst>
                                    <p:cond delay="0"/>
                                  </p:stCondLst>
                                  <p:childTnLst>
                                    <p:set>
                                      <p:cBhvr>
                                        <p:cTn id="78" dur="1" fill="hold">
                                          <p:stCondLst>
                                            <p:cond delay="0"/>
                                          </p:stCondLst>
                                        </p:cTn>
                                        <p:tgtEl>
                                          <p:spTgt spid="7179"/>
                                        </p:tgtEl>
                                        <p:attrNameLst>
                                          <p:attrName>style.visibility</p:attrName>
                                        </p:attrNameLst>
                                      </p:cBhvr>
                                      <p:to>
                                        <p:strVal val="visible"/>
                                      </p:to>
                                    </p:set>
                                    <p:anim calcmode="lin" valueType="num">
                                      <p:cBhvr additive="base">
                                        <p:cTn id="79" dur="500" fill="hold"/>
                                        <p:tgtEl>
                                          <p:spTgt spid="7179"/>
                                        </p:tgtEl>
                                        <p:attrNameLst>
                                          <p:attrName>ppt_x</p:attrName>
                                        </p:attrNameLst>
                                      </p:cBhvr>
                                      <p:tavLst>
                                        <p:tav tm="0">
                                          <p:val>
                                            <p:strVal val="0-#ppt_w/2"/>
                                          </p:val>
                                        </p:tav>
                                        <p:tav tm="100000">
                                          <p:val>
                                            <p:strVal val="#ppt_x"/>
                                          </p:val>
                                        </p:tav>
                                      </p:tavLst>
                                    </p:anim>
                                    <p:anim calcmode="lin" valueType="num">
                                      <p:cBhvr additive="base">
                                        <p:cTn id="80" dur="500" fill="hold"/>
                                        <p:tgtEl>
                                          <p:spTgt spid="7179"/>
                                        </p:tgtEl>
                                        <p:attrNameLst>
                                          <p:attrName>ppt_y</p:attrName>
                                        </p:attrNameLst>
                                      </p:cBhvr>
                                      <p:tavLst>
                                        <p:tav tm="0">
                                          <p:val>
                                            <p:strVal val="#ppt_y"/>
                                          </p:val>
                                        </p:tav>
                                        <p:tav tm="100000">
                                          <p:val>
                                            <p:strVal val="#ppt_y"/>
                                          </p:val>
                                        </p:tav>
                                      </p:tavLst>
                                    </p:anim>
                                  </p:child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2" fill="hold" grpId="0" nodeType="clickEffect">
                                  <p:stCondLst>
                                    <p:cond delay="0"/>
                                  </p:stCondLst>
                                  <p:childTnLst>
                                    <p:set>
                                      <p:cBhvr>
                                        <p:cTn id="84" dur="1" fill="hold">
                                          <p:stCondLst>
                                            <p:cond delay="0"/>
                                          </p:stCondLst>
                                        </p:cTn>
                                        <p:tgtEl>
                                          <p:spTgt spid="7182"/>
                                        </p:tgtEl>
                                        <p:attrNameLst>
                                          <p:attrName>style.visibility</p:attrName>
                                        </p:attrNameLst>
                                      </p:cBhvr>
                                      <p:to>
                                        <p:strVal val="visible"/>
                                      </p:to>
                                    </p:set>
                                    <p:anim calcmode="lin" valueType="num">
                                      <p:cBhvr additive="base">
                                        <p:cTn id="85" dur="500" fill="hold"/>
                                        <p:tgtEl>
                                          <p:spTgt spid="7182"/>
                                        </p:tgtEl>
                                        <p:attrNameLst>
                                          <p:attrName>ppt_x</p:attrName>
                                        </p:attrNameLst>
                                      </p:cBhvr>
                                      <p:tavLst>
                                        <p:tav tm="0">
                                          <p:val>
                                            <p:strVal val="1+#ppt_w/2"/>
                                          </p:val>
                                        </p:tav>
                                        <p:tav tm="100000">
                                          <p:val>
                                            <p:strVal val="#ppt_x"/>
                                          </p:val>
                                        </p:tav>
                                      </p:tavLst>
                                    </p:anim>
                                    <p:anim calcmode="lin" valueType="num">
                                      <p:cBhvr additive="base">
                                        <p:cTn id="86" dur="500" fill="hold"/>
                                        <p:tgtEl>
                                          <p:spTgt spid="718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83"/>
                                            </p:cond>
                                          </p:stCondLst>
                                          <p:endCondLst>
                                            <p:cond evt="onStopAudio" delay="0">
                                              <p:tgtEl>
                                                <p:sldTgt/>
                                              </p:tgtEl>
                                            </p:cond>
                                          </p:endCondLst>
                                        </p:cTn>
                                        <p:tgtEl>
                                          <p:sndTgt r:embed="rId4" name="type.wav"/>
                                        </p:tgtEl>
                                      </p:cMediaNode>
                                    </p:audio>
                                  </p:sub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nodeType="clickEffect">
                                  <p:stCondLst>
                                    <p:cond delay="0"/>
                                  </p:stCondLst>
                                  <p:childTnLst>
                                    <p:set>
                                      <p:cBhvr>
                                        <p:cTn id="90" dur="1" fill="hold">
                                          <p:stCondLst>
                                            <p:cond delay="0"/>
                                          </p:stCondLst>
                                        </p:cTn>
                                        <p:tgtEl>
                                          <p:spTgt spid="7180"/>
                                        </p:tgtEl>
                                        <p:attrNameLst>
                                          <p:attrName>style.visibility</p:attrName>
                                        </p:attrNameLst>
                                      </p:cBhvr>
                                      <p:to>
                                        <p:strVal val="visible"/>
                                      </p:to>
                                    </p:set>
                                    <p:anim calcmode="lin" valueType="num">
                                      <p:cBhvr additive="base">
                                        <p:cTn id="91" dur="500" fill="hold"/>
                                        <p:tgtEl>
                                          <p:spTgt spid="7180"/>
                                        </p:tgtEl>
                                        <p:attrNameLst>
                                          <p:attrName>ppt_x</p:attrName>
                                        </p:attrNameLst>
                                      </p:cBhvr>
                                      <p:tavLst>
                                        <p:tav tm="0">
                                          <p:val>
                                            <p:strVal val="0-#ppt_w/2"/>
                                          </p:val>
                                        </p:tav>
                                        <p:tav tm="100000">
                                          <p:val>
                                            <p:strVal val="#ppt_x"/>
                                          </p:val>
                                        </p:tav>
                                      </p:tavLst>
                                    </p:anim>
                                    <p:anim calcmode="lin" valueType="num">
                                      <p:cBhvr additive="base">
                                        <p:cTn id="92" dur="500" fill="hold"/>
                                        <p:tgtEl>
                                          <p:spTgt spid="7180"/>
                                        </p:tgtEl>
                                        <p:attrNameLst>
                                          <p:attrName>ppt_y</p:attrName>
                                        </p:attrNameLst>
                                      </p:cBhvr>
                                      <p:tavLst>
                                        <p:tav tm="0">
                                          <p:val>
                                            <p:strVal val="#ppt_y"/>
                                          </p:val>
                                        </p:tav>
                                        <p:tav tm="100000">
                                          <p:val>
                                            <p:strVal val="#ppt_y"/>
                                          </p:val>
                                        </p:tav>
                                      </p:tavLst>
                                    </p:anim>
                                  </p:child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2" fill="hold" grpId="0" nodeType="clickEffect">
                                  <p:stCondLst>
                                    <p:cond delay="0"/>
                                  </p:stCondLst>
                                  <p:childTnLst>
                                    <p:set>
                                      <p:cBhvr>
                                        <p:cTn id="96" dur="1" fill="hold">
                                          <p:stCondLst>
                                            <p:cond delay="0"/>
                                          </p:stCondLst>
                                        </p:cTn>
                                        <p:tgtEl>
                                          <p:spTgt spid="7183"/>
                                        </p:tgtEl>
                                        <p:attrNameLst>
                                          <p:attrName>style.visibility</p:attrName>
                                        </p:attrNameLst>
                                      </p:cBhvr>
                                      <p:to>
                                        <p:strVal val="visible"/>
                                      </p:to>
                                    </p:set>
                                    <p:anim calcmode="lin" valueType="num">
                                      <p:cBhvr additive="base">
                                        <p:cTn id="97" dur="500" fill="hold"/>
                                        <p:tgtEl>
                                          <p:spTgt spid="7183"/>
                                        </p:tgtEl>
                                        <p:attrNameLst>
                                          <p:attrName>ppt_x</p:attrName>
                                        </p:attrNameLst>
                                      </p:cBhvr>
                                      <p:tavLst>
                                        <p:tav tm="0">
                                          <p:val>
                                            <p:strVal val="1+#ppt_w/2"/>
                                          </p:val>
                                        </p:tav>
                                        <p:tav tm="100000">
                                          <p:val>
                                            <p:strVal val="#ppt_x"/>
                                          </p:val>
                                        </p:tav>
                                      </p:tavLst>
                                    </p:anim>
                                    <p:anim calcmode="lin" valueType="num">
                                      <p:cBhvr additive="base">
                                        <p:cTn id="98" dur="500" fill="hold"/>
                                        <p:tgtEl>
                                          <p:spTgt spid="7183"/>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5"/>
                                            </p:cond>
                                          </p:stCondLst>
                                          <p:endCondLst>
                                            <p:cond evt="onStopAudio" delay="0">
                                              <p:tgtEl>
                                                <p:sldTgt/>
                                              </p:tgtEl>
                                            </p:cond>
                                          </p:endCondLst>
                                        </p:cTn>
                                        <p:tgtEl>
                                          <p:sndTgt r:embed="rId4" name="typ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7" grpId="0" build="p" autoUpdateAnimBg="0"/>
      <p:bldP spid="7174" grpId="0" autoUpdateAnimBg="0"/>
      <p:bldP spid="7175" grpId="0" autoUpdateAnimBg="0"/>
      <p:bldP spid="7176" grpId="0" autoUpdateAnimBg="0"/>
      <p:bldP spid="7181" grpId="0" autoUpdateAnimBg="0"/>
      <p:bldP spid="7182" grpId="0" autoUpdateAnimBg="0"/>
      <p:bldP spid="7183"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AutoShape 2"/>
          <p:cNvSpPr>
            <a:spLocks noChangeArrowheads="1"/>
          </p:cNvSpPr>
          <p:nvPr/>
        </p:nvSpPr>
        <p:spPr bwMode="auto">
          <a:xfrm>
            <a:off x="2771775" y="1773238"/>
            <a:ext cx="2952750" cy="4248150"/>
          </a:xfrm>
          <a:prstGeom prst="roundRect">
            <a:avLst>
              <a:gd name="adj" fmla="val 16667"/>
            </a:avLst>
          </a:prstGeom>
          <a:solidFill>
            <a:schemeClr val="bg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sp>
        <p:nvSpPr>
          <p:cNvPr id="11267" name="Rectangle 3"/>
          <p:cNvSpPr>
            <a:spLocks noGrp="1" noChangeArrowheads="1"/>
          </p:cNvSpPr>
          <p:nvPr>
            <p:ph type="title"/>
          </p:nvPr>
        </p:nvSpPr>
        <p:spPr>
          <a:xfrm>
            <a:off x="1150938" y="476251"/>
            <a:ext cx="7793037" cy="7699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dirty="0">
                <a:effectLst/>
              </a:rPr>
              <a:t>こころと脳</a:t>
            </a:r>
          </a:p>
        </p:txBody>
      </p:sp>
      <p:sp>
        <p:nvSpPr>
          <p:cNvPr id="45060" name="Oval 4"/>
          <p:cNvSpPr>
            <a:spLocks noChangeArrowheads="1"/>
          </p:cNvSpPr>
          <p:nvPr/>
        </p:nvSpPr>
        <p:spPr bwMode="auto">
          <a:xfrm>
            <a:off x="3132138" y="2420938"/>
            <a:ext cx="2232025" cy="1296987"/>
          </a:xfrm>
          <a:prstGeom prst="ellipse">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sp>
        <p:nvSpPr>
          <p:cNvPr id="45061" name="Oval 5"/>
          <p:cNvSpPr>
            <a:spLocks noChangeArrowheads="1"/>
          </p:cNvSpPr>
          <p:nvPr/>
        </p:nvSpPr>
        <p:spPr bwMode="auto">
          <a:xfrm>
            <a:off x="3203575" y="4292600"/>
            <a:ext cx="2160588" cy="1295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3200">
                <a:latin typeface="Tahoma" pitchFamily="34" charset="0"/>
              </a:rPr>
              <a:t>脳</a:t>
            </a:r>
          </a:p>
        </p:txBody>
      </p:sp>
      <p:sp>
        <p:nvSpPr>
          <p:cNvPr id="45063" name="AutoShape 7"/>
          <p:cNvSpPr>
            <a:spLocks noChangeArrowheads="1"/>
          </p:cNvSpPr>
          <p:nvPr/>
        </p:nvSpPr>
        <p:spPr bwMode="auto">
          <a:xfrm>
            <a:off x="1331913" y="2565400"/>
            <a:ext cx="976312" cy="719138"/>
          </a:xfrm>
          <a:prstGeom prst="rightArrow">
            <a:avLst>
              <a:gd name="adj1" fmla="val 50000"/>
              <a:gd name="adj2" fmla="val 33940"/>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sp>
        <p:nvSpPr>
          <p:cNvPr id="45064" name="AutoShape 8"/>
          <p:cNvSpPr>
            <a:spLocks noChangeArrowheads="1"/>
          </p:cNvSpPr>
          <p:nvPr/>
        </p:nvSpPr>
        <p:spPr bwMode="auto">
          <a:xfrm>
            <a:off x="1476375" y="4724400"/>
            <a:ext cx="976313" cy="720725"/>
          </a:xfrm>
          <a:prstGeom prst="rightArrow">
            <a:avLst>
              <a:gd name="adj1" fmla="val 50000"/>
              <a:gd name="adj2" fmla="val 33866"/>
            </a:avLst>
          </a:pr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sp>
        <p:nvSpPr>
          <p:cNvPr id="45065" name="AutoShape 9"/>
          <p:cNvSpPr>
            <a:spLocks noChangeArrowheads="1"/>
          </p:cNvSpPr>
          <p:nvPr/>
        </p:nvSpPr>
        <p:spPr bwMode="auto">
          <a:xfrm>
            <a:off x="5940425" y="2565400"/>
            <a:ext cx="976313" cy="628650"/>
          </a:xfrm>
          <a:prstGeom prst="leftArrow">
            <a:avLst>
              <a:gd name="adj1" fmla="val 50000"/>
              <a:gd name="adj2" fmla="val 38826"/>
            </a:avLst>
          </a:prstGeom>
          <a:solidFill>
            <a:srgbClr val="00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sp>
        <p:nvSpPr>
          <p:cNvPr id="45066" name="AutoShape 10"/>
          <p:cNvSpPr>
            <a:spLocks noChangeArrowheads="1"/>
          </p:cNvSpPr>
          <p:nvPr/>
        </p:nvSpPr>
        <p:spPr bwMode="auto">
          <a:xfrm>
            <a:off x="6011863" y="4797425"/>
            <a:ext cx="976312" cy="647700"/>
          </a:xfrm>
          <a:prstGeom prst="leftArrow">
            <a:avLst>
              <a:gd name="adj1" fmla="val 50000"/>
              <a:gd name="adj2" fmla="val 37684"/>
            </a:avLst>
          </a:prstGeom>
          <a:solidFill>
            <a:srgbClr val="00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sp>
        <p:nvSpPr>
          <p:cNvPr id="45067" name="AutoShape 11"/>
          <p:cNvSpPr>
            <a:spLocks noChangeArrowheads="1"/>
          </p:cNvSpPr>
          <p:nvPr/>
        </p:nvSpPr>
        <p:spPr bwMode="auto">
          <a:xfrm rot="-2660152">
            <a:off x="5795963" y="3357563"/>
            <a:ext cx="1284287" cy="1300162"/>
          </a:xfrm>
          <a:custGeom>
            <a:avLst/>
            <a:gdLst>
              <a:gd name="T0" fmla="*/ 917373 w 21600"/>
              <a:gd name="T1" fmla="*/ 0 h 21600"/>
              <a:gd name="T2" fmla="*/ 550400 w 21600"/>
              <a:gd name="T3" fmla="*/ 371449 h 21600"/>
              <a:gd name="T4" fmla="*/ 366914 w 21600"/>
              <a:gd name="T5" fmla="*/ 557204 h 21600"/>
              <a:gd name="T6" fmla="*/ 0 w 21600"/>
              <a:gd name="T7" fmla="*/ 928713 h 21600"/>
              <a:gd name="T8" fmla="*/ 366914 w 21600"/>
              <a:gd name="T9" fmla="*/ 1300162 h 21600"/>
              <a:gd name="T10" fmla="*/ 733887 w 21600"/>
              <a:gd name="T11" fmla="*/ 1114407 h 21600"/>
              <a:gd name="T12" fmla="*/ 1100800 w 21600"/>
              <a:gd name="T13" fmla="*/ 742958 h 21600"/>
              <a:gd name="T14" fmla="*/ 1284287 w 21600"/>
              <a:gd name="T15" fmla="*/ 371449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3085 w 21600"/>
              <a:gd name="T25" fmla="*/ 12343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429" y="0"/>
                </a:moveTo>
                <a:lnTo>
                  <a:pt x="9257" y="6171"/>
                </a:lnTo>
                <a:lnTo>
                  <a:pt x="12343" y="6171"/>
                </a:lnTo>
                <a:lnTo>
                  <a:pt x="12343" y="12343"/>
                </a:lnTo>
                <a:lnTo>
                  <a:pt x="6171" y="12343"/>
                </a:lnTo>
                <a:lnTo>
                  <a:pt x="6171" y="9257"/>
                </a:lnTo>
                <a:lnTo>
                  <a:pt x="0" y="15429"/>
                </a:lnTo>
                <a:lnTo>
                  <a:pt x="6171" y="21600"/>
                </a:lnTo>
                <a:lnTo>
                  <a:pt x="6171" y="18514"/>
                </a:lnTo>
                <a:lnTo>
                  <a:pt x="18514" y="18514"/>
                </a:lnTo>
                <a:lnTo>
                  <a:pt x="18514" y="6171"/>
                </a:lnTo>
                <a:lnTo>
                  <a:pt x="21600" y="6171"/>
                </a:lnTo>
                <a:lnTo>
                  <a:pt x="15429" y="0"/>
                </a:lnTo>
                <a:close/>
              </a:path>
            </a:pathLst>
          </a:custGeom>
          <a:solidFill>
            <a:srgbClr val="0066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5068" name="AutoShape 12"/>
          <p:cNvSpPr>
            <a:spLocks noChangeArrowheads="1"/>
          </p:cNvSpPr>
          <p:nvPr/>
        </p:nvSpPr>
        <p:spPr bwMode="auto">
          <a:xfrm rot="8139827">
            <a:off x="1403350" y="3357563"/>
            <a:ext cx="1284288" cy="1300162"/>
          </a:xfrm>
          <a:custGeom>
            <a:avLst/>
            <a:gdLst>
              <a:gd name="T0" fmla="*/ 917374 w 21600"/>
              <a:gd name="T1" fmla="*/ 0 h 21600"/>
              <a:gd name="T2" fmla="*/ 550401 w 21600"/>
              <a:gd name="T3" fmla="*/ 371449 h 21600"/>
              <a:gd name="T4" fmla="*/ 366914 w 21600"/>
              <a:gd name="T5" fmla="*/ 557204 h 21600"/>
              <a:gd name="T6" fmla="*/ 0 w 21600"/>
              <a:gd name="T7" fmla="*/ 928713 h 21600"/>
              <a:gd name="T8" fmla="*/ 366914 w 21600"/>
              <a:gd name="T9" fmla="*/ 1300162 h 21600"/>
              <a:gd name="T10" fmla="*/ 733887 w 21600"/>
              <a:gd name="T11" fmla="*/ 1114407 h 21600"/>
              <a:gd name="T12" fmla="*/ 1100801 w 21600"/>
              <a:gd name="T13" fmla="*/ 742958 h 21600"/>
              <a:gd name="T14" fmla="*/ 1284288 w 21600"/>
              <a:gd name="T15" fmla="*/ 371449 h 21600"/>
              <a:gd name="T16" fmla="*/ 17694720 60000 65536"/>
              <a:gd name="T17" fmla="*/ 11796480 60000 65536"/>
              <a:gd name="T18" fmla="*/ 17694720 60000 65536"/>
              <a:gd name="T19" fmla="*/ 11796480 60000 65536"/>
              <a:gd name="T20" fmla="*/ 5898240 60000 65536"/>
              <a:gd name="T21" fmla="*/ 5898240 60000 65536"/>
              <a:gd name="T22" fmla="*/ 0 60000 65536"/>
              <a:gd name="T23" fmla="*/ 0 60000 65536"/>
              <a:gd name="T24" fmla="*/ 3085 w 21600"/>
              <a:gd name="T25" fmla="*/ 12343 h 21600"/>
              <a:gd name="T26" fmla="*/ 18514 w 21600"/>
              <a:gd name="T27" fmla="*/ 18514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15429" y="0"/>
                </a:moveTo>
                <a:lnTo>
                  <a:pt x="9257" y="6171"/>
                </a:lnTo>
                <a:lnTo>
                  <a:pt x="12343" y="6171"/>
                </a:lnTo>
                <a:lnTo>
                  <a:pt x="12343" y="12343"/>
                </a:lnTo>
                <a:lnTo>
                  <a:pt x="6171" y="12343"/>
                </a:lnTo>
                <a:lnTo>
                  <a:pt x="6171" y="9257"/>
                </a:lnTo>
                <a:lnTo>
                  <a:pt x="0" y="15429"/>
                </a:lnTo>
                <a:lnTo>
                  <a:pt x="6171" y="21600"/>
                </a:lnTo>
                <a:lnTo>
                  <a:pt x="6171" y="18514"/>
                </a:lnTo>
                <a:lnTo>
                  <a:pt x="18514" y="18514"/>
                </a:lnTo>
                <a:lnTo>
                  <a:pt x="18514" y="6171"/>
                </a:lnTo>
                <a:lnTo>
                  <a:pt x="21600" y="6171"/>
                </a:lnTo>
                <a:lnTo>
                  <a:pt x="15429" y="0"/>
                </a:lnTo>
                <a:close/>
              </a:path>
            </a:pathLst>
          </a:custGeom>
          <a:solidFill>
            <a:srgbClr val="CC33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45069" name="AutoShape 13"/>
          <p:cNvSpPr>
            <a:spLocks noChangeArrowheads="1"/>
          </p:cNvSpPr>
          <p:nvPr/>
        </p:nvSpPr>
        <p:spPr bwMode="auto">
          <a:xfrm>
            <a:off x="3635375" y="3644900"/>
            <a:ext cx="485775" cy="647700"/>
          </a:xfrm>
          <a:prstGeom prst="upArrow">
            <a:avLst>
              <a:gd name="adj1" fmla="val 50000"/>
              <a:gd name="adj2" fmla="val 33333"/>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sp>
        <p:nvSpPr>
          <p:cNvPr id="45070" name="AutoShape 14"/>
          <p:cNvSpPr>
            <a:spLocks noChangeArrowheads="1"/>
          </p:cNvSpPr>
          <p:nvPr/>
        </p:nvSpPr>
        <p:spPr bwMode="auto">
          <a:xfrm rot="10800000">
            <a:off x="4427538" y="3716338"/>
            <a:ext cx="485775" cy="647700"/>
          </a:xfrm>
          <a:prstGeom prst="upArrow">
            <a:avLst>
              <a:gd name="adj1" fmla="val 50000"/>
              <a:gd name="adj2" fmla="val 33333"/>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sp>
        <p:nvSpPr>
          <p:cNvPr id="45071" name="Text Box 15"/>
          <p:cNvSpPr txBox="1">
            <a:spLocks noChangeArrowheads="1"/>
          </p:cNvSpPr>
          <p:nvPr/>
        </p:nvSpPr>
        <p:spPr bwMode="auto">
          <a:xfrm>
            <a:off x="3419475" y="2781300"/>
            <a:ext cx="158432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spcBef>
                <a:spcPct val="50000"/>
              </a:spcBef>
            </a:pPr>
            <a:r>
              <a:rPr lang="ja-JP" altLang="en-US" sz="3200">
                <a:solidFill>
                  <a:srgbClr val="FF0000"/>
                </a:solidFill>
                <a:latin typeface="Tahoma" pitchFamily="34" charset="0"/>
              </a:rPr>
              <a:t>こころ</a:t>
            </a:r>
          </a:p>
        </p:txBody>
      </p:sp>
      <p:sp>
        <p:nvSpPr>
          <p:cNvPr id="45072" name="Text Box 16"/>
          <p:cNvSpPr txBox="1">
            <a:spLocks noChangeArrowheads="1"/>
          </p:cNvSpPr>
          <p:nvPr/>
        </p:nvSpPr>
        <p:spPr bwMode="auto">
          <a:xfrm>
            <a:off x="539750" y="1557338"/>
            <a:ext cx="18716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spcBef>
                <a:spcPct val="50000"/>
              </a:spcBef>
            </a:pPr>
            <a:r>
              <a:rPr lang="ja-JP" altLang="en-US" sz="3200">
                <a:latin typeface="Tahoma" pitchFamily="34" charset="0"/>
              </a:rPr>
              <a:t>ストレス</a:t>
            </a:r>
          </a:p>
        </p:txBody>
      </p:sp>
      <p:sp>
        <p:nvSpPr>
          <p:cNvPr id="45073" name="Text Box 17"/>
          <p:cNvSpPr txBox="1">
            <a:spLocks noChangeArrowheads="1"/>
          </p:cNvSpPr>
          <p:nvPr/>
        </p:nvSpPr>
        <p:spPr bwMode="auto">
          <a:xfrm>
            <a:off x="7092950" y="1700213"/>
            <a:ext cx="16557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spcBef>
                <a:spcPct val="50000"/>
              </a:spcBef>
            </a:pPr>
            <a:r>
              <a:rPr lang="ja-JP" altLang="en-US" sz="3200">
                <a:latin typeface="Tahoma" pitchFamily="34" charset="0"/>
              </a:rPr>
              <a:t>治療</a:t>
            </a:r>
          </a:p>
        </p:txBody>
      </p:sp>
      <p:sp>
        <p:nvSpPr>
          <p:cNvPr id="11281" name="Text Box 18"/>
          <p:cNvSpPr txBox="1">
            <a:spLocks noChangeArrowheads="1"/>
          </p:cNvSpPr>
          <p:nvPr/>
        </p:nvSpPr>
        <p:spPr bwMode="auto">
          <a:xfrm>
            <a:off x="179388" y="2565400"/>
            <a:ext cx="1079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spcBef>
                <a:spcPct val="50000"/>
              </a:spcBef>
            </a:pPr>
            <a:endParaRPr lang="ja-JP" altLang="en-US" sz="2400">
              <a:latin typeface="Tahoma" pitchFamily="34" charset="0"/>
            </a:endParaRPr>
          </a:p>
        </p:txBody>
      </p:sp>
      <p:sp>
        <p:nvSpPr>
          <p:cNvPr id="45075" name="Text Box 19"/>
          <p:cNvSpPr txBox="1">
            <a:spLocks noChangeArrowheads="1"/>
          </p:cNvSpPr>
          <p:nvPr/>
        </p:nvSpPr>
        <p:spPr bwMode="auto">
          <a:xfrm>
            <a:off x="250825" y="2708275"/>
            <a:ext cx="1296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spcBef>
                <a:spcPct val="50000"/>
              </a:spcBef>
            </a:pPr>
            <a:r>
              <a:rPr lang="ja-JP" altLang="en-US" sz="2400">
                <a:latin typeface="Tahoma" pitchFamily="34" charset="0"/>
              </a:rPr>
              <a:t>心理的</a:t>
            </a:r>
          </a:p>
        </p:txBody>
      </p:sp>
      <p:sp>
        <p:nvSpPr>
          <p:cNvPr id="45076" name="Text Box 20"/>
          <p:cNvSpPr txBox="1">
            <a:spLocks noChangeArrowheads="1"/>
          </p:cNvSpPr>
          <p:nvPr/>
        </p:nvSpPr>
        <p:spPr bwMode="auto">
          <a:xfrm>
            <a:off x="395288" y="3716338"/>
            <a:ext cx="12969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spcBef>
                <a:spcPct val="50000"/>
              </a:spcBef>
            </a:pPr>
            <a:r>
              <a:rPr lang="ja-JP" altLang="en-US" sz="2400">
                <a:latin typeface="Tahoma" pitchFamily="34" charset="0"/>
              </a:rPr>
              <a:t>社会的</a:t>
            </a:r>
          </a:p>
        </p:txBody>
      </p:sp>
      <p:sp>
        <p:nvSpPr>
          <p:cNvPr id="45077" name="Text Box 21"/>
          <p:cNvSpPr txBox="1">
            <a:spLocks noChangeArrowheads="1"/>
          </p:cNvSpPr>
          <p:nvPr/>
        </p:nvSpPr>
        <p:spPr bwMode="auto">
          <a:xfrm>
            <a:off x="468313" y="4652963"/>
            <a:ext cx="100806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spcBef>
                <a:spcPct val="50000"/>
              </a:spcBef>
            </a:pPr>
            <a:r>
              <a:rPr lang="ja-JP" altLang="en-US" sz="2400">
                <a:latin typeface="Tahoma" pitchFamily="34" charset="0"/>
              </a:rPr>
              <a:t>生物学的</a:t>
            </a:r>
          </a:p>
        </p:txBody>
      </p:sp>
      <p:sp>
        <p:nvSpPr>
          <p:cNvPr id="45078" name="Text Box 22"/>
          <p:cNvSpPr txBox="1">
            <a:spLocks noChangeArrowheads="1"/>
          </p:cNvSpPr>
          <p:nvPr/>
        </p:nvSpPr>
        <p:spPr bwMode="auto">
          <a:xfrm>
            <a:off x="7092950" y="2492375"/>
            <a:ext cx="18716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spcBef>
                <a:spcPct val="50000"/>
              </a:spcBef>
            </a:pPr>
            <a:r>
              <a:rPr lang="ja-JP" altLang="en-US" sz="2400">
                <a:latin typeface="Tahoma" pitchFamily="34" charset="0"/>
              </a:rPr>
              <a:t>カウンセリング・精神療法</a:t>
            </a:r>
          </a:p>
        </p:txBody>
      </p:sp>
      <p:sp>
        <p:nvSpPr>
          <p:cNvPr id="45079" name="Text Box 23"/>
          <p:cNvSpPr txBox="1">
            <a:spLocks noChangeArrowheads="1"/>
          </p:cNvSpPr>
          <p:nvPr/>
        </p:nvSpPr>
        <p:spPr bwMode="auto">
          <a:xfrm>
            <a:off x="7164388" y="3716338"/>
            <a:ext cx="15843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spcBef>
                <a:spcPct val="50000"/>
              </a:spcBef>
            </a:pPr>
            <a:r>
              <a:rPr lang="ja-JP" altLang="en-US" sz="2400">
                <a:latin typeface="Tahoma" pitchFamily="34" charset="0"/>
              </a:rPr>
              <a:t>環境調整</a:t>
            </a:r>
          </a:p>
        </p:txBody>
      </p:sp>
      <p:sp>
        <p:nvSpPr>
          <p:cNvPr id="45080" name="Text Box 24"/>
          <p:cNvSpPr txBox="1">
            <a:spLocks noChangeArrowheads="1"/>
          </p:cNvSpPr>
          <p:nvPr/>
        </p:nvSpPr>
        <p:spPr bwMode="auto">
          <a:xfrm>
            <a:off x="7092950" y="4868863"/>
            <a:ext cx="16557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spcBef>
                <a:spcPct val="50000"/>
              </a:spcBef>
            </a:pPr>
            <a:r>
              <a:rPr lang="ja-JP" altLang="en-US" sz="2400">
                <a:latin typeface="Tahoma" pitchFamily="34" charset="0"/>
              </a:rPr>
              <a:t>薬物療法</a:t>
            </a:r>
          </a:p>
        </p:txBody>
      </p:sp>
    </p:spTree>
    <p:custDataLst>
      <p:tags r:id="rId1"/>
    </p:custDataLst>
    <p:extLst>
      <p:ext uri="{BB962C8B-B14F-4D97-AF65-F5344CB8AC3E}">
        <p14:creationId xmlns:p14="http://schemas.microsoft.com/office/powerpoint/2010/main" val="3260729939"/>
      </p:ext>
    </p:extLst>
  </p:cSld>
  <p:clrMapOvr>
    <a:masterClrMapping/>
  </p:clrMapOvr>
  <mc:AlternateContent xmlns:mc="http://schemas.openxmlformats.org/markup-compatibility/2006" xmlns:p14="http://schemas.microsoft.com/office/powerpoint/2010/main">
    <mc:Choice Requires="p14">
      <p:transition spd="slow" p14:dur="2000" advTm="95508"/>
    </mc:Choice>
    <mc:Fallback xmlns="">
      <p:transition spd="slow" advTm="95508"/>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5060"/>
                                        </p:tgtEl>
                                        <p:attrNameLst>
                                          <p:attrName>style.visibility</p:attrName>
                                        </p:attrNameLst>
                                      </p:cBhvr>
                                      <p:to>
                                        <p:strVal val="visible"/>
                                      </p:to>
                                    </p:set>
                                    <p:anim calcmode="lin" valueType="num">
                                      <p:cBhvr additive="base">
                                        <p:cTn id="11" dur="500" fill="hold"/>
                                        <p:tgtEl>
                                          <p:spTgt spid="45060"/>
                                        </p:tgtEl>
                                        <p:attrNameLst>
                                          <p:attrName>ppt_x</p:attrName>
                                        </p:attrNameLst>
                                      </p:cBhvr>
                                      <p:tavLst>
                                        <p:tav tm="0">
                                          <p:val>
                                            <p:strVal val="#ppt_x"/>
                                          </p:val>
                                        </p:tav>
                                        <p:tav tm="100000">
                                          <p:val>
                                            <p:strVal val="#ppt_x"/>
                                          </p:val>
                                        </p:tav>
                                      </p:tavLst>
                                    </p:anim>
                                    <p:anim calcmode="lin" valueType="num">
                                      <p:cBhvr additive="base">
                                        <p:cTn id="12" dur="500" fill="hold"/>
                                        <p:tgtEl>
                                          <p:spTgt spid="45060"/>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5071"/>
                                        </p:tgtEl>
                                        <p:attrNameLst>
                                          <p:attrName>style.visibility</p:attrName>
                                        </p:attrNameLst>
                                      </p:cBhvr>
                                      <p:to>
                                        <p:strVal val="visible"/>
                                      </p:to>
                                    </p:set>
                                    <p:animEffect transition="in" filter="blinds(horizontal)">
                                      <p:cBhvr>
                                        <p:cTn id="17" dur="500"/>
                                        <p:tgtEl>
                                          <p:spTgt spid="4507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5061">
                                            <p:bg/>
                                          </p:spTgt>
                                        </p:tgtEl>
                                        <p:attrNameLst>
                                          <p:attrName>style.visibility</p:attrName>
                                        </p:attrNameLst>
                                      </p:cBhvr>
                                      <p:to>
                                        <p:strVal val="visible"/>
                                      </p:to>
                                    </p:set>
                                    <p:animEffect transition="in" filter="blinds(horizontal)">
                                      <p:cBhvr>
                                        <p:cTn id="22" dur="500"/>
                                        <p:tgtEl>
                                          <p:spTgt spid="45061">
                                            <p:bg/>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5061">
                                            <p:txEl>
                                              <p:pRg st="0" end="0"/>
                                            </p:txEl>
                                          </p:spTgt>
                                        </p:tgtEl>
                                        <p:attrNameLst>
                                          <p:attrName>style.visibility</p:attrName>
                                        </p:attrNameLst>
                                      </p:cBhvr>
                                      <p:to>
                                        <p:strVal val="visible"/>
                                      </p:to>
                                    </p:set>
                                    <p:animEffect transition="in" filter="blinds(horizontal)">
                                      <p:cBhvr>
                                        <p:cTn id="27" dur="500"/>
                                        <p:tgtEl>
                                          <p:spTgt spid="45061">
                                            <p:txEl>
                                              <p:pRg st="0" end="0"/>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5069"/>
                                        </p:tgtEl>
                                        <p:attrNameLst>
                                          <p:attrName>style.visibility</p:attrName>
                                        </p:attrNameLst>
                                      </p:cBhvr>
                                      <p:to>
                                        <p:strVal val="visible"/>
                                      </p:to>
                                    </p:set>
                                    <p:animEffect transition="in" filter="blinds(horizontal)">
                                      <p:cBhvr>
                                        <p:cTn id="32" dur="500"/>
                                        <p:tgtEl>
                                          <p:spTgt spid="4506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5070"/>
                                        </p:tgtEl>
                                        <p:attrNameLst>
                                          <p:attrName>style.visibility</p:attrName>
                                        </p:attrNameLst>
                                      </p:cBhvr>
                                      <p:to>
                                        <p:strVal val="visible"/>
                                      </p:to>
                                    </p:set>
                                    <p:animEffect transition="in" filter="blinds(horizontal)">
                                      <p:cBhvr>
                                        <p:cTn id="37" dur="500"/>
                                        <p:tgtEl>
                                          <p:spTgt spid="4507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45072"/>
                                        </p:tgtEl>
                                        <p:attrNameLst>
                                          <p:attrName>style.visibility</p:attrName>
                                        </p:attrNameLst>
                                      </p:cBhvr>
                                      <p:to>
                                        <p:strVal val="visible"/>
                                      </p:to>
                                    </p:set>
                                    <p:anim calcmode="lin" valueType="num">
                                      <p:cBhvr additive="base">
                                        <p:cTn id="42" dur="500" fill="hold"/>
                                        <p:tgtEl>
                                          <p:spTgt spid="45072"/>
                                        </p:tgtEl>
                                        <p:attrNameLst>
                                          <p:attrName>ppt_x</p:attrName>
                                        </p:attrNameLst>
                                      </p:cBhvr>
                                      <p:tavLst>
                                        <p:tav tm="0">
                                          <p:val>
                                            <p:strVal val="0-#ppt_w/2"/>
                                          </p:val>
                                        </p:tav>
                                        <p:tav tm="100000">
                                          <p:val>
                                            <p:strVal val="#ppt_x"/>
                                          </p:val>
                                        </p:tav>
                                      </p:tavLst>
                                    </p:anim>
                                    <p:anim calcmode="lin" valueType="num">
                                      <p:cBhvr additive="base">
                                        <p:cTn id="43" dur="500" fill="hold"/>
                                        <p:tgtEl>
                                          <p:spTgt spid="45072"/>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45075"/>
                                        </p:tgtEl>
                                        <p:attrNameLst>
                                          <p:attrName>style.visibility</p:attrName>
                                        </p:attrNameLst>
                                      </p:cBhvr>
                                      <p:to>
                                        <p:strVal val="visible"/>
                                      </p:to>
                                    </p:set>
                                    <p:anim calcmode="lin" valueType="num">
                                      <p:cBhvr additive="base">
                                        <p:cTn id="48" dur="500" fill="hold"/>
                                        <p:tgtEl>
                                          <p:spTgt spid="45075"/>
                                        </p:tgtEl>
                                        <p:attrNameLst>
                                          <p:attrName>ppt_x</p:attrName>
                                        </p:attrNameLst>
                                      </p:cBhvr>
                                      <p:tavLst>
                                        <p:tav tm="0">
                                          <p:val>
                                            <p:strVal val="0-#ppt_w/2"/>
                                          </p:val>
                                        </p:tav>
                                        <p:tav tm="100000">
                                          <p:val>
                                            <p:strVal val="#ppt_x"/>
                                          </p:val>
                                        </p:tav>
                                      </p:tavLst>
                                    </p:anim>
                                    <p:anim calcmode="lin" valueType="num">
                                      <p:cBhvr additive="base">
                                        <p:cTn id="49" dur="500" fill="hold"/>
                                        <p:tgtEl>
                                          <p:spTgt spid="45075"/>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45063"/>
                                        </p:tgtEl>
                                        <p:attrNameLst>
                                          <p:attrName>style.visibility</p:attrName>
                                        </p:attrNameLst>
                                      </p:cBhvr>
                                      <p:to>
                                        <p:strVal val="visible"/>
                                      </p:to>
                                    </p:set>
                                    <p:anim calcmode="lin" valueType="num">
                                      <p:cBhvr additive="base">
                                        <p:cTn id="52" dur="500" fill="hold"/>
                                        <p:tgtEl>
                                          <p:spTgt spid="45063"/>
                                        </p:tgtEl>
                                        <p:attrNameLst>
                                          <p:attrName>ppt_x</p:attrName>
                                        </p:attrNameLst>
                                      </p:cBhvr>
                                      <p:tavLst>
                                        <p:tav tm="0">
                                          <p:val>
                                            <p:strVal val="0-#ppt_w/2"/>
                                          </p:val>
                                        </p:tav>
                                        <p:tav tm="100000">
                                          <p:val>
                                            <p:strVal val="#ppt_x"/>
                                          </p:val>
                                        </p:tav>
                                      </p:tavLst>
                                    </p:anim>
                                    <p:anim calcmode="lin" valueType="num">
                                      <p:cBhvr additive="base">
                                        <p:cTn id="53" dur="500" fill="hold"/>
                                        <p:tgtEl>
                                          <p:spTgt spid="45063"/>
                                        </p:tgtEl>
                                        <p:attrNameLst>
                                          <p:attrName>ppt_y</p:attrName>
                                        </p:attrNameLst>
                                      </p:cBhvr>
                                      <p:tavLst>
                                        <p:tav tm="0">
                                          <p:val>
                                            <p:strVal val="#ppt_y"/>
                                          </p:val>
                                        </p:tav>
                                        <p:tav tm="100000">
                                          <p:val>
                                            <p:strVal val="#ppt_y"/>
                                          </p:val>
                                        </p:tav>
                                      </p:tavLst>
                                    </p:anim>
                                  </p:childTnLst>
                                </p:cTn>
                              </p:par>
                            </p:childTnLst>
                          </p:cTn>
                        </p:par>
                      </p:childTnLst>
                    </p:cTn>
                  </p:par>
                  <p:par>
                    <p:cTn id="54" fill="hold" nodeType="clickPar">
                      <p:stCondLst>
                        <p:cond delay="indefinite"/>
                      </p:stCondLst>
                      <p:childTnLst>
                        <p:par>
                          <p:cTn id="55" fill="hold" nodeType="withGroup">
                            <p:stCondLst>
                              <p:cond delay="0"/>
                            </p:stCondLst>
                            <p:childTnLst>
                              <p:par>
                                <p:cTn id="56" presetID="2" presetClass="entr" presetSubtype="8" fill="hold" grpId="0" nodeType="clickEffect">
                                  <p:stCondLst>
                                    <p:cond delay="0"/>
                                  </p:stCondLst>
                                  <p:childTnLst>
                                    <p:set>
                                      <p:cBhvr>
                                        <p:cTn id="57" dur="1" fill="hold">
                                          <p:stCondLst>
                                            <p:cond delay="0"/>
                                          </p:stCondLst>
                                        </p:cTn>
                                        <p:tgtEl>
                                          <p:spTgt spid="45077"/>
                                        </p:tgtEl>
                                        <p:attrNameLst>
                                          <p:attrName>style.visibility</p:attrName>
                                        </p:attrNameLst>
                                      </p:cBhvr>
                                      <p:to>
                                        <p:strVal val="visible"/>
                                      </p:to>
                                    </p:set>
                                    <p:anim calcmode="lin" valueType="num">
                                      <p:cBhvr additive="base">
                                        <p:cTn id="58" dur="500" fill="hold"/>
                                        <p:tgtEl>
                                          <p:spTgt spid="45077"/>
                                        </p:tgtEl>
                                        <p:attrNameLst>
                                          <p:attrName>ppt_x</p:attrName>
                                        </p:attrNameLst>
                                      </p:cBhvr>
                                      <p:tavLst>
                                        <p:tav tm="0">
                                          <p:val>
                                            <p:strVal val="0-#ppt_w/2"/>
                                          </p:val>
                                        </p:tav>
                                        <p:tav tm="100000">
                                          <p:val>
                                            <p:strVal val="#ppt_x"/>
                                          </p:val>
                                        </p:tav>
                                      </p:tavLst>
                                    </p:anim>
                                    <p:anim calcmode="lin" valueType="num">
                                      <p:cBhvr additive="base">
                                        <p:cTn id="59" dur="500" fill="hold"/>
                                        <p:tgtEl>
                                          <p:spTgt spid="45077"/>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45064"/>
                                        </p:tgtEl>
                                        <p:attrNameLst>
                                          <p:attrName>style.visibility</p:attrName>
                                        </p:attrNameLst>
                                      </p:cBhvr>
                                      <p:to>
                                        <p:strVal val="visible"/>
                                      </p:to>
                                    </p:set>
                                    <p:anim calcmode="lin" valueType="num">
                                      <p:cBhvr additive="base">
                                        <p:cTn id="62" dur="500" fill="hold"/>
                                        <p:tgtEl>
                                          <p:spTgt spid="45064"/>
                                        </p:tgtEl>
                                        <p:attrNameLst>
                                          <p:attrName>ppt_x</p:attrName>
                                        </p:attrNameLst>
                                      </p:cBhvr>
                                      <p:tavLst>
                                        <p:tav tm="0">
                                          <p:val>
                                            <p:strVal val="0-#ppt_w/2"/>
                                          </p:val>
                                        </p:tav>
                                        <p:tav tm="100000">
                                          <p:val>
                                            <p:strVal val="#ppt_x"/>
                                          </p:val>
                                        </p:tav>
                                      </p:tavLst>
                                    </p:anim>
                                    <p:anim calcmode="lin" valueType="num">
                                      <p:cBhvr additive="base">
                                        <p:cTn id="63" dur="500" fill="hold"/>
                                        <p:tgtEl>
                                          <p:spTgt spid="45064"/>
                                        </p:tgtEl>
                                        <p:attrNameLst>
                                          <p:attrName>ppt_y</p:attrName>
                                        </p:attrNameLst>
                                      </p:cBhvr>
                                      <p:tavLst>
                                        <p:tav tm="0">
                                          <p:val>
                                            <p:strVal val="#ppt_y"/>
                                          </p:val>
                                        </p:tav>
                                        <p:tav tm="100000">
                                          <p:val>
                                            <p:strVal val="#ppt_y"/>
                                          </p:val>
                                        </p:tav>
                                      </p:tavLst>
                                    </p:anim>
                                  </p:childTnLst>
                                </p:cTn>
                              </p:par>
                            </p:childTnLst>
                          </p:cTn>
                        </p:par>
                      </p:childTnLst>
                    </p:cTn>
                  </p:par>
                  <p:par>
                    <p:cTn id="64" fill="hold" nodeType="clickPar">
                      <p:stCondLst>
                        <p:cond delay="indefinite"/>
                      </p:stCondLst>
                      <p:childTnLst>
                        <p:par>
                          <p:cTn id="65" fill="hold" nodeType="withGroup">
                            <p:stCondLst>
                              <p:cond delay="0"/>
                            </p:stCondLst>
                            <p:childTnLst>
                              <p:par>
                                <p:cTn id="66" presetID="2" presetClass="entr" presetSubtype="8" fill="hold" grpId="0" nodeType="clickEffect">
                                  <p:stCondLst>
                                    <p:cond delay="0"/>
                                  </p:stCondLst>
                                  <p:childTnLst>
                                    <p:set>
                                      <p:cBhvr>
                                        <p:cTn id="67" dur="1" fill="hold">
                                          <p:stCondLst>
                                            <p:cond delay="0"/>
                                          </p:stCondLst>
                                        </p:cTn>
                                        <p:tgtEl>
                                          <p:spTgt spid="45076"/>
                                        </p:tgtEl>
                                        <p:attrNameLst>
                                          <p:attrName>style.visibility</p:attrName>
                                        </p:attrNameLst>
                                      </p:cBhvr>
                                      <p:to>
                                        <p:strVal val="visible"/>
                                      </p:to>
                                    </p:set>
                                    <p:anim calcmode="lin" valueType="num">
                                      <p:cBhvr additive="base">
                                        <p:cTn id="68" dur="500" fill="hold"/>
                                        <p:tgtEl>
                                          <p:spTgt spid="45076"/>
                                        </p:tgtEl>
                                        <p:attrNameLst>
                                          <p:attrName>ppt_x</p:attrName>
                                        </p:attrNameLst>
                                      </p:cBhvr>
                                      <p:tavLst>
                                        <p:tav tm="0">
                                          <p:val>
                                            <p:strVal val="0-#ppt_w/2"/>
                                          </p:val>
                                        </p:tav>
                                        <p:tav tm="100000">
                                          <p:val>
                                            <p:strVal val="#ppt_x"/>
                                          </p:val>
                                        </p:tav>
                                      </p:tavLst>
                                    </p:anim>
                                    <p:anim calcmode="lin" valueType="num">
                                      <p:cBhvr additive="base">
                                        <p:cTn id="69" dur="500" fill="hold"/>
                                        <p:tgtEl>
                                          <p:spTgt spid="45076"/>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45068"/>
                                        </p:tgtEl>
                                        <p:attrNameLst>
                                          <p:attrName>style.visibility</p:attrName>
                                        </p:attrNameLst>
                                      </p:cBhvr>
                                      <p:to>
                                        <p:strVal val="visible"/>
                                      </p:to>
                                    </p:set>
                                    <p:anim calcmode="lin" valueType="num">
                                      <p:cBhvr additive="base">
                                        <p:cTn id="72" dur="500" fill="hold"/>
                                        <p:tgtEl>
                                          <p:spTgt spid="45068"/>
                                        </p:tgtEl>
                                        <p:attrNameLst>
                                          <p:attrName>ppt_x</p:attrName>
                                        </p:attrNameLst>
                                      </p:cBhvr>
                                      <p:tavLst>
                                        <p:tav tm="0">
                                          <p:val>
                                            <p:strVal val="0-#ppt_w/2"/>
                                          </p:val>
                                        </p:tav>
                                        <p:tav tm="100000">
                                          <p:val>
                                            <p:strVal val="#ppt_x"/>
                                          </p:val>
                                        </p:tav>
                                      </p:tavLst>
                                    </p:anim>
                                    <p:anim calcmode="lin" valueType="num">
                                      <p:cBhvr additive="base">
                                        <p:cTn id="73" dur="500" fill="hold"/>
                                        <p:tgtEl>
                                          <p:spTgt spid="45068"/>
                                        </p:tgtEl>
                                        <p:attrNameLst>
                                          <p:attrName>ppt_y</p:attrName>
                                        </p:attrNameLst>
                                      </p:cBhvr>
                                      <p:tavLst>
                                        <p:tav tm="0">
                                          <p:val>
                                            <p:strVal val="#ppt_y"/>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 presetClass="entr" presetSubtype="2" fill="hold" grpId="0" nodeType="clickEffect">
                                  <p:stCondLst>
                                    <p:cond delay="0"/>
                                  </p:stCondLst>
                                  <p:childTnLst>
                                    <p:set>
                                      <p:cBhvr>
                                        <p:cTn id="77" dur="1" fill="hold">
                                          <p:stCondLst>
                                            <p:cond delay="0"/>
                                          </p:stCondLst>
                                        </p:cTn>
                                        <p:tgtEl>
                                          <p:spTgt spid="45073"/>
                                        </p:tgtEl>
                                        <p:attrNameLst>
                                          <p:attrName>style.visibility</p:attrName>
                                        </p:attrNameLst>
                                      </p:cBhvr>
                                      <p:to>
                                        <p:strVal val="visible"/>
                                      </p:to>
                                    </p:set>
                                    <p:anim calcmode="lin" valueType="num">
                                      <p:cBhvr additive="base">
                                        <p:cTn id="78" dur="500" fill="hold"/>
                                        <p:tgtEl>
                                          <p:spTgt spid="45073"/>
                                        </p:tgtEl>
                                        <p:attrNameLst>
                                          <p:attrName>ppt_x</p:attrName>
                                        </p:attrNameLst>
                                      </p:cBhvr>
                                      <p:tavLst>
                                        <p:tav tm="0">
                                          <p:val>
                                            <p:strVal val="1+#ppt_w/2"/>
                                          </p:val>
                                        </p:tav>
                                        <p:tav tm="100000">
                                          <p:val>
                                            <p:strVal val="#ppt_x"/>
                                          </p:val>
                                        </p:tav>
                                      </p:tavLst>
                                    </p:anim>
                                    <p:anim calcmode="lin" valueType="num">
                                      <p:cBhvr additive="base">
                                        <p:cTn id="79" dur="500" fill="hold"/>
                                        <p:tgtEl>
                                          <p:spTgt spid="45073"/>
                                        </p:tgtEl>
                                        <p:attrNameLst>
                                          <p:attrName>ppt_y</p:attrName>
                                        </p:attrNameLst>
                                      </p:cBhvr>
                                      <p:tavLst>
                                        <p:tav tm="0">
                                          <p:val>
                                            <p:strVal val="#ppt_y"/>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2" presetClass="entr" presetSubtype="2" fill="hold" grpId="0" nodeType="clickEffect">
                                  <p:stCondLst>
                                    <p:cond delay="0"/>
                                  </p:stCondLst>
                                  <p:childTnLst>
                                    <p:set>
                                      <p:cBhvr>
                                        <p:cTn id="83" dur="1" fill="hold">
                                          <p:stCondLst>
                                            <p:cond delay="0"/>
                                          </p:stCondLst>
                                        </p:cTn>
                                        <p:tgtEl>
                                          <p:spTgt spid="45065"/>
                                        </p:tgtEl>
                                        <p:attrNameLst>
                                          <p:attrName>style.visibility</p:attrName>
                                        </p:attrNameLst>
                                      </p:cBhvr>
                                      <p:to>
                                        <p:strVal val="visible"/>
                                      </p:to>
                                    </p:set>
                                    <p:anim calcmode="lin" valueType="num">
                                      <p:cBhvr additive="base">
                                        <p:cTn id="84" dur="500" fill="hold"/>
                                        <p:tgtEl>
                                          <p:spTgt spid="45065"/>
                                        </p:tgtEl>
                                        <p:attrNameLst>
                                          <p:attrName>ppt_x</p:attrName>
                                        </p:attrNameLst>
                                      </p:cBhvr>
                                      <p:tavLst>
                                        <p:tav tm="0">
                                          <p:val>
                                            <p:strVal val="1+#ppt_w/2"/>
                                          </p:val>
                                        </p:tav>
                                        <p:tav tm="100000">
                                          <p:val>
                                            <p:strVal val="#ppt_x"/>
                                          </p:val>
                                        </p:tav>
                                      </p:tavLst>
                                    </p:anim>
                                    <p:anim calcmode="lin" valueType="num">
                                      <p:cBhvr additive="base">
                                        <p:cTn id="85" dur="500" fill="hold"/>
                                        <p:tgtEl>
                                          <p:spTgt spid="45065"/>
                                        </p:tgtEl>
                                        <p:attrNameLst>
                                          <p:attrName>ppt_y</p:attrName>
                                        </p:attrNameLst>
                                      </p:cBhvr>
                                      <p:tavLst>
                                        <p:tav tm="0">
                                          <p:val>
                                            <p:strVal val="#ppt_y"/>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45078"/>
                                        </p:tgtEl>
                                        <p:attrNameLst>
                                          <p:attrName>style.visibility</p:attrName>
                                        </p:attrNameLst>
                                      </p:cBhvr>
                                      <p:to>
                                        <p:strVal val="visible"/>
                                      </p:to>
                                    </p:set>
                                    <p:anim calcmode="lin" valueType="num">
                                      <p:cBhvr additive="base">
                                        <p:cTn id="88" dur="500" fill="hold"/>
                                        <p:tgtEl>
                                          <p:spTgt spid="45078"/>
                                        </p:tgtEl>
                                        <p:attrNameLst>
                                          <p:attrName>ppt_x</p:attrName>
                                        </p:attrNameLst>
                                      </p:cBhvr>
                                      <p:tavLst>
                                        <p:tav tm="0">
                                          <p:val>
                                            <p:strVal val="1+#ppt_w/2"/>
                                          </p:val>
                                        </p:tav>
                                        <p:tav tm="100000">
                                          <p:val>
                                            <p:strVal val="#ppt_x"/>
                                          </p:val>
                                        </p:tav>
                                      </p:tavLst>
                                    </p:anim>
                                    <p:anim calcmode="lin" valueType="num">
                                      <p:cBhvr additive="base">
                                        <p:cTn id="89" dur="500" fill="hold"/>
                                        <p:tgtEl>
                                          <p:spTgt spid="45078"/>
                                        </p:tgtEl>
                                        <p:attrNameLst>
                                          <p:attrName>ppt_y</p:attrName>
                                        </p:attrNameLst>
                                      </p:cBhvr>
                                      <p:tavLst>
                                        <p:tav tm="0">
                                          <p:val>
                                            <p:strVal val="#ppt_y"/>
                                          </p:val>
                                        </p:tav>
                                        <p:tav tm="100000">
                                          <p:val>
                                            <p:strVal val="#ppt_y"/>
                                          </p:val>
                                        </p:tav>
                                      </p:tavLst>
                                    </p:anim>
                                  </p:childTnLst>
                                </p:cTn>
                              </p:par>
                            </p:childTnLst>
                          </p:cTn>
                        </p:par>
                      </p:childTnLst>
                    </p:cTn>
                  </p:par>
                  <p:par>
                    <p:cTn id="90" fill="hold" nodeType="clickPar">
                      <p:stCondLst>
                        <p:cond delay="indefinite"/>
                      </p:stCondLst>
                      <p:childTnLst>
                        <p:par>
                          <p:cTn id="91" fill="hold" nodeType="withGroup">
                            <p:stCondLst>
                              <p:cond delay="0"/>
                            </p:stCondLst>
                            <p:childTnLst>
                              <p:par>
                                <p:cTn id="92" presetID="2" presetClass="entr" presetSubtype="2" fill="hold" grpId="0" nodeType="clickEffect">
                                  <p:stCondLst>
                                    <p:cond delay="0"/>
                                  </p:stCondLst>
                                  <p:childTnLst>
                                    <p:set>
                                      <p:cBhvr>
                                        <p:cTn id="93" dur="1" fill="hold">
                                          <p:stCondLst>
                                            <p:cond delay="0"/>
                                          </p:stCondLst>
                                        </p:cTn>
                                        <p:tgtEl>
                                          <p:spTgt spid="45066"/>
                                        </p:tgtEl>
                                        <p:attrNameLst>
                                          <p:attrName>style.visibility</p:attrName>
                                        </p:attrNameLst>
                                      </p:cBhvr>
                                      <p:to>
                                        <p:strVal val="visible"/>
                                      </p:to>
                                    </p:set>
                                    <p:anim calcmode="lin" valueType="num">
                                      <p:cBhvr additive="base">
                                        <p:cTn id="94" dur="500" fill="hold"/>
                                        <p:tgtEl>
                                          <p:spTgt spid="45066"/>
                                        </p:tgtEl>
                                        <p:attrNameLst>
                                          <p:attrName>ppt_x</p:attrName>
                                        </p:attrNameLst>
                                      </p:cBhvr>
                                      <p:tavLst>
                                        <p:tav tm="0">
                                          <p:val>
                                            <p:strVal val="1+#ppt_w/2"/>
                                          </p:val>
                                        </p:tav>
                                        <p:tav tm="100000">
                                          <p:val>
                                            <p:strVal val="#ppt_x"/>
                                          </p:val>
                                        </p:tav>
                                      </p:tavLst>
                                    </p:anim>
                                    <p:anim calcmode="lin" valueType="num">
                                      <p:cBhvr additive="base">
                                        <p:cTn id="95" dur="500" fill="hold"/>
                                        <p:tgtEl>
                                          <p:spTgt spid="45066"/>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45080"/>
                                        </p:tgtEl>
                                        <p:attrNameLst>
                                          <p:attrName>style.visibility</p:attrName>
                                        </p:attrNameLst>
                                      </p:cBhvr>
                                      <p:to>
                                        <p:strVal val="visible"/>
                                      </p:to>
                                    </p:set>
                                    <p:anim calcmode="lin" valueType="num">
                                      <p:cBhvr additive="base">
                                        <p:cTn id="98" dur="500" fill="hold"/>
                                        <p:tgtEl>
                                          <p:spTgt spid="45080"/>
                                        </p:tgtEl>
                                        <p:attrNameLst>
                                          <p:attrName>ppt_x</p:attrName>
                                        </p:attrNameLst>
                                      </p:cBhvr>
                                      <p:tavLst>
                                        <p:tav tm="0">
                                          <p:val>
                                            <p:strVal val="1+#ppt_w/2"/>
                                          </p:val>
                                        </p:tav>
                                        <p:tav tm="100000">
                                          <p:val>
                                            <p:strVal val="#ppt_x"/>
                                          </p:val>
                                        </p:tav>
                                      </p:tavLst>
                                    </p:anim>
                                    <p:anim calcmode="lin" valueType="num">
                                      <p:cBhvr additive="base">
                                        <p:cTn id="99" dur="500" fill="hold"/>
                                        <p:tgtEl>
                                          <p:spTgt spid="45080"/>
                                        </p:tgtEl>
                                        <p:attrNameLst>
                                          <p:attrName>ppt_y</p:attrName>
                                        </p:attrNameLst>
                                      </p:cBhvr>
                                      <p:tavLst>
                                        <p:tav tm="0">
                                          <p:val>
                                            <p:strVal val="#ppt_y"/>
                                          </p:val>
                                        </p:tav>
                                        <p:tav tm="100000">
                                          <p:val>
                                            <p:strVal val="#ppt_y"/>
                                          </p:val>
                                        </p:tav>
                                      </p:tavLst>
                                    </p:anim>
                                  </p:childTnLst>
                                </p:cTn>
                              </p:par>
                            </p:childTnLst>
                          </p:cTn>
                        </p:par>
                      </p:childTnLst>
                    </p:cTn>
                  </p:par>
                  <p:par>
                    <p:cTn id="100" fill="hold" nodeType="clickPar">
                      <p:stCondLst>
                        <p:cond delay="indefinite"/>
                      </p:stCondLst>
                      <p:childTnLst>
                        <p:par>
                          <p:cTn id="101" fill="hold" nodeType="withGroup">
                            <p:stCondLst>
                              <p:cond delay="0"/>
                            </p:stCondLst>
                            <p:childTnLst>
                              <p:par>
                                <p:cTn id="102" presetID="2" presetClass="entr" presetSubtype="2" fill="hold" grpId="0" nodeType="clickEffect">
                                  <p:stCondLst>
                                    <p:cond delay="0"/>
                                  </p:stCondLst>
                                  <p:childTnLst>
                                    <p:set>
                                      <p:cBhvr>
                                        <p:cTn id="103" dur="1" fill="hold">
                                          <p:stCondLst>
                                            <p:cond delay="0"/>
                                          </p:stCondLst>
                                        </p:cTn>
                                        <p:tgtEl>
                                          <p:spTgt spid="45067"/>
                                        </p:tgtEl>
                                        <p:attrNameLst>
                                          <p:attrName>style.visibility</p:attrName>
                                        </p:attrNameLst>
                                      </p:cBhvr>
                                      <p:to>
                                        <p:strVal val="visible"/>
                                      </p:to>
                                    </p:set>
                                    <p:anim calcmode="lin" valueType="num">
                                      <p:cBhvr additive="base">
                                        <p:cTn id="104" dur="500" fill="hold"/>
                                        <p:tgtEl>
                                          <p:spTgt spid="45067"/>
                                        </p:tgtEl>
                                        <p:attrNameLst>
                                          <p:attrName>ppt_x</p:attrName>
                                        </p:attrNameLst>
                                      </p:cBhvr>
                                      <p:tavLst>
                                        <p:tav tm="0">
                                          <p:val>
                                            <p:strVal val="1+#ppt_w/2"/>
                                          </p:val>
                                        </p:tav>
                                        <p:tav tm="100000">
                                          <p:val>
                                            <p:strVal val="#ppt_x"/>
                                          </p:val>
                                        </p:tav>
                                      </p:tavLst>
                                    </p:anim>
                                    <p:anim calcmode="lin" valueType="num">
                                      <p:cBhvr additive="base">
                                        <p:cTn id="105" dur="500" fill="hold"/>
                                        <p:tgtEl>
                                          <p:spTgt spid="45067"/>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childTnLst>
                                    <p:set>
                                      <p:cBhvr>
                                        <p:cTn id="107" dur="1" fill="hold">
                                          <p:stCondLst>
                                            <p:cond delay="0"/>
                                          </p:stCondLst>
                                        </p:cTn>
                                        <p:tgtEl>
                                          <p:spTgt spid="45079"/>
                                        </p:tgtEl>
                                        <p:attrNameLst>
                                          <p:attrName>style.visibility</p:attrName>
                                        </p:attrNameLst>
                                      </p:cBhvr>
                                      <p:to>
                                        <p:strVal val="visible"/>
                                      </p:to>
                                    </p:set>
                                    <p:anim calcmode="lin" valueType="num">
                                      <p:cBhvr additive="base">
                                        <p:cTn id="108" dur="500" fill="hold"/>
                                        <p:tgtEl>
                                          <p:spTgt spid="45079"/>
                                        </p:tgtEl>
                                        <p:attrNameLst>
                                          <p:attrName>ppt_x</p:attrName>
                                        </p:attrNameLst>
                                      </p:cBhvr>
                                      <p:tavLst>
                                        <p:tav tm="0">
                                          <p:val>
                                            <p:strVal val="1+#ppt_w/2"/>
                                          </p:val>
                                        </p:tav>
                                        <p:tav tm="100000">
                                          <p:val>
                                            <p:strVal val="#ppt_x"/>
                                          </p:val>
                                        </p:tav>
                                      </p:tavLst>
                                    </p:anim>
                                    <p:anim calcmode="lin" valueType="num">
                                      <p:cBhvr additive="base">
                                        <p:cTn id="109" dur="500" fill="hold"/>
                                        <p:tgtEl>
                                          <p:spTgt spid="450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animBg="1"/>
      <p:bldP spid="45060" grpId="0" animBg="1"/>
      <p:bldP spid="45061" grpId="0" build="allAtOnce" animBg="1"/>
      <p:bldP spid="45063" grpId="0" animBg="1"/>
      <p:bldP spid="45064" grpId="0" animBg="1"/>
      <p:bldP spid="45065" grpId="0" animBg="1"/>
      <p:bldP spid="45066" grpId="0" animBg="1"/>
      <p:bldP spid="45067" grpId="0" animBg="1"/>
      <p:bldP spid="45068" grpId="0" animBg="1"/>
      <p:bldP spid="45069" grpId="0" animBg="1"/>
      <p:bldP spid="45070" grpId="0" animBg="1"/>
      <p:bldP spid="45071" grpId="0"/>
      <p:bldP spid="45072" grpId="0"/>
      <p:bldP spid="45073" grpId="0"/>
      <p:bldP spid="45075" grpId="0"/>
      <p:bldP spid="45076" grpId="0"/>
      <p:bldP spid="45077" grpId="0"/>
      <p:bldP spid="45078" grpId="0"/>
      <p:bldP spid="45079" grpId="0"/>
      <p:bldP spid="4508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17C76F-FF47-0C0E-B60B-8DD47359E978}"/>
              </a:ext>
            </a:extLst>
          </p:cNvPr>
          <p:cNvSpPr>
            <a:spLocks noGrp="1"/>
          </p:cNvSpPr>
          <p:nvPr>
            <p:ph type="title"/>
          </p:nvPr>
        </p:nvSpPr>
        <p:spPr>
          <a:xfrm>
            <a:off x="683568" y="617538"/>
            <a:ext cx="8260407" cy="795238"/>
          </a:xfrm>
        </p:spPr>
        <p:txBody>
          <a:bodyPr/>
          <a:lstStyle/>
          <a:p>
            <a:r>
              <a:rPr kumimoji="1" lang="ja-JP" altLang="en-US" dirty="0">
                <a:solidFill>
                  <a:srgbClr val="FFFF00"/>
                </a:solidFill>
              </a:rPr>
              <a:t>心や脳を取り巻く環境要因の変化</a:t>
            </a:r>
          </a:p>
        </p:txBody>
      </p:sp>
      <p:sp>
        <p:nvSpPr>
          <p:cNvPr id="3" name="コンテンツ プレースホルダー 2">
            <a:extLst>
              <a:ext uri="{FF2B5EF4-FFF2-40B4-BE49-F238E27FC236}">
                <a16:creationId xmlns:a16="http://schemas.microsoft.com/office/drawing/2014/main" id="{8A9C9634-ECB3-255A-9F4A-433BE066401F}"/>
              </a:ext>
            </a:extLst>
          </p:cNvPr>
          <p:cNvSpPr>
            <a:spLocks noGrp="1"/>
          </p:cNvSpPr>
          <p:nvPr>
            <p:ph idx="1"/>
          </p:nvPr>
        </p:nvSpPr>
        <p:spPr/>
        <p:txBody>
          <a:bodyPr/>
          <a:lstStyle/>
          <a:p>
            <a:r>
              <a:rPr kumimoji="1" lang="ja-JP" altLang="en-US" dirty="0">
                <a:solidFill>
                  <a:srgbClr val="FFC000"/>
                </a:solidFill>
              </a:rPr>
              <a:t>コロナ禍</a:t>
            </a:r>
            <a:r>
              <a:rPr kumimoji="1" lang="ja-JP" altLang="en-US" dirty="0"/>
              <a:t>そして</a:t>
            </a:r>
            <a:r>
              <a:rPr kumimoji="1" lang="ja-JP" altLang="en-US" dirty="0">
                <a:solidFill>
                  <a:srgbClr val="FFC000"/>
                </a:solidFill>
              </a:rPr>
              <a:t>コロナ以後</a:t>
            </a:r>
            <a:endParaRPr kumimoji="1" lang="en-US" altLang="ja-JP" dirty="0">
              <a:solidFill>
                <a:srgbClr val="FFC000"/>
              </a:solidFill>
            </a:endParaRPr>
          </a:p>
          <a:p>
            <a:r>
              <a:rPr lang="ja-JP" altLang="en-US" dirty="0">
                <a:solidFill>
                  <a:srgbClr val="FFC000"/>
                </a:solidFill>
              </a:rPr>
              <a:t>少子高齢化</a:t>
            </a:r>
            <a:r>
              <a:rPr lang="ja-JP" altLang="en-US" dirty="0"/>
              <a:t>の加速</a:t>
            </a:r>
            <a:endParaRPr lang="en-US" altLang="ja-JP" dirty="0"/>
          </a:p>
          <a:p>
            <a:r>
              <a:rPr kumimoji="1" lang="ja-JP" altLang="en-US" dirty="0">
                <a:solidFill>
                  <a:srgbClr val="FFC000"/>
                </a:solidFill>
              </a:rPr>
              <a:t>大きな</a:t>
            </a:r>
            <a:r>
              <a:rPr lang="ja-JP" altLang="en-US" dirty="0">
                <a:solidFill>
                  <a:srgbClr val="FFC000"/>
                </a:solidFill>
              </a:rPr>
              <a:t>災害</a:t>
            </a:r>
            <a:r>
              <a:rPr lang="ja-JP" altLang="en-US" dirty="0"/>
              <a:t>の頻発と予測</a:t>
            </a:r>
            <a:endParaRPr lang="en-US" altLang="ja-JP" dirty="0"/>
          </a:p>
          <a:p>
            <a:r>
              <a:rPr kumimoji="1" lang="ja-JP" altLang="en-US" dirty="0"/>
              <a:t>富裕層、中流層、</a:t>
            </a:r>
            <a:r>
              <a:rPr kumimoji="1" lang="ja-JP" altLang="en-US" dirty="0">
                <a:solidFill>
                  <a:srgbClr val="FFC000"/>
                </a:solidFill>
              </a:rPr>
              <a:t>中流貧困層</a:t>
            </a:r>
            <a:r>
              <a:rPr kumimoji="1" lang="ja-JP" altLang="en-US" dirty="0"/>
              <a:t>、貧困層</a:t>
            </a:r>
            <a:endParaRPr kumimoji="1" lang="en-US" altLang="ja-JP" dirty="0"/>
          </a:p>
          <a:p>
            <a:r>
              <a:rPr kumimoji="1" lang="ja-JP" altLang="en-US" dirty="0"/>
              <a:t>障害者差別解消法の改正・施行</a:t>
            </a:r>
            <a:endParaRPr kumimoji="1" lang="en-US" altLang="ja-JP" dirty="0"/>
          </a:p>
          <a:p>
            <a:r>
              <a:rPr lang="ja-JP" altLang="en-US" dirty="0"/>
              <a:t>「ハラスメント」の増大</a:t>
            </a:r>
            <a:endParaRPr lang="en-US" altLang="ja-JP" dirty="0"/>
          </a:p>
          <a:p>
            <a:r>
              <a:rPr kumimoji="1" lang="en-US" altLang="ja-JP" dirty="0">
                <a:solidFill>
                  <a:srgbClr val="FFC000"/>
                </a:solidFill>
              </a:rPr>
              <a:t>SNS</a:t>
            </a:r>
            <a:r>
              <a:rPr kumimoji="1" lang="ja-JP" altLang="en-US" dirty="0">
                <a:solidFill>
                  <a:srgbClr val="FFC000"/>
                </a:solidFill>
              </a:rPr>
              <a:t>・</a:t>
            </a:r>
            <a:r>
              <a:rPr kumimoji="1" lang="en-US" altLang="ja-JP" dirty="0">
                <a:solidFill>
                  <a:srgbClr val="FFC000"/>
                </a:solidFill>
              </a:rPr>
              <a:t>AI</a:t>
            </a:r>
            <a:r>
              <a:rPr kumimoji="1" lang="ja-JP" altLang="en-US" dirty="0"/>
              <a:t>の利用増大</a:t>
            </a:r>
            <a:endParaRPr kumimoji="1" lang="en-US" altLang="ja-JP" dirty="0"/>
          </a:p>
          <a:p>
            <a:endParaRPr kumimoji="1" lang="ja-JP" altLang="en-US" dirty="0"/>
          </a:p>
        </p:txBody>
      </p:sp>
    </p:spTree>
    <p:extLst>
      <p:ext uri="{BB962C8B-B14F-4D97-AF65-F5344CB8AC3E}">
        <p14:creationId xmlns:p14="http://schemas.microsoft.com/office/powerpoint/2010/main" val="1001249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3B7D69-25B0-9A17-CF0A-1713093B7DB2}"/>
              </a:ext>
            </a:extLst>
          </p:cNvPr>
          <p:cNvSpPr>
            <a:spLocks noGrp="1"/>
          </p:cNvSpPr>
          <p:nvPr>
            <p:ph type="title"/>
          </p:nvPr>
        </p:nvSpPr>
        <p:spPr/>
        <p:txBody>
          <a:bodyPr/>
          <a:lstStyle/>
          <a:p>
            <a:r>
              <a:rPr kumimoji="1" lang="ja-JP" altLang="en-US" dirty="0">
                <a:solidFill>
                  <a:srgbClr val="FFFF00"/>
                </a:solidFill>
              </a:rPr>
              <a:t>令和</a:t>
            </a:r>
            <a:r>
              <a:rPr kumimoji="1" lang="en-US" altLang="ja-JP" dirty="0">
                <a:solidFill>
                  <a:srgbClr val="FFFF00"/>
                </a:solidFill>
              </a:rPr>
              <a:t>6</a:t>
            </a:r>
            <a:r>
              <a:rPr kumimoji="1" lang="ja-JP" altLang="en-US" dirty="0">
                <a:solidFill>
                  <a:srgbClr val="FFFF00"/>
                </a:solidFill>
              </a:rPr>
              <a:t>年版　厚生労働白書</a:t>
            </a:r>
            <a:br>
              <a:rPr kumimoji="1" lang="en-US" altLang="ja-JP" dirty="0">
                <a:solidFill>
                  <a:srgbClr val="FFFF00"/>
                </a:solidFill>
              </a:rPr>
            </a:br>
            <a:r>
              <a:rPr kumimoji="1" lang="ja-JP" altLang="en-US" sz="3200" dirty="0">
                <a:solidFill>
                  <a:srgbClr val="FFFF00"/>
                </a:solidFill>
              </a:rPr>
              <a:t>こころの健康と向き合い、健やかに暮らすことのできる社会に</a:t>
            </a:r>
          </a:p>
        </p:txBody>
      </p:sp>
      <p:sp>
        <p:nvSpPr>
          <p:cNvPr id="3" name="コンテンツ プレースホルダー 2">
            <a:extLst>
              <a:ext uri="{FF2B5EF4-FFF2-40B4-BE49-F238E27FC236}">
                <a16:creationId xmlns:a16="http://schemas.microsoft.com/office/drawing/2014/main" id="{74796E4A-3A84-7297-ADBF-2906BD45B026}"/>
              </a:ext>
            </a:extLst>
          </p:cNvPr>
          <p:cNvSpPr>
            <a:spLocks noGrp="1"/>
          </p:cNvSpPr>
          <p:nvPr>
            <p:ph idx="1"/>
          </p:nvPr>
        </p:nvSpPr>
        <p:spPr/>
        <p:txBody>
          <a:bodyPr/>
          <a:lstStyle/>
          <a:p>
            <a:r>
              <a:rPr kumimoji="1" lang="ja-JP" altLang="en-US" dirty="0"/>
              <a:t>労働者を取り巻くストレスの現状</a:t>
            </a:r>
            <a:endParaRPr kumimoji="1" lang="en-US" altLang="ja-JP" dirty="0"/>
          </a:p>
          <a:p>
            <a:pPr lvl="1"/>
            <a:r>
              <a:rPr lang="ja-JP" altLang="en-US" dirty="0"/>
              <a:t>労働時間の長さ</a:t>
            </a:r>
            <a:endParaRPr lang="en-US" altLang="ja-JP" dirty="0"/>
          </a:p>
          <a:p>
            <a:pPr lvl="1"/>
            <a:r>
              <a:rPr kumimoji="1" lang="ja-JP" altLang="en-US" dirty="0"/>
              <a:t>睡眠時間の少なさ</a:t>
            </a:r>
            <a:endParaRPr kumimoji="1" lang="en-US" altLang="ja-JP" dirty="0"/>
          </a:p>
          <a:p>
            <a:pPr lvl="1"/>
            <a:r>
              <a:rPr lang="ja-JP" altLang="en-US" dirty="0"/>
              <a:t>ハラスメント（セクハラ・パワハラ・マタハラ）</a:t>
            </a:r>
            <a:endParaRPr lang="en-US" altLang="ja-JP" dirty="0"/>
          </a:p>
          <a:p>
            <a:pPr lvl="1"/>
            <a:endParaRPr kumimoji="1" lang="ja-JP" altLang="en-US" dirty="0"/>
          </a:p>
        </p:txBody>
      </p:sp>
    </p:spTree>
    <p:extLst>
      <p:ext uri="{BB962C8B-B14F-4D97-AF65-F5344CB8AC3E}">
        <p14:creationId xmlns:p14="http://schemas.microsoft.com/office/powerpoint/2010/main" val="830322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24B05-B340-8663-DF7B-EB272786CB3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98E8628-3FCD-AF75-81E2-06ED6830E035}"/>
              </a:ext>
            </a:extLst>
          </p:cNvPr>
          <p:cNvSpPr>
            <a:spLocks noGrp="1"/>
          </p:cNvSpPr>
          <p:nvPr>
            <p:ph type="title"/>
          </p:nvPr>
        </p:nvSpPr>
        <p:spPr/>
        <p:txBody>
          <a:bodyPr/>
          <a:lstStyle/>
          <a:p>
            <a:r>
              <a:rPr kumimoji="1" lang="ja-JP" altLang="en-US" dirty="0">
                <a:solidFill>
                  <a:srgbClr val="FFFF00"/>
                </a:solidFill>
              </a:rPr>
              <a:t>令和</a:t>
            </a:r>
            <a:r>
              <a:rPr kumimoji="1" lang="en-US" altLang="ja-JP" dirty="0">
                <a:solidFill>
                  <a:srgbClr val="FFFF00"/>
                </a:solidFill>
              </a:rPr>
              <a:t>6</a:t>
            </a:r>
            <a:r>
              <a:rPr kumimoji="1" lang="ja-JP" altLang="en-US" dirty="0">
                <a:solidFill>
                  <a:srgbClr val="FFFF00"/>
                </a:solidFill>
              </a:rPr>
              <a:t>年版　厚生労働白書</a:t>
            </a:r>
            <a:br>
              <a:rPr kumimoji="1" lang="en-US" altLang="ja-JP" dirty="0">
                <a:solidFill>
                  <a:srgbClr val="FFFF00"/>
                </a:solidFill>
              </a:rPr>
            </a:br>
            <a:r>
              <a:rPr kumimoji="1" lang="ja-JP" altLang="en-US" sz="3200" dirty="0">
                <a:solidFill>
                  <a:srgbClr val="FFFF00"/>
                </a:solidFill>
              </a:rPr>
              <a:t>こころの健康と向き合い、健やかに暮らすことのできる社会に</a:t>
            </a:r>
          </a:p>
        </p:txBody>
      </p:sp>
      <p:sp>
        <p:nvSpPr>
          <p:cNvPr id="3" name="コンテンツ プレースホルダー 2">
            <a:extLst>
              <a:ext uri="{FF2B5EF4-FFF2-40B4-BE49-F238E27FC236}">
                <a16:creationId xmlns:a16="http://schemas.microsoft.com/office/drawing/2014/main" id="{683765A2-E780-0AEF-C328-320E5D48A762}"/>
              </a:ext>
            </a:extLst>
          </p:cNvPr>
          <p:cNvSpPr>
            <a:spLocks noGrp="1"/>
          </p:cNvSpPr>
          <p:nvPr>
            <p:ph idx="1"/>
          </p:nvPr>
        </p:nvSpPr>
        <p:spPr>
          <a:xfrm>
            <a:off x="899592" y="2017713"/>
            <a:ext cx="8055496" cy="4114800"/>
          </a:xfrm>
        </p:spPr>
        <p:txBody>
          <a:bodyPr/>
          <a:lstStyle/>
          <a:p>
            <a:r>
              <a:rPr kumimoji="1" lang="ja-JP" altLang="en-US" dirty="0">
                <a:solidFill>
                  <a:srgbClr val="FFC000"/>
                </a:solidFill>
              </a:rPr>
              <a:t>急速なデジタル化</a:t>
            </a:r>
            <a:r>
              <a:rPr kumimoji="1" lang="ja-JP" altLang="en-US" dirty="0"/>
              <a:t>の進展と</a:t>
            </a:r>
            <a:r>
              <a:rPr kumimoji="1" lang="en-US" altLang="ja-JP" dirty="0">
                <a:solidFill>
                  <a:srgbClr val="FFC000"/>
                </a:solidFill>
              </a:rPr>
              <a:t>SNS</a:t>
            </a:r>
            <a:r>
              <a:rPr kumimoji="1" lang="ja-JP" altLang="en-US" dirty="0"/>
              <a:t>の利用拡大</a:t>
            </a:r>
            <a:endParaRPr lang="en-US" altLang="ja-JP" dirty="0"/>
          </a:p>
          <a:p>
            <a:pPr lvl="1"/>
            <a:r>
              <a:rPr kumimoji="1" lang="ja-JP" altLang="en-US" dirty="0"/>
              <a:t>ひとつの行為や発言に対してインターネット上で多数の批判や誹謗中傷が行われる、いわゆる</a:t>
            </a:r>
            <a:r>
              <a:rPr kumimoji="1" lang="ja-JP" altLang="en-US" dirty="0">
                <a:solidFill>
                  <a:srgbClr val="FFC000"/>
                </a:solidFill>
              </a:rPr>
              <a:t>炎上</a:t>
            </a:r>
            <a:endParaRPr kumimoji="1" lang="en-US" altLang="ja-JP" dirty="0">
              <a:solidFill>
                <a:srgbClr val="FFC000"/>
              </a:solidFill>
            </a:endParaRPr>
          </a:p>
          <a:p>
            <a:pPr lvl="1"/>
            <a:r>
              <a:rPr lang="ja-JP" altLang="en-US" dirty="0">
                <a:solidFill>
                  <a:srgbClr val="FFC000"/>
                </a:solidFill>
              </a:rPr>
              <a:t>デジタル化にのれない人々</a:t>
            </a:r>
            <a:endParaRPr lang="en-US" altLang="ja-JP" dirty="0">
              <a:solidFill>
                <a:srgbClr val="FFC000"/>
              </a:solidFill>
            </a:endParaRPr>
          </a:p>
          <a:p>
            <a:r>
              <a:rPr kumimoji="1" lang="ja-JP" altLang="en-US" dirty="0"/>
              <a:t>単独世帯の増加</a:t>
            </a:r>
            <a:endParaRPr kumimoji="1" lang="en-US" altLang="ja-JP" dirty="0"/>
          </a:p>
          <a:p>
            <a:r>
              <a:rPr lang="ja-JP" altLang="en-US" dirty="0"/>
              <a:t>地縁・血縁のつながりの希薄化</a:t>
            </a:r>
            <a:endParaRPr lang="en-US" altLang="ja-JP" dirty="0"/>
          </a:p>
          <a:p>
            <a:r>
              <a:rPr kumimoji="1" lang="ja-JP" altLang="en-US" dirty="0">
                <a:solidFill>
                  <a:srgbClr val="FFC000"/>
                </a:solidFill>
              </a:rPr>
              <a:t>孤独・孤立の増加</a:t>
            </a:r>
            <a:endParaRPr kumimoji="1" lang="en-US" altLang="ja-JP" dirty="0">
              <a:solidFill>
                <a:srgbClr val="FFC000"/>
              </a:solidFill>
            </a:endParaRPr>
          </a:p>
          <a:p>
            <a:endParaRPr kumimoji="1" lang="ja-JP" altLang="en-US" dirty="0"/>
          </a:p>
        </p:txBody>
      </p:sp>
    </p:spTree>
    <p:extLst>
      <p:ext uri="{BB962C8B-B14F-4D97-AF65-F5344CB8AC3E}">
        <p14:creationId xmlns:p14="http://schemas.microsoft.com/office/powerpoint/2010/main" val="1018945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A4391-F3CD-CCE3-FED0-5B968227D86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4450FB2-72E2-2161-C61D-4EA107ECF76F}"/>
              </a:ext>
            </a:extLst>
          </p:cNvPr>
          <p:cNvSpPr>
            <a:spLocks noGrp="1"/>
          </p:cNvSpPr>
          <p:nvPr>
            <p:ph type="title"/>
          </p:nvPr>
        </p:nvSpPr>
        <p:spPr/>
        <p:txBody>
          <a:bodyPr/>
          <a:lstStyle/>
          <a:p>
            <a:r>
              <a:rPr kumimoji="1" lang="ja-JP" altLang="en-US" dirty="0">
                <a:solidFill>
                  <a:srgbClr val="FFFF00"/>
                </a:solidFill>
              </a:rPr>
              <a:t>令和</a:t>
            </a:r>
            <a:r>
              <a:rPr kumimoji="1" lang="en-US" altLang="ja-JP" dirty="0">
                <a:solidFill>
                  <a:srgbClr val="FFFF00"/>
                </a:solidFill>
              </a:rPr>
              <a:t>6</a:t>
            </a:r>
            <a:r>
              <a:rPr kumimoji="1" lang="ja-JP" altLang="en-US" dirty="0">
                <a:solidFill>
                  <a:srgbClr val="FFFF00"/>
                </a:solidFill>
              </a:rPr>
              <a:t>年版　厚生労働白書</a:t>
            </a:r>
            <a:br>
              <a:rPr kumimoji="1" lang="en-US" altLang="ja-JP" dirty="0">
                <a:solidFill>
                  <a:srgbClr val="FFFF00"/>
                </a:solidFill>
              </a:rPr>
            </a:br>
            <a:r>
              <a:rPr kumimoji="1" lang="ja-JP" altLang="en-US" sz="3200" dirty="0">
                <a:solidFill>
                  <a:srgbClr val="FFFF00"/>
                </a:solidFill>
              </a:rPr>
              <a:t>こころの健康と向き合い、健やかに暮らすことのできる社会に</a:t>
            </a:r>
          </a:p>
        </p:txBody>
      </p:sp>
      <p:sp>
        <p:nvSpPr>
          <p:cNvPr id="3" name="コンテンツ プレースホルダー 2">
            <a:extLst>
              <a:ext uri="{FF2B5EF4-FFF2-40B4-BE49-F238E27FC236}">
                <a16:creationId xmlns:a16="http://schemas.microsoft.com/office/drawing/2014/main" id="{AA3227BB-F847-93A4-4629-52CDED61DC30}"/>
              </a:ext>
            </a:extLst>
          </p:cNvPr>
          <p:cNvSpPr>
            <a:spLocks noGrp="1"/>
          </p:cNvSpPr>
          <p:nvPr>
            <p:ph idx="1"/>
          </p:nvPr>
        </p:nvSpPr>
        <p:spPr>
          <a:xfrm>
            <a:off x="611560" y="1760538"/>
            <a:ext cx="8343528" cy="4371975"/>
          </a:xfrm>
        </p:spPr>
        <p:txBody>
          <a:bodyPr/>
          <a:lstStyle/>
          <a:p>
            <a:r>
              <a:rPr kumimoji="1" lang="ja-JP" altLang="en-US" dirty="0"/>
              <a:t>社会に存在する様々なこころの健康リスク</a:t>
            </a:r>
            <a:endParaRPr kumimoji="1" lang="en-US" altLang="ja-JP" dirty="0"/>
          </a:p>
          <a:p>
            <a:pPr lvl="1"/>
            <a:r>
              <a:rPr lang="ja-JP" altLang="en-US" dirty="0">
                <a:solidFill>
                  <a:srgbClr val="FFC000"/>
                </a:solidFill>
              </a:rPr>
              <a:t>児童虐待</a:t>
            </a:r>
            <a:endParaRPr lang="en-US" altLang="ja-JP" dirty="0">
              <a:solidFill>
                <a:srgbClr val="FFC000"/>
              </a:solidFill>
            </a:endParaRPr>
          </a:p>
          <a:p>
            <a:pPr lvl="1"/>
            <a:r>
              <a:rPr kumimoji="1" lang="ja-JP" altLang="en-US" dirty="0">
                <a:solidFill>
                  <a:srgbClr val="FFC000"/>
                </a:solidFill>
              </a:rPr>
              <a:t>いじめ</a:t>
            </a:r>
            <a:endParaRPr kumimoji="1" lang="en-US" altLang="ja-JP" dirty="0">
              <a:solidFill>
                <a:srgbClr val="FFC000"/>
              </a:solidFill>
            </a:endParaRPr>
          </a:p>
          <a:p>
            <a:pPr lvl="2"/>
            <a:r>
              <a:rPr kumimoji="1" lang="ja-JP" altLang="en-US" dirty="0"/>
              <a:t>冷やかし・からかい、悪口・脅し文句、嫌なことを言われる。</a:t>
            </a:r>
            <a:endParaRPr kumimoji="1" lang="en-US" altLang="ja-JP" dirty="0"/>
          </a:p>
          <a:p>
            <a:pPr lvl="2"/>
            <a:r>
              <a:rPr lang="en-US" altLang="ja-JP" dirty="0"/>
              <a:t>PC</a:t>
            </a:r>
            <a:r>
              <a:rPr lang="ja-JP" altLang="en-US" dirty="0"/>
              <a:t>・スマホでの誹謗中傷・嫌なことをされる</a:t>
            </a:r>
            <a:endParaRPr lang="en-US" altLang="ja-JP" dirty="0"/>
          </a:p>
          <a:p>
            <a:pPr lvl="1"/>
            <a:r>
              <a:rPr lang="ja-JP" altLang="en-US" dirty="0"/>
              <a:t>配偶者からの暴力（</a:t>
            </a:r>
            <a:r>
              <a:rPr lang="en-US" altLang="ja-JP" dirty="0">
                <a:solidFill>
                  <a:srgbClr val="FFC000"/>
                </a:solidFill>
              </a:rPr>
              <a:t>DV</a:t>
            </a:r>
            <a:r>
              <a:rPr lang="en-US" altLang="ja-JP" dirty="0"/>
              <a:t>)</a:t>
            </a:r>
          </a:p>
          <a:p>
            <a:pPr lvl="1"/>
            <a:r>
              <a:rPr lang="ja-JP" altLang="en-US" dirty="0">
                <a:solidFill>
                  <a:srgbClr val="FFC000"/>
                </a:solidFill>
              </a:rPr>
              <a:t>インターネット上の誹謗中傷</a:t>
            </a:r>
            <a:endParaRPr lang="en-US" altLang="ja-JP" dirty="0">
              <a:solidFill>
                <a:srgbClr val="FFC000"/>
              </a:solidFill>
            </a:endParaRPr>
          </a:p>
          <a:p>
            <a:pPr lvl="1"/>
            <a:r>
              <a:rPr lang="ja-JP" altLang="en-US" dirty="0">
                <a:solidFill>
                  <a:srgbClr val="FFC000"/>
                </a:solidFill>
              </a:rPr>
              <a:t>違法薬物の広まりとオーバードーズ</a:t>
            </a:r>
            <a:endParaRPr lang="en-US" altLang="ja-JP" dirty="0">
              <a:solidFill>
                <a:srgbClr val="FFC000"/>
              </a:solidFill>
            </a:endParaRPr>
          </a:p>
          <a:p>
            <a:pPr lvl="1"/>
            <a:endParaRPr lang="en-US" altLang="ja-JP" dirty="0"/>
          </a:p>
        </p:txBody>
      </p:sp>
    </p:spTree>
    <p:extLst>
      <p:ext uri="{BB962C8B-B14F-4D97-AF65-F5344CB8AC3E}">
        <p14:creationId xmlns:p14="http://schemas.microsoft.com/office/powerpoint/2010/main" val="4256448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F213290-F0D4-A54B-60E3-7A0DB8A80B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880" y="69459"/>
            <a:ext cx="8822239" cy="5879821"/>
          </a:xfrm>
          <a:prstGeom prst="rect">
            <a:avLst/>
          </a:prstGeom>
        </p:spPr>
      </p:pic>
      <p:sp>
        <p:nvSpPr>
          <p:cNvPr id="4" name="テキスト ボックス 3">
            <a:extLst>
              <a:ext uri="{FF2B5EF4-FFF2-40B4-BE49-F238E27FC236}">
                <a16:creationId xmlns:a16="http://schemas.microsoft.com/office/drawing/2014/main" id="{4F34C446-B0B0-E68A-11CA-54FE752D3A32}"/>
              </a:ext>
            </a:extLst>
          </p:cNvPr>
          <p:cNvSpPr txBox="1"/>
          <p:nvPr/>
        </p:nvSpPr>
        <p:spPr>
          <a:xfrm>
            <a:off x="395536" y="6093296"/>
            <a:ext cx="8496944" cy="400110"/>
          </a:xfrm>
          <a:prstGeom prst="rect">
            <a:avLst/>
          </a:prstGeom>
          <a:noFill/>
        </p:spPr>
        <p:txBody>
          <a:bodyPr wrap="square" rtlCol="0">
            <a:spAutoFit/>
          </a:bodyPr>
          <a:lstStyle/>
          <a:p>
            <a:r>
              <a:rPr lang="ja-JP" altLang="en-US" dirty="0"/>
              <a:t>箕面市石丸　　爲那都比古</a:t>
            </a:r>
            <a:r>
              <a:rPr kumimoji="1" lang="ja-JP" altLang="en-US" dirty="0"/>
              <a:t>神社　門前の狛犬　右が阿形　左が吽形</a:t>
            </a:r>
          </a:p>
        </p:txBody>
      </p:sp>
    </p:spTree>
    <p:extLst>
      <p:ext uri="{BB962C8B-B14F-4D97-AF65-F5344CB8AC3E}">
        <p14:creationId xmlns:p14="http://schemas.microsoft.com/office/powerpoint/2010/main" val="2826442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000CE-5215-0B0E-1BE2-A461D6E2897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A69BA6D-60A5-E1C0-6000-89DA80C7F796}"/>
              </a:ext>
            </a:extLst>
          </p:cNvPr>
          <p:cNvSpPr>
            <a:spLocks noGrp="1"/>
          </p:cNvSpPr>
          <p:nvPr>
            <p:ph type="title"/>
          </p:nvPr>
        </p:nvSpPr>
        <p:spPr>
          <a:xfrm>
            <a:off x="251520" y="116632"/>
            <a:ext cx="8803639" cy="144016"/>
          </a:xfrm>
        </p:spPr>
        <p:txBody>
          <a:bodyPr/>
          <a:lstStyle/>
          <a:p>
            <a:pPr algn="ctr"/>
            <a:endParaRPr kumimoji="1" lang="ja-JP" altLang="en-US" sz="3200" dirty="0"/>
          </a:p>
        </p:txBody>
      </p:sp>
      <p:pic>
        <p:nvPicPr>
          <p:cNvPr id="8" name="コンテンツ プレースホルダー 7">
            <a:extLst>
              <a:ext uri="{FF2B5EF4-FFF2-40B4-BE49-F238E27FC236}">
                <a16:creationId xmlns:a16="http://schemas.microsoft.com/office/drawing/2014/main" id="{DC9925A9-A307-9391-0C61-DB20E7171F8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8841" y="260648"/>
            <a:ext cx="9091671" cy="6480720"/>
          </a:xfrm>
        </p:spPr>
      </p:pic>
    </p:spTree>
    <p:extLst>
      <p:ext uri="{BB962C8B-B14F-4D97-AF65-F5344CB8AC3E}">
        <p14:creationId xmlns:p14="http://schemas.microsoft.com/office/powerpoint/2010/main" val="796653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150938" y="617538"/>
            <a:ext cx="7793037" cy="795238"/>
          </a:xfrm>
        </p:spPr>
        <p:txBody>
          <a:bodyPr/>
          <a:lstStyle/>
          <a:p>
            <a:pPr eaLnBrk="1" hangingPunct="1">
              <a:defRPr/>
            </a:pPr>
            <a:r>
              <a:rPr lang="ja-JP" altLang="en-US" dirty="0">
                <a:solidFill>
                  <a:srgbClr val="FFFF00"/>
                </a:solidFill>
              </a:rPr>
              <a:t>うつ病</a:t>
            </a:r>
          </a:p>
        </p:txBody>
      </p:sp>
      <p:sp>
        <p:nvSpPr>
          <p:cNvPr id="11267" name="Rectangle 3"/>
          <p:cNvSpPr>
            <a:spLocks noGrp="1" noChangeArrowheads="1"/>
          </p:cNvSpPr>
          <p:nvPr>
            <p:ph idx="1"/>
          </p:nvPr>
        </p:nvSpPr>
        <p:spPr>
          <a:xfrm>
            <a:off x="685800" y="1600200"/>
            <a:ext cx="7772400" cy="4876800"/>
          </a:xfrm>
        </p:spPr>
        <p:txBody>
          <a:bodyPr/>
          <a:lstStyle/>
          <a:p>
            <a:pPr eaLnBrk="1" hangingPunct="1">
              <a:lnSpc>
                <a:spcPct val="90000"/>
              </a:lnSpc>
              <a:defRPr/>
            </a:pPr>
            <a:r>
              <a:rPr lang="ja-JP" altLang="en-US" sz="2800" dirty="0"/>
              <a:t>抑うつ気分，</a:t>
            </a:r>
          </a:p>
          <a:p>
            <a:pPr eaLnBrk="1" hangingPunct="1">
              <a:lnSpc>
                <a:spcPct val="90000"/>
              </a:lnSpc>
              <a:defRPr/>
            </a:pPr>
            <a:r>
              <a:rPr lang="ja-JP" altLang="en-US" sz="2800" dirty="0"/>
              <a:t>興味と喜びの喪失，</a:t>
            </a:r>
          </a:p>
          <a:p>
            <a:pPr eaLnBrk="1" hangingPunct="1">
              <a:lnSpc>
                <a:spcPct val="90000"/>
              </a:lnSpc>
              <a:defRPr/>
            </a:pPr>
            <a:r>
              <a:rPr lang="ja-JP" altLang="en-US" sz="2800" dirty="0"/>
              <a:t>易疲労感</a:t>
            </a:r>
          </a:p>
          <a:p>
            <a:pPr eaLnBrk="1" hangingPunct="1">
              <a:lnSpc>
                <a:spcPct val="90000"/>
              </a:lnSpc>
              <a:defRPr/>
            </a:pPr>
            <a:r>
              <a:rPr lang="ja-JP" altLang="en-US" sz="2800" dirty="0"/>
              <a:t>集中力と注意力の減退</a:t>
            </a:r>
          </a:p>
          <a:p>
            <a:pPr eaLnBrk="1" hangingPunct="1">
              <a:lnSpc>
                <a:spcPct val="90000"/>
              </a:lnSpc>
              <a:defRPr/>
            </a:pPr>
            <a:r>
              <a:rPr lang="ja-JP" altLang="en-US" sz="2800" dirty="0"/>
              <a:t>自己評価と自信の低下</a:t>
            </a:r>
          </a:p>
          <a:p>
            <a:pPr eaLnBrk="1" hangingPunct="1">
              <a:lnSpc>
                <a:spcPct val="90000"/>
              </a:lnSpc>
              <a:defRPr/>
            </a:pPr>
            <a:r>
              <a:rPr lang="ja-JP" altLang="en-US" sz="2800" dirty="0"/>
              <a:t>罪責感と無価値感</a:t>
            </a:r>
          </a:p>
          <a:p>
            <a:pPr eaLnBrk="1" hangingPunct="1">
              <a:lnSpc>
                <a:spcPct val="90000"/>
              </a:lnSpc>
              <a:defRPr/>
            </a:pPr>
            <a:r>
              <a:rPr lang="ja-JP" altLang="en-US" sz="2800" dirty="0"/>
              <a:t>将来に対する悲観的見方</a:t>
            </a:r>
          </a:p>
          <a:p>
            <a:pPr eaLnBrk="1" hangingPunct="1">
              <a:lnSpc>
                <a:spcPct val="90000"/>
              </a:lnSpc>
              <a:defRPr/>
            </a:pPr>
            <a:r>
              <a:rPr lang="ja-JP" altLang="en-US" sz="2800" dirty="0"/>
              <a:t>自殺の観念や行為</a:t>
            </a:r>
          </a:p>
          <a:p>
            <a:pPr eaLnBrk="1" hangingPunct="1">
              <a:lnSpc>
                <a:spcPct val="90000"/>
              </a:lnSpc>
              <a:defRPr/>
            </a:pPr>
            <a:r>
              <a:rPr lang="ja-JP" altLang="en-US" sz="2800" dirty="0"/>
              <a:t>睡眠障害</a:t>
            </a:r>
          </a:p>
          <a:p>
            <a:pPr eaLnBrk="1" hangingPunct="1">
              <a:lnSpc>
                <a:spcPct val="90000"/>
              </a:lnSpc>
              <a:defRPr/>
            </a:pPr>
            <a:r>
              <a:rPr lang="ja-JP" altLang="en-US" sz="2800" dirty="0"/>
              <a:t>食欲不振</a:t>
            </a:r>
          </a:p>
          <a:p>
            <a:pPr eaLnBrk="1" hangingPunct="1">
              <a:lnSpc>
                <a:spcPct val="90000"/>
              </a:lnSpc>
              <a:defRPr/>
            </a:pPr>
            <a:endParaRPr lang="en-US" altLang="ja-JP" sz="2800" dirty="0"/>
          </a:p>
        </p:txBody>
      </p:sp>
    </p:spTree>
    <p:custDataLst>
      <p:tags r:id="rId1"/>
    </p:custDataLst>
    <p:extLst>
      <p:ext uri="{BB962C8B-B14F-4D97-AF65-F5344CB8AC3E}">
        <p14:creationId xmlns:p14="http://schemas.microsoft.com/office/powerpoint/2010/main" val="18234021"/>
      </p:ext>
    </p:extLst>
  </p:cSld>
  <p:clrMapOvr>
    <a:masterClrMapping/>
  </p:clrMapOvr>
  <mc:AlternateContent xmlns:mc="http://schemas.openxmlformats.org/markup-compatibility/2006" xmlns:p14="http://schemas.microsoft.com/office/powerpoint/2010/main">
    <mc:Choice Requires="p14">
      <p:transition spd="slow" p14:dur="2000" advTm="119557"/>
    </mc:Choice>
    <mc:Fallback xmlns="">
      <p:transition spd="slow" advTm="1195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 calcmode="lin" valueType="num">
                                      <p:cBhvr additive="base">
                                        <p:cTn id="7" dur="5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26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7">
                                            <p:txEl>
                                              <p:pRg st="1" end="1"/>
                                            </p:txEl>
                                          </p:spTgt>
                                        </p:tgtEl>
                                        <p:attrNameLst>
                                          <p:attrName>style.visibility</p:attrName>
                                        </p:attrNameLst>
                                      </p:cBhvr>
                                      <p:to>
                                        <p:strVal val="visible"/>
                                      </p:to>
                                    </p:set>
                                    <p:anim calcmode="lin" valueType="num">
                                      <p:cBhvr additive="base">
                                        <p:cTn id="13" dur="5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26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267">
                                            <p:txEl>
                                              <p:pRg st="2" end="2"/>
                                            </p:txEl>
                                          </p:spTgt>
                                        </p:tgtEl>
                                        <p:attrNameLst>
                                          <p:attrName>style.visibility</p:attrName>
                                        </p:attrNameLst>
                                      </p:cBhvr>
                                      <p:to>
                                        <p:strVal val="visible"/>
                                      </p:to>
                                    </p:set>
                                    <p:anim calcmode="lin" valueType="num">
                                      <p:cBhvr additive="base">
                                        <p:cTn id="19" dur="5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126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267">
                                            <p:txEl>
                                              <p:pRg st="3" end="3"/>
                                            </p:txEl>
                                          </p:spTgt>
                                        </p:tgtEl>
                                        <p:attrNameLst>
                                          <p:attrName>style.visibility</p:attrName>
                                        </p:attrNameLst>
                                      </p:cBhvr>
                                      <p:to>
                                        <p:strVal val="visible"/>
                                      </p:to>
                                    </p:set>
                                    <p:anim calcmode="lin" valueType="num">
                                      <p:cBhvr additive="base">
                                        <p:cTn id="25" dur="5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126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267">
                                            <p:txEl>
                                              <p:pRg st="4" end="4"/>
                                            </p:txEl>
                                          </p:spTgt>
                                        </p:tgtEl>
                                        <p:attrNameLst>
                                          <p:attrName>style.visibility</p:attrName>
                                        </p:attrNameLst>
                                      </p:cBhvr>
                                      <p:to>
                                        <p:strVal val="visible"/>
                                      </p:to>
                                    </p:set>
                                    <p:anim calcmode="lin" valueType="num">
                                      <p:cBhvr additive="base">
                                        <p:cTn id="31" dur="5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126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267">
                                            <p:txEl>
                                              <p:pRg st="5" end="5"/>
                                            </p:txEl>
                                          </p:spTgt>
                                        </p:tgtEl>
                                        <p:attrNameLst>
                                          <p:attrName>style.visibility</p:attrName>
                                        </p:attrNameLst>
                                      </p:cBhvr>
                                      <p:to>
                                        <p:strVal val="visible"/>
                                      </p:to>
                                    </p:set>
                                    <p:anim calcmode="lin" valueType="num">
                                      <p:cBhvr additive="base">
                                        <p:cTn id="37" dur="5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126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267">
                                            <p:txEl>
                                              <p:pRg st="6" end="6"/>
                                            </p:txEl>
                                          </p:spTgt>
                                        </p:tgtEl>
                                        <p:attrNameLst>
                                          <p:attrName>style.visibility</p:attrName>
                                        </p:attrNameLst>
                                      </p:cBhvr>
                                      <p:to>
                                        <p:strVal val="visible"/>
                                      </p:to>
                                    </p:set>
                                    <p:anim calcmode="lin" valueType="num">
                                      <p:cBhvr additive="base">
                                        <p:cTn id="43" dur="500" fill="hold"/>
                                        <p:tgtEl>
                                          <p:spTgt spid="1126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126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1267">
                                            <p:txEl>
                                              <p:pRg st="7" end="7"/>
                                            </p:txEl>
                                          </p:spTgt>
                                        </p:tgtEl>
                                        <p:attrNameLst>
                                          <p:attrName>style.visibility</p:attrName>
                                        </p:attrNameLst>
                                      </p:cBhvr>
                                      <p:to>
                                        <p:strVal val="visible"/>
                                      </p:to>
                                    </p:set>
                                    <p:anim calcmode="lin" valueType="num">
                                      <p:cBhvr additive="base">
                                        <p:cTn id="49" dur="500" fill="hold"/>
                                        <p:tgtEl>
                                          <p:spTgt spid="1126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126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1267">
                                            <p:txEl>
                                              <p:pRg st="8" end="8"/>
                                            </p:txEl>
                                          </p:spTgt>
                                        </p:tgtEl>
                                        <p:attrNameLst>
                                          <p:attrName>style.visibility</p:attrName>
                                        </p:attrNameLst>
                                      </p:cBhvr>
                                      <p:to>
                                        <p:strVal val="visible"/>
                                      </p:to>
                                    </p:set>
                                    <p:anim calcmode="lin" valueType="num">
                                      <p:cBhvr additive="base">
                                        <p:cTn id="55" dur="500" fill="hold"/>
                                        <p:tgtEl>
                                          <p:spTgt spid="1126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126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11267">
                                            <p:txEl>
                                              <p:pRg st="9" end="9"/>
                                            </p:txEl>
                                          </p:spTgt>
                                        </p:tgtEl>
                                        <p:attrNameLst>
                                          <p:attrName>style.visibility</p:attrName>
                                        </p:attrNameLst>
                                      </p:cBhvr>
                                      <p:to>
                                        <p:strVal val="visible"/>
                                      </p:to>
                                    </p:set>
                                    <p:anim calcmode="lin" valueType="num">
                                      <p:cBhvr additive="base">
                                        <p:cTn id="61" dur="500" fill="hold"/>
                                        <p:tgtEl>
                                          <p:spTgt spid="11267">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126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1150938" y="617538"/>
            <a:ext cx="7793037" cy="867246"/>
          </a:xfrm>
        </p:spPr>
        <p:txBody>
          <a:bodyPr/>
          <a:lstStyle/>
          <a:p>
            <a:pPr>
              <a:defRPr/>
            </a:pPr>
            <a:r>
              <a:rPr lang="ja-JP" altLang="en-US" dirty="0">
                <a:solidFill>
                  <a:srgbClr val="FFFF00"/>
                </a:solidFill>
              </a:rPr>
              <a:t>うつ病における身体症状</a:t>
            </a:r>
          </a:p>
        </p:txBody>
      </p:sp>
      <p:sp>
        <p:nvSpPr>
          <p:cNvPr id="43011" name="Rectangle 3"/>
          <p:cNvSpPr>
            <a:spLocks noGrp="1" noChangeArrowheads="1"/>
          </p:cNvSpPr>
          <p:nvPr>
            <p:ph type="body" idx="1"/>
          </p:nvPr>
        </p:nvSpPr>
        <p:spPr/>
        <p:txBody>
          <a:bodyPr/>
          <a:lstStyle/>
          <a:p>
            <a:pPr>
              <a:lnSpc>
                <a:spcPct val="90000"/>
              </a:lnSpc>
              <a:defRPr/>
            </a:pPr>
            <a:r>
              <a:rPr lang="ja-JP" altLang="en-US" sz="2800" dirty="0">
                <a:solidFill>
                  <a:srgbClr val="FFFF00"/>
                </a:solidFill>
              </a:rPr>
              <a:t>睡眠障害</a:t>
            </a:r>
          </a:p>
          <a:p>
            <a:pPr lvl="1">
              <a:lnSpc>
                <a:spcPct val="90000"/>
              </a:lnSpc>
              <a:defRPr/>
            </a:pPr>
            <a:r>
              <a:rPr lang="ja-JP" altLang="en-US" sz="2400" dirty="0"/>
              <a:t>入眠困難、中途覚醒、</a:t>
            </a:r>
            <a:r>
              <a:rPr lang="ja-JP" altLang="en-US" sz="2400" dirty="0">
                <a:solidFill>
                  <a:schemeClr val="tx2"/>
                </a:solidFill>
              </a:rPr>
              <a:t>早朝覚醒</a:t>
            </a:r>
            <a:r>
              <a:rPr lang="ja-JP" altLang="en-US" sz="2400" dirty="0"/>
              <a:t>、過眠</a:t>
            </a:r>
          </a:p>
          <a:p>
            <a:pPr>
              <a:lnSpc>
                <a:spcPct val="90000"/>
              </a:lnSpc>
              <a:defRPr/>
            </a:pPr>
            <a:r>
              <a:rPr lang="ja-JP" altLang="en-US" sz="2800" dirty="0"/>
              <a:t>食欲不振</a:t>
            </a:r>
          </a:p>
          <a:p>
            <a:pPr>
              <a:lnSpc>
                <a:spcPct val="90000"/>
              </a:lnSpc>
              <a:defRPr/>
            </a:pPr>
            <a:r>
              <a:rPr lang="ja-JP" altLang="en-US" sz="2800" dirty="0">
                <a:solidFill>
                  <a:srgbClr val="FFFF00"/>
                </a:solidFill>
              </a:rPr>
              <a:t>体重減少</a:t>
            </a:r>
          </a:p>
          <a:p>
            <a:pPr>
              <a:lnSpc>
                <a:spcPct val="90000"/>
              </a:lnSpc>
              <a:defRPr/>
            </a:pPr>
            <a:r>
              <a:rPr lang="ja-JP" altLang="en-US" sz="2800" dirty="0"/>
              <a:t>便秘・下痢</a:t>
            </a:r>
          </a:p>
          <a:p>
            <a:pPr>
              <a:lnSpc>
                <a:spcPct val="90000"/>
              </a:lnSpc>
              <a:defRPr/>
            </a:pPr>
            <a:r>
              <a:rPr lang="ja-JP" altLang="en-US" sz="2800" dirty="0">
                <a:solidFill>
                  <a:srgbClr val="FFFF00"/>
                </a:solidFill>
              </a:rPr>
              <a:t>口渇、盗汗</a:t>
            </a:r>
          </a:p>
          <a:p>
            <a:pPr>
              <a:lnSpc>
                <a:spcPct val="90000"/>
              </a:lnSpc>
              <a:defRPr/>
            </a:pPr>
            <a:r>
              <a:rPr lang="ja-JP" altLang="en-US" sz="2800" dirty="0">
                <a:solidFill>
                  <a:srgbClr val="FFFF00"/>
                </a:solidFill>
              </a:rPr>
              <a:t>性欲減退</a:t>
            </a:r>
          </a:p>
          <a:p>
            <a:pPr>
              <a:lnSpc>
                <a:spcPct val="90000"/>
              </a:lnSpc>
              <a:defRPr/>
            </a:pPr>
            <a:r>
              <a:rPr lang="ja-JP" altLang="en-US" sz="2800" dirty="0"/>
              <a:t>頭重・頭痛、頭部熱感、肩こり，手足のしびれ，倦怠感，寒気</a:t>
            </a:r>
          </a:p>
          <a:p>
            <a:pPr>
              <a:lnSpc>
                <a:spcPct val="90000"/>
              </a:lnSpc>
              <a:defRPr/>
            </a:pPr>
            <a:endParaRPr lang="ja-JP" altLang="en-US" sz="2800" dirty="0"/>
          </a:p>
          <a:p>
            <a:pPr>
              <a:lnSpc>
                <a:spcPct val="90000"/>
              </a:lnSpc>
              <a:defRPr/>
            </a:pPr>
            <a:endParaRPr lang="en-US" altLang="ja-JP" sz="2800" dirty="0"/>
          </a:p>
        </p:txBody>
      </p:sp>
    </p:spTree>
    <p:extLst>
      <p:ext uri="{BB962C8B-B14F-4D97-AF65-F5344CB8AC3E}">
        <p14:creationId xmlns:p14="http://schemas.microsoft.com/office/powerpoint/2010/main" val="942450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12F37C3-2E9F-2C31-D55D-EDD5C3E2FE9E}"/>
              </a:ext>
            </a:extLst>
          </p:cNvPr>
          <p:cNvSpPr>
            <a:spLocks noGrp="1"/>
          </p:cNvSpPr>
          <p:nvPr>
            <p:ph type="title"/>
          </p:nvPr>
        </p:nvSpPr>
        <p:spPr>
          <a:xfrm>
            <a:off x="1150938" y="332656"/>
            <a:ext cx="7793037" cy="648072"/>
          </a:xfrm>
        </p:spPr>
        <p:txBody>
          <a:bodyPr/>
          <a:lstStyle/>
          <a:p>
            <a:pPr algn="ctr"/>
            <a:r>
              <a:rPr kumimoji="1" lang="ja-JP" altLang="en-US" dirty="0">
                <a:solidFill>
                  <a:srgbClr val="FFFF00"/>
                </a:solidFill>
              </a:rPr>
              <a:t>適応障害</a:t>
            </a:r>
          </a:p>
        </p:txBody>
      </p:sp>
      <p:sp>
        <p:nvSpPr>
          <p:cNvPr id="3" name="コンテンツ プレースホルダー 2">
            <a:extLst>
              <a:ext uri="{FF2B5EF4-FFF2-40B4-BE49-F238E27FC236}">
                <a16:creationId xmlns:a16="http://schemas.microsoft.com/office/drawing/2014/main" id="{F90E7A9B-AB13-4C27-2060-B56F37F1478E}"/>
              </a:ext>
            </a:extLst>
          </p:cNvPr>
          <p:cNvSpPr>
            <a:spLocks noGrp="1"/>
          </p:cNvSpPr>
          <p:nvPr>
            <p:ph idx="1"/>
          </p:nvPr>
        </p:nvSpPr>
        <p:spPr>
          <a:xfrm>
            <a:off x="1182688" y="1196752"/>
            <a:ext cx="7772400" cy="4935761"/>
          </a:xfrm>
        </p:spPr>
        <p:txBody>
          <a:bodyPr/>
          <a:lstStyle/>
          <a:p>
            <a:r>
              <a:rPr kumimoji="1" lang="ja-JP" altLang="en-US" sz="2400" dirty="0"/>
              <a:t>適応障害は、</a:t>
            </a:r>
            <a:r>
              <a:rPr kumimoji="1" lang="ja-JP" altLang="en-US" sz="2400" dirty="0">
                <a:solidFill>
                  <a:srgbClr val="FFC000"/>
                </a:solidFill>
              </a:rPr>
              <a:t>神経症性障害、ストレス関連障害及び身体表現性障害</a:t>
            </a:r>
            <a:r>
              <a:rPr kumimoji="1" lang="ja-JP" altLang="en-US" sz="2400" dirty="0"/>
              <a:t>に分類される</a:t>
            </a:r>
            <a:r>
              <a:rPr kumimoji="1" lang="ja-JP" altLang="en-US" dirty="0"/>
              <a:t>。</a:t>
            </a:r>
            <a:endParaRPr kumimoji="1" lang="en-US" altLang="ja-JP" dirty="0"/>
          </a:p>
          <a:p>
            <a:r>
              <a:rPr kumimoji="1" lang="ja-JP" altLang="en-US" sz="2400" dirty="0"/>
              <a:t>日常生活の中で起こった出来事や、主に</a:t>
            </a:r>
            <a:r>
              <a:rPr kumimoji="1" lang="ja-JP" altLang="en-US" sz="2400" dirty="0">
                <a:solidFill>
                  <a:srgbClr val="FFC000"/>
                </a:solidFill>
              </a:rPr>
              <a:t>職場や学校などの環境に対して対処が困難である時</a:t>
            </a:r>
            <a:r>
              <a:rPr kumimoji="1" lang="ja-JP" altLang="en-US" sz="2400" dirty="0"/>
              <a:t>に心身のバランスが崩れて</a:t>
            </a:r>
            <a:endParaRPr kumimoji="1" lang="en-US" altLang="ja-JP" sz="2400" dirty="0"/>
          </a:p>
          <a:p>
            <a:r>
              <a:rPr kumimoji="1" lang="ja-JP" altLang="en-US" sz="2800" dirty="0">
                <a:solidFill>
                  <a:srgbClr val="FFC000"/>
                </a:solidFill>
              </a:rPr>
              <a:t>憂うつな気分</a:t>
            </a:r>
            <a:r>
              <a:rPr kumimoji="1" lang="ja-JP" altLang="en-US" sz="2800" dirty="0"/>
              <a:t>、</a:t>
            </a:r>
            <a:r>
              <a:rPr kumimoji="1" lang="ja-JP" altLang="en-US" sz="2800" dirty="0">
                <a:solidFill>
                  <a:srgbClr val="FFC000"/>
                </a:solidFill>
              </a:rPr>
              <a:t>不安感</a:t>
            </a:r>
            <a:r>
              <a:rPr kumimoji="1" lang="ja-JP" altLang="en-US" sz="2800" dirty="0"/>
              <a:t>、頭痛、めまい、動悸、不眠などの様々な症状が出る</a:t>
            </a:r>
            <a:endParaRPr kumimoji="1" lang="en-US" altLang="ja-JP" sz="2800" dirty="0"/>
          </a:p>
          <a:p>
            <a:r>
              <a:rPr kumimoji="1" lang="ja-JP" altLang="en-US" sz="2400" dirty="0">
                <a:solidFill>
                  <a:srgbClr val="FFC000"/>
                </a:solidFill>
              </a:rPr>
              <a:t>適応障害</a:t>
            </a:r>
            <a:r>
              <a:rPr kumimoji="1" lang="ja-JP" altLang="en-US" sz="2400" dirty="0"/>
              <a:t>の場合は、そのストレス原因から通常予想される程度をはるかに超えるものであったり、仕事や学業、対人関係といった社会生活に支障が生じたりするほどの状態となる。</a:t>
            </a:r>
          </a:p>
        </p:txBody>
      </p:sp>
    </p:spTree>
    <p:extLst>
      <p:ext uri="{BB962C8B-B14F-4D97-AF65-F5344CB8AC3E}">
        <p14:creationId xmlns:p14="http://schemas.microsoft.com/office/powerpoint/2010/main" val="4149150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D0642F-4573-BF85-4276-8A31CEA02FA2}"/>
              </a:ext>
            </a:extLst>
          </p:cNvPr>
          <p:cNvSpPr>
            <a:spLocks noGrp="1"/>
          </p:cNvSpPr>
          <p:nvPr>
            <p:ph type="title"/>
          </p:nvPr>
        </p:nvSpPr>
        <p:spPr>
          <a:xfrm>
            <a:off x="1172369" y="404664"/>
            <a:ext cx="7793037" cy="1143000"/>
          </a:xfrm>
        </p:spPr>
        <p:txBody>
          <a:bodyPr/>
          <a:lstStyle/>
          <a:p>
            <a:r>
              <a:rPr kumimoji="1" lang="ja-JP" altLang="en-US" dirty="0">
                <a:solidFill>
                  <a:srgbClr val="FFFF00"/>
                </a:solidFill>
              </a:rPr>
              <a:t>精神科診断はこの</a:t>
            </a:r>
            <a:r>
              <a:rPr kumimoji="1" lang="en-US" altLang="ja-JP" dirty="0">
                <a:solidFill>
                  <a:srgbClr val="FFFF00"/>
                </a:solidFill>
              </a:rPr>
              <a:t>10</a:t>
            </a:r>
            <a:r>
              <a:rPr kumimoji="1" lang="ja-JP" altLang="en-US" dirty="0">
                <a:solidFill>
                  <a:srgbClr val="FFFF00"/>
                </a:solidFill>
              </a:rPr>
              <a:t>年で大きく変わってきた</a:t>
            </a:r>
          </a:p>
        </p:txBody>
      </p:sp>
      <p:sp>
        <p:nvSpPr>
          <p:cNvPr id="3" name="コンテンツ プレースホルダー 2">
            <a:extLst>
              <a:ext uri="{FF2B5EF4-FFF2-40B4-BE49-F238E27FC236}">
                <a16:creationId xmlns:a16="http://schemas.microsoft.com/office/drawing/2014/main" id="{4DCF0781-E1DF-4D05-D74B-DA1A58D07B74}"/>
              </a:ext>
            </a:extLst>
          </p:cNvPr>
          <p:cNvSpPr>
            <a:spLocks noGrp="1"/>
          </p:cNvSpPr>
          <p:nvPr>
            <p:ph idx="1"/>
          </p:nvPr>
        </p:nvSpPr>
        <p:spPr>
          <a:xfrm>
            <a:off x="1115616" y="1628800"/>
            <a:ext cx="7772400" cy="4114800"/>
          </a:xfrm>
        </p:spPr>
        <p:txBody>
          <a:bodyPr/>
          <a:lstStyle/>
          <a:p>
            <a:r>
              <a:rPr kumimoji="1" lang="ja-JP" altLang="en-US" dirty="0">
                <a:solidFill>
                  <a:srgbClr val="FFC000"/>
                </a:solidFill>
              </a:rPr>
              <a:t>症状を分類</a:t>
            </a:r>
            <a:r>
              <a:rPr kumimoji="1" lang="ja-JP" altLang="en-US" dirty="0"/>
              <a:t>することが中心</a:t>
            </a:r>
            <a:endParaRPr kumimoji="1" lang="en-US" altLang="ja-JP" dirty="0"/>
          </a:p>
          <a:p>
            <a:r>
              <a:rPr lang="en-US" altLang="ja-JP" dirty="0"/>
              <a:t>DSM-Ⅳ</a:t>
            </a:r>
            <a:r>
              <a:rPr lang="ja-JP" altLang="en-US" dirty="0"/>
              <a:t>（アメリカ精神医学会）や</a:t>
            </a:r>
            <a:r>
              <a:rPr lang="en-US" altLang="ja-JP" dirty="0"/>
              <a:t>ICD-10</a:t>
            </a:r>
            <a:r>
              <a:rPr lang="ja-JP" altLang="en-US" dirty="0"/>
              <a:t>（</a:t>
            </a:r>
            <a:r>
              <a:rPr lang="en-US" altLang="ja-JP" dirty="0"/>
              <a:t>WHO</a:t>
            </a:r>
            <a:r>
              <a:rPr lang="ja-JP" altLang="en-US" dirty="0"/>
              <a:t>）は、「</a:t>
            </a:r>
            <a:r>
              <a:rPr lang="ja-JP" altLang="en-US" dirty="0">
                <a:solidFill>
                  <a:srgbClr val="FFC000"/>
                </a:solidFill>
              </a:rPr>
              <a:t>ある病気か、そうでないか」を区別する</a:t>
            </a:r>
            <a:endParaRPr lang="en-US" altLang="ja-JP" dirty="0">
              <a:solidFill>
                <a:srgbClr val="FFC000"/>
              </a:solidFill>
            </a:endParaRPr>
          </a:p>
          <a:p>
            <a:r>
              <a:rPr kumimoji="1" lang="ja-JP" altLang="en-US" dirty="0"/>
              <a:t>例えばうつ病では、</a:t>
            </a:r>
            <a:r>
              <a:rPr kumimoji="1" lang="en-US" altLang="ja-JP" dirty="0"/>
              <a:t>2</a:t>
            </a:r>
            <a:r>
              <a:rPr kumimoji="1" lang="ja-JP" altLang="en-US" dirty="0"/>
              <a:t>枚前のスライドの</a:t>
            </a:r>
            <a:r>
              <a:rPr kumimoji="1" lang="en-US" altLang="ja-JP" dirty="0"/>
              <a:t>9</a:t>
            </a:r>
            <a:r>
              <a:rPr kumimoji="1" lang="ja-JP" altLang="en-US" dirty="0"/>
              <a:t>項目のうち</a:t>
            </a:r>
            <a:r>
              <a:rPr kumimoji="1" lang="en-US" altLang="ja-JP" dirty="0"/>
              <a:t>5</a:t>
            </a:r>
            <a:r>
              <a:rPr kumimoji="1" lang="ja-JP" altLang="en-US" dirty="0"/>
              <a:t>項目以上が</a:t>
            </a:r>
            <a:r>
              <a:rPr kumimoji="1" lang="en-US" altLang="ja-JP" dirty="0"/>
              <a:t>2</a:t>
            </a:r>
            <a:r>
              <a:rPr kumimoji="1" lang="ja-JP" altLang="en-US" dirty="0"/>
              <a:t>週間以上つつけば「うつ病」とする</a:t>
            </a:r>
            <a:endParaRPr kumimoji="1" lang="en-US" altLang="ja-JP" dirty="0"/>
          </a:p>
          <a:p>
            <a:r>
              <a:rPr lang="ja-JP" altLang="en-US" dirty="0">
                <a:solidFill>
                  <a:srgbClr val="FFC000"/>
                </a:solidFill>
              </a:rPr>
              <a:t>うつ病であるかうつ病ではないか</a:t>
            </a:r>
            <a:r>
              <a:rPr lang="ja-JP" altLang="en-US" dirty="0"/>
              <a:t>の境界線を引く（</a:t>
            </a:r>
            <a:r>
              <a:rPr lang="ja-JP" altLang="en-US" dirty="0">
                <a:solidFill>
                  <a:srgbClr val="FFFF00"/>
                </a:solidFill>
              </a:rPr>
              <a:t>カテゴリー分類</a:t>
            </a:r>
            <a:r>
              <a:rPr lang="ja-JP" altLang="en-US" dirty="0"/>
              <a:t>）</a:t>
            </a:r>
            <a:endParaRPr kumimoji="1" lang="ja-JP" altLang="en-US" dirty="0"/>
          </a:p>
        </p:txBody>
      </p:sp>
    </p:spTree>
    <p:extLst>
      <p:ext uri="{BB962C8B-B14F-4D97-AF65-F5344CB8AC3E}">
        <p14:creationId xmlns:p14="http://schemas.microsoft.com/office/powerpoint/2010/main" val="3146970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8C26414-2ECF-C811-6F59-F80A8F2D9D0C}"/>
              </a:ext>
            </a:extLst>
          </p:cNvPr>
          <p:cNvSpPr>
            <a:spLocks noGrp="1"/>
          </p:cNvSpPr>
          <p:nvPr>
            <p:ph type="title"/>
          </p:nvPr>
        </p:nvSpPr>
        <p:spPr>
          <a:xfrm>
            <a:off x="1162051" y="332656"/>
            <a:ext cx="7793037" cy="792088"/>
          </a:xfrm>
        </p:spPr>
        <p:txBody>
          <a:bodyPr/>
          <a:lstStyle/>
          <a:p>
            <a:r>
              <a:rPr kumimoji="1" lang="ja-JP" altLang="en-US" dirty="0">
                <a:solidFill>
                  <a:srgbClr val="FFFF00"/>
                </a:solidFill>
              </a:rPr>
              <a:t>カテゴリー分類の良さと限界</a:t>
            </a:r>
          </a:p>
        </p:txBody>
      </p:sp>
      <p:sp>
        <p:nvSpPr>
          <p:cNvPr id="3" name="コンテンツ プレースホルダー 2">
            <a:extLst>
              <a:ext uri="{FF2B5EF4-FFF2-40B4-BE49-F238E27FC236}">
                <a16:creationId xmlns:a16="http://schemas.microsoft.com/office/drawing/2014/main" id="{8F33FE83-7DA9-A354-B45F-C8BC6A6932BA}"/>
              </a:ext>
            </a:extLst>
          </p:cNvPr>
          <p:cNvSpPr>
            <a:spLocks noGrp="1"/>
          </p:cNvSpPr>
          <p:nvPr>
            <p:ph idx="1"/>
          </p:nvPr>
        </p:nvSpPr>
        <p:spPr>
          <a:xfrm>
            <a:off x="395536" y="1340768"/>
            <a:ext cx="8559552" cy="4791745"/>
          </a:xfrm>
        </p:spPr>
        <p:txBody>
          <a:bodyPr/>
          <a:lstStyle/>
          <a:p>
            <a:r>
              <a:rPr kumimoji="1" lang="ja-JP" altLang="en-US" dirty="0"/>
              <a:t>診断基準が統一される</a:t>
            </a:r>
            <a:endParaRPr kumimoji="1" lang="en-US" altLang="ja-JP" dirty="0"/>
          </a:p>
          <a:p>
            <a:r>
              <a:rPr lang="ja-JP" altLang="en-US" dirty="0"/>
              <a:t>医師間で一致しやすい</a:t>
            </a:r>
            <a:endParaRPr lang="en-US" altLang="ja-JP" dirty="0"/>
          </a:p>
          <a:p>
            <a:pPr marL="0" indent="0">
              <a:buNone/>
            </a:pPr>
            <a:r>
              <a:rPr lang="ja-JP" altLang="en-US" dirty="0">
                <a:solidFill>
                  <a:srgbClr val="FFC000"/>
                </a:solidFill>
              </a:rPr>
              <a:t>しかし</a:t>
            </a:r>
            <a:endParaRPr lang="en-US" altLang="ja-JP" dirty="0">
              <a:solidFill>
                <a:srgbClr val="FFC000"/>
              </a:solidFill>
            </a:endParaRPr>
          </a:p>
          <a:p>
            <a:r>
              <a:rPr kumimoji="1" lang="ja-JP" altLang="en-US" dirty="0"/>
              <a:t>実際の患者さんはカテゴリー通りにはいかない</a:t>
            </a:r>
            <a:endParaRPr kumimoji="1" lang="en-US" altLang="ja-JP" dirty="0"/>
          </a:p>
          <a:p>
            <a:pPr lvl="1"/>
            <a:r>
              <a:rPr lang="ja-JP" altLang="en-US" dirty="0"/>
              <a:t>不安症状が強いうつ病</a:t>
            </a:r>
            <a:endParaRPr lang="en-US" altLang="ja-JP" dirty="0"/>
          </a:p>
          <a:p>
            <a:pPr lvl="1"/>
            <a:r>
              <a:rPr kumimoji="1" lang="en-US" altLang="ja-JP" dirty="0"/>
              <a:t>ASD</a:t>
            </a:r>
            <a:r>
              <a:rPr kumimoji="1" lang="ja-JP" altLang="en-US" dirty="0"/>
              <a:t>特性を持つ統合失調症</a:t>
            </a:r>
            <a:endParaRPr kumimoji="1" lang="en-US" altLang="ja-JP" dirty="0"/>
          </a:p>
          <a:p>
            <a:pPr lvl="1"/>
            <a:r>
              <a:rPr lang="en-US" altLang="ja-JP" dirty="0"/>
              <a:t>ADHD</a:t>
            </a:r>
            <a:r>
              <a:rPr lang="ja-JP" altLang="en-US" dirty="0"/>
              <a:t>と双極症が重なる人</a:t>
            </a:r>
            <a:endParaRPr lang="en-US" altLang="ja-JP" dirty="0"/>
          </a:p>
          <a:p>
            <a:r>
              <a:rPr kumimoji="1" lang="ja-JP" altLang="en-US" dirty="0"/>
              <a:t>同じうつ病でも、軽症、重症、意欲低下が主体、焦燥の強い人では治療法が全く異なる</a:t>
            </a:r>
          </a:p>
        </p:txBody>
      </p:sp>
    </p:spTree>
    <p:extLst>
      <p:ext uri="{BB962C8B-B14F-4D97-AF65-F5344CB8AC3E}">
        <p14:creationId xmlns:p14="http://schemas.microsoft.com/office/powerpoint/2010/main" val="2048663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5F7B41-0AFE-B2E4-1901-D204692CC4E4}"/>
              </a:ext>
            </a:extLst>
          </p:cNvPr>
          <p:cNvSpPr>
            <a:spLocks noGrp="1"/>
          </p:cNvSpPr>
          <p:nvPr>
            <p:ph type="title"/>
          </p:nvPr>
        </p:nvSpPr>
        <p:spPr/>
        <p:txBody>
          <a:bodyPr/>
          <a:lstStyle/>
          <a:p>
            <a:r>
              <a:rPr kumimoji="1" lang="ja-JP" altLang="en-US" dirty="0">
                <a:solidFill>
                  <a:srgbClr val="FFFF00"/>
                </a:solidFill>
              </a:rPr>
              <a:t>ディメンション診断の取入れ</a:t>
            </a:r>
          </a:p>
        </p:txBody>
      </p:sp>
      <p:sp>
        <p:nvSpPr>
          <p:cNvPr id="3" name="コンテンツ プレースホルダー 2">
            <a:extLst>
              <a:ext uri="{FF2B5EF4-FFF2-40B4-BE49-F238E27FC236}">
                <a16:creationId xmlns:a16="http://schemas.microsoft.com/office/drawing/2014/main" id="{7E984C74-E2EE-5042-C476-507A56F8FA48}"/>
              </a:ext>
            </a:extLst>
          </p:cNvPr>
          <p:cNvSpPr>
            <a:spLocks noGrp="1"/>
          </p:cNvSpPr>
          <p:nvPr>
            <p:ph idx="1"/>
          </p:nvPr>
        </p:nvSpPr>
        <p:spPr/>
        <p:txBody>
          <a:bodyPr/>
          <a:lstStyle/>
          <a:p>
            <a:r>
              <a:rPr kumimoji="1" lang="ja-JP" altLang="en-US" dirty="0"/>
              <a:t>「病気がある・ない」ではない</a:t>
            </a:r>
            <a:endParaRPr kumimoji="1" lang="en-US" altLang="ja-JP" dirty="0"/>
          </a:p>
          <a:p>
            <a:r>
              <a:rPr lang="ja-JP" altLang="en-US" dirty="0">
                <a:solidFill>
                  <a:srgbClr val="FFC000"/>
                </a:solidFill>
              </a:rPr>
              <a:t>様々の症状を連続した尺度（次元）で評価する</a:t>
            </a:r>
            <a:endParaRPr lang="en-US" altLang="ja-JP" dirty="0">
              <a:solidFill>
                <a:srgbClr val="FFC000"/>
              </a:solidFill>
            </a:endParaRPr>
          </a:p>
          <a:p>
            <a:r>
              <a:rPr kumimoji="1" lang="ja-JP" altLang="en-US" dirty="0">
                <a:solidFill>
                  <a:srgbClr val="FFC000"/>
                </a:solidFill>
              </a:rPr>
              <a:t>抑うつ</a:t>
            </a:r>
            <a:r>
              <a:rPr kumimoji="1" lang="ja-JP" altLang="en-US" dirty="0"/>
              <a:t>　強い、</a:t>
            </a:r>
            <a:r>
              <a:rPr kumimoji="1" lang="ja-JP" altLang="en-US" dirty="0">
                <a:solidFill>
                  <a:srgbClr val="FFC000"/>
                </a:solidFill>
              </a:rPr>
              <a:t>不安</a:t>
            </a:r>
            <a:r>
              <a:rPr kumimoji="1" lang="ja-JP" altLang="en-US" dirty="0"/>
              <a:t>　中等度、</a:t>
            </a:r>
            <a:r>
              <a:rPr kumimoji="1" lang="ja-JP" altLang="en-US" dirty="0">
                <a:solidFill>
                  <a:srgbClr val="FFC000"/>
                </a:solidFill>
              </a:rPr>
              <a:t>衝動性</a:t>
            </a:r>
            <a:r>
              <a:rPr kumimoji="1" lang="ja-JP" altLang="en-US" dirty="0"/>
              <a:t>　軽度、</a:t>
            </a:r>
            <a:r>
              <a:rPr kumimoji="1" lang="ja-JP" altLang="en-US" dirty="0">
                <a:solidFill>
                  <a:srgbClr val="FFC000"/>
                </a:solidFill>
              </a:rPr>
              <a:t>幻覚</a:t>
            </a:r>
            <a:r>
              <a:rPr kumimoji="1" lang="ja-JP" altLang="en-US" dirty="0"/>
              <a:t>　なし、</a:t>
            </a:r>
            <a:r>
              <a:rPr kumimoji="1" lang="ja-JP" altLang="en-US" dirty="0">
                <a:solidFill>
                  <a:srgbClr val="FFC000"/>
                </a:solidFill>
              </a:rPr>
              <a:t>認知機能低下　</a:t>
            </a:r>
            <a:r>
              <a:rPr kumimoji="1" lang="ja-JP" altLang="en-US" dirty="0"/>
              <a:t>軽度　　というように一人ひとりの</a:t>
            </a:r>
            <a:r>
              <a:rPr kumimoji="1" lang="ja-JP" altLang="en-US" dirty="0">
                <a:solidFill>
                  <a:srgbClr val="FFC000"/>
                </a:solidFill>
              </a:rPr>
              <a:t>症状プロフィル</a:t>
            </a:r>
            <a:r>
              <a:rPr kumimoji="1" lang="ja-JP" altLang="en-US" dirty="0"/>
              <a:t>を描く</a:t>
            </a:r>
          </a:p>
        </p:txBody>
      </p:sp>
    </p:spTree>
    <p:extLst>
      <p:ext uri="{BB962C8B-B14F-4D97-AF65-F5344CB8AC3E}">
        <p14:creationId xmlns:p14="http://schemas.microsoft.com/office/powerpoint/2010/main" val="1469948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37CC1E-2295-B6AE-ACC9-1D4D695A628A}"/>
              </a:ext>
            </a:extLst>
          </p:cNvPr>
          <p:cNvSpPr>
            <a:spLocks noGrp="1"/>
          </p:cNvSpPr>
          <p:nvPr>
            <p:ph type="title"/>
          </p:nvPr>
        </p:nvSpPr>
        <p:spPr/>
        <p:txBody>
          <a:bodyPr/>
          <a:lstStyle/>
          <a:p>
            <a:r>
              <a:rPr kumimoji="1" lang="ja-JP" altLang="en-US" dirty="0">
                <a:solidFill>
                  <a:srgbClr val="FFFF00"/>
                </a:solidFill>
              </a:rPr>
              <a:t>神経科学の知見を取り入れる</a:t>
            </a:r>
          </a:p>
        </p:txBody>
      </p:sp>
      <p:sp>
        <p:nvSpPr>
          <p:cNvPr id="3" name="コンテンツ プレースホルダー 2">
            <a:extLst>
              <a:ext uri="{FF2B5EF4-FFF2-40B4-BE49-F238E27FC236}">
                <a16:creationId xmlns:a16="http://schemas.microsoft.com/office/drawing/2014/main" id="{E95FF711-4270-6879-1F5F-B0498B8DAA53}"/>
              </a:ext>
            </a:extLst>
          </p:cNvPr>
          <p:cNvSpPr>
            <a:spLocks noGrp="1"/>
          </p:cNvSpPr>
          <p:nvPr>
            <p:ph idx="1"/>
          </p:nvPr>
        </p:nvSpPr>
        <p:spPr/>
        <p:txBody>
          <a:bodyPr/>
          <a:lstStyle/>
          <a:p>
            <a:r>
              <a:rPr kumimoji="1" lang="ja-JP" altLang="en-US" dirty="0">
                <a:solidFill>
                  <a:srgbClr val="FFC000"/>
                </a:solidFill>
              </a:rPr>
              <a:t>うつ病だけの脳</a:t>
            </a:r>
            <a:r>
              <a:rPr kumimoji="1" lang="ja-JP" altLang="en-US" dirty="0"/>
              <a:t>と</a:t>
            </a:r>
            <a:r>
              <a:rPr kumimoji="1" lang="ja-JP" altLang="en-US" dirty="0">
                <a:solidFill>
                  <a:srgbClr val="FFC000"/>
                </a:solidFill>
              </a:rPr>
              <a:t>統合失調症だけの脳</a:t>
            </a:r>
            <a:r>
              <a:rPr kumimoji="1" lang="ja-JP" altLang="en-US" dirty="0"/>
              <a:t>という明確な違いは見つからない</a:t>
            </a:r>
            <a:endParaRPr kumimoji="1" lang="en-US" altLang="ja-JP" dirty="0"/>
          </a:p>
          <a:p>
            <a:r>
              <a:rPr lang="ja-JP" altLang="en-US" dirty="0"/>
              <a:t>感情調節、注意、社会認知、認知機能などの異常は</a:t>
            </a:r>
            <a:r>
              <a:rPr lang="ja-JP" altLang="en-US" dirty="0">
                <a:solidFill>
                  <a:srgbClr val="FFC000"/>
                </a:solidFill>
              </a:rPr>
              <a:t>多くの精神疾患に共通する</a:t>
            </a:r>
            <a:endParaRPr lang="en-US" altLang="ja-JP" dirty="0">
              <a:solidFill>
                <a:srgbClr val="FFC000"/>
              </a:solidFill>
            </a:endParaRPr>
          </a:p>
          <a:p>
            <a:r>
              <a:rPr kumimoji="1" lang="ja-JP" altLang="en-US" dirty="0"/>
              <a:t>精神疾患は</a:t>
            </a:r>
            <a:r>
              <a:rPr kumimoji="1" lang="ja-JP" altLang="en-US" dirty="0">
                <a:solidFill>
                  <a:srgbClr val="FFC000"/>
                </a:solidFill>
              </a:rPr>
              <a:t>「共通する脳機能の異常の組み合わせ」</a:t>
            </a:r>
            <a:r>
              <a:rPr kumimoji="1" lang="ja-JP" altLang="en-US" dirty="0"/>
              <a:t>と理解できる</a:t>
            </a:r>
          </a:p>
        </p:txBody>
      </p:sp>
    </p:spTree>
    <p:extLst>
      <p:ext uri="{BB962C8B-B14F-4D97-AF65-F5344CB8AC3E}">
        <p14:creationId xmlns:p14="http://schemas.microsoft.com/office/powerpoint/2010/main" val="4067617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59B88D-8D4C-68FC-5B42-24D77F73AEA1}"/>
              </a:ext>
            </a:extLst>
          </p:cNvPr>
          <p:cNvSpPr>
            <a:spLocks noGrp="1"/>
          </p:cNvSpPr>
          <p:nvPr>
            <p:ph type="title"/>
          </p:nvPr>
        </p:nvSpPr>
        <p:spPr>
          <a:xfrm>
            <a:off x="1130301" y="363872"/>
            <a:ext cx="7793037" cy="723230"/>
          </a:xfrm>
        </p:spPr>
        <p:txBody>
          <a:bodyPr/>
          <a:lstStyle/>
          <a:p>
            <a:r>
              <a:rPr kumimoji="1" lang="ja-JP" altLang="en-US" dirty="0">
                <a:solidFill>
                  <a:srgbClr val="FFFF00"/>
                </a:solidFill>
              </a:rPr>
              <a:t>スペクトラムとして理解</a:t>
            </a:r>
          </a:p>
        </p:txBody>
      </p:sp>
      <p:sp>
        <p:nvSpPr>
          <p:cNvPr id="3" name="コンテンツ プレースホルダー 2">
            <a:extLst>
              <a:ext uri="{FF2B5EF4-FFF2-40B4-BE49-F238E27FC236}">
                <a16:creationId xmlns:a16="http://schemas.microsoft.com/office/drawing/2014/main" id="{44C6B714-D88A-7877-8EA8-4A906532913B}"/>
              </a:ext>
            </a:extLst>
          </p:cNvPr>
          <p:cNvSpPr>
            <a:spLocks noGrp="1"/>
          </p:cNvSpPr>
          <p:nvPr>
            <p:ph idx="1"/>
          </p:nvPr>
        </p:nvSpPr>
        <p:spPr>
          <a:xfrm>
            <a:off x="1182688" y="1196752"/>
            <a:ext cx="7772400" cy="4935761"/>
          </a:xfrm>
        </p:spPr>
        <p:txBody>
          <a:bodyPr/>
          <a:lstStyle/>
          <a:p>
            <a:r>
              <a:rPr kumimoji="1" lang="ja-JP" altLang="en-US" dirty="0">
                <a:solidFill>
                  <a:srgbClr val="FFC000"/>
                </a:solidFill>
              </a:rPr>
              <a:t>自閉スペクトラム症</a:t>
            </a:r>
            <a:r>
              <a:rPr kumimoji="1" lang="ja-JP" altLang="en-US" dirty="0"/>
              <a:t>（以下が濃淡の組み合わせを持つ）</a:t>
            </a:r>
            <a:endParaRPr kumimoji="1" lang="en-US" altLang="ja-JP" dirty="0"/>
          </a:p>
          <a:p>
            <a:pPr lvl="1"/>
            <a:r>
              <a:rPr lang="ja-JP" altLang="en-US" dirty="0"/>
              <a:t>社会的コミュニケ</a:t>
            </a:r>
            <a:r>
              <a:rPr lang="en-US" altLang="ja-JP" dirty="0"/>
              <a:t>―</a:t>
            </a:r>
            <a:r>
              <a:rPr lang="ja-JP" altLang="en-US" dirty="0"/>
              <a:t>ションの障害</a:t>
            </a:r>
            <a:endParaRPr lang="en-US" altLang="ja-JP" dirty="0"/>
          </a:p>
          <a:p>
            <a:pPr lvl="1"/>
            <a:r>
              <a:rPr kumimoji="1" lang="ja-JP" altLang="en-US" dirty="0"/>
              <a:t>限局された反復的行動</a:t>
            </a:r>
            <a:endParaRPr kumimoji="1" lang="en-US" altLang="ja-JP" dirty="0"/>
          </a:p>
          <a:p>
            <a:pPr lvl="1"/>
            <a:r>
              <a:rPr lang="en-US" altLang="ja-JP" dirty="0"/>
              <a:t>ADHD,</a:t>
            </a:r>
            <a:r>
              <a:rPr lang="ja-JP" altLang="en-US" dirty="0"/>
              <a:t>不安症群、睡眠障害</a:t>
            </a:r>
            <a:endParaRPr kumimoji="1" lang="en-US" altLang="ja-JP" dirty="0"/>
          </a:p>
          <a:p>
            <a:r>
              <a:rPr lang="ja-JP" altLang="en-US" dirty="0">
                <a:solidFill>
                  <a:srgbClr val="FFC000"/>
                </a:solidFill>
              </a:rPr>
              <a:t>統合失調症スぺクラム障害</a:t>
            </a:r>
            <a:endParaRPr lang="en-US" altLang="ja-JP" dirty="0">
              <a:solidFill>
                <a:srgbClr val="FFC000"/>
              </a:solidFill>
            </a:endParaRPr>
          </a:p>
          <a:p>
            <a:pPr lvl="1"/>
            <a:r>
              <a:rPr kumimoji="1" lang="ja-JP" altLang="en-US" dirty="0"/>
              <a:t>妄想、幻覚、まとまりのない思考、ひどくまとまりのない運動行動、自我障害、陰性症状</a:t>
            </a:r>
            <a:endParaRPr kumimoji="1" lang="en-US" altLang="ja-JP" dirty="0"/>
          </a:p>
          <a:p>
            <a:r>
              <a:rPr lang="ja-JP" altLang="en-US" dirty="0">
                <a:solidFill>
                  <a:srgbClr val="FFFF00"/>
                </a:solidFill>
              </a:rPr>
              <a:t>正常から病気は連続的である</a:t>
            </a:r>
            <a:endParaRPr kumimoji="1" lang="ja-JP" altLang="en-US" dirty="0">
              <a:solidFill>
                <a:srgbClr val="FFFF00"/>
              </a:solidFill>
            </a:endParaRPr>
          </a:p>
        </p:txBody>
      </p:sp>
    </p:spTree>
    <p:extLst>
      <p:ext uri="{BB962C8B-B14F-4D97-AF65-F5344CB8AC3E}">
        <p14:creationId xmlns:p14="http://schemas.microsoft.com/office/powerpoint/2010/main" val="1248336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EA0E820-1D9A-B0BA-0028-BBD713E92CC2}"/>
              </a:ext>
            </a:extLst>
          </p:cNvPr>
          <p:cNvSpPr>
            <a:spLocks noGrp="1"/>
          </p:cNvSpPr>
          <p:nvPr>
            <p:ph type="title"/>
          </p:nvPr>
        </p:nvSpPr>
        <p:spPr/>
        <p:txBody>
          <a:bodyPr/>
          <a:lstStyle/>
          <a:p>
            <a:r>
              <a:rPr kumimoji="1" lang="ja-JP" altLang="en-US" dirty="0">
                <a:solidFill>
                  <a:srgbClr val="FFFF00"/>
                </a:solidFill>
              </a:rPr>
              <a:t>精神疾患は固定したカテゴリーではない</a:t>
            </a:r>
          </a:p>
        </p:txBody>
      </p:sp>
      <p:sp>
        <p:nvSpPr>
          <p:cNvPr id="3" name="コンテンツ プレースホルダー 2">
            <a:extLst>
              <a:ext uri="{FF2B5EF4-FFF2-40B4-BE49-F238E27FC236}">
                <a16:creationId xmlns:a16="http://schemas.microsoft.com/office/drawing/2014/main" id="{CC884360-F18C-E25D-3512-B1090881017B}"/>
              </a:ext>
            </a:extLst>
          </p:cNvPr>
          <p:cNvSpPr>
            <a:spLocks noGrp="1"/>
          </p:cNvSpPr>
          <p:nvPr>
            <p:ph idx="1"/>
          </p:nvPr>
        </p:nvSpPr>
        <p:spPr/>
        <p:txBody>
          <a:bodyPr/>
          <a:lstStyle/>
          <a:p>
            <a:r>
              <a:rPr kumimoji="1" lang="ja-JP" altLang="en-US" dirty="0">
                <a:solidFill>
                  <a:srgbClr val="FFC000"/>
                </a:solidFill>
              </a:rPr>
              <a:t>病気は正常との境界が連続している</a:t>
            </a:r>
            <a:endParaRPr kumimoji="1" lang="en-US" altLang="ja-JP" dirty="0">
              <a:solidFill>
                <a:srgbClr val="FFC000"/>
              </a:solidFill>
            </a:endParaRPr>
          </a:p>
          <a:p>
            <a:r>
              <a:rPr lang="ja-JP" altLang="en-US" dirty="0"/>
              <a:t>患者は</a:t>
            </a:r>
            <a:r>
              <a:rPr lang="ja-JP" altLang="en-US" dirty="0">
                <a:solidFill>
                  <a:srgbClr val="FFC000"/>
                </a:solidFill>
              </a:rPr>
              <a:t>複数の症状次元の組み合わせ</a:t>
            </a:r>
            <a:r>
              <a:rPr lang="ja-JP" altLang="en-US" dirty="0"/>
              <a:t>で理解すべき</a:t>
            </a:r>
            <a:endParaRPr kumimoji="1" lang="ja-JP" altLang="en-US" dirty="0"/>
          </a:p>
        </p:txBody>
      </p:sp>
    </p:spTree>
    <p:extLst>
      <p:ext uri="{BB962C8B-B14F-4D97-AF65-F5344CB8AC3E}">
        <p14:creationId xmlns:p14="http://schemas.microsoft.com/office/powerpoint/2010/main" val="1207736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F0300B-4B3C-1527-6104-F80EBE7540EB}"/>
              </a:ext>
            </a:extLst>
          </p:cNvPr>
          <p:cNvSpPr>
            <a:spLocks noGrp="1"/>
          </p:cNvSpPr>
          <p:nvPr>
            <p:ph type="title"/>
          </p:nvPr>
        </p:nvSpPr>
        <p:spPr>
          <a:xfrm>
            <a:off x="1027435" y="188640"/>
            <a:ext cx="7793037" cy="723230"/>
          </a:xfrm>
        </p:spPr>
        <p:txBody>
          <a:bodyPr/>
          <a:lstStyle/>
          <a:p>
            <a:pPr algn="ctr"/>
            <a:r>
              <a:rPr kumimoji="1" lang="en-US" altLang="ja-JP" dirty="0">
                <a:solidFill>
                  <a:srgbClr val="FFFF00"/>
                </a:solidFill>
              </a:rPr>
              <a:t>ICD-10</a:t>
            </a:r>
            <a:r>
              <a:rPr kumimoji="1" lang="ja-JP" altLang="en-US" dirty="0">
                <a:solidFill>
                  <a:srgbClr val="FFFF00"/>
                </a:solidFill>
              </a:rPr>
              <a:t>から</a:t>
            </a:r>
            <a:r>
              <a:rPr kumimoji="1" lang="en-US" altLang="ja-JP" dirty="0">
                <a:solidFill>
                  <a:srgbClr val="FFFF00"/>
                </a:solidFill>
              </a:rPr>
              <a:t>ICD-11</a:t>
            </a:r>
            <a:r>
              <a:rPr kumimoji="1" lang="ja-JP" altLang="en-US" dirty="0">
                <a:solidFill>
                  <a:srgbClr val="FFFF00"/>
                </a:solidFill>
              </a:rPr>
              <a:t>へ</a:t>
            </a:r>
          </a:p>
        </p:txBody>
      </p:sp>
      <p:sp>
        <p:nvSpPr>
          <p:cNvPr id="3" name="コンテンツ プレースホルダー 2">
            <a:extLst>
              <a:ext uri="{FF2B5EF4-FFF2-40B4-BE49-F238E27FC236}">
                <a16:creationId xmlns:a16="http://schemas.microsoft.com/office/drawing/2014/main" id="{877FCAD9-E931-D762-FC54-26619432E19A}"/>
              </a:ext>
            </a:extLst>
          </p:cNvPr>
          <p:cNvSpPr>
            <a:spLocks noGrp="1"/>
          </p:cNvSpPr>
          <p:nvPr>
            <p:ph idx="1"/>
          </p:nvPr>
        </p:nvSpPr>
        <p:spPr>
          <a:xfrm>
            <a:off x="179512" y="911870"/>
            <a:ext cx="8964488" cy="5469458"/>
          </a:xfrm>
        </p:spPr>
        <p:txBody>
          <a:bodyPr/>
          <a:lstStyle/>
          <a:p>
            <a:r>
              <a:rPr kumimoji="1" lang="en-US" altLang="ja-JP" dirty="0"/>
              <a:t>F20</a:t>
            </a:r>
            <a:r>
              <a:rPr kumimoji="1" lang="ja-JP" altLang="en-US" dirty="0"/>
              <a:t>　統合失調症　⇒　</a:t>
            </a:r>
            <a:r>
              <a:rPr kumimoji="1" lang="en-US" altLang="ja-JP" dirty="0"/>
              <a:t>2</a:t>
            </a:r>
            <a:r>
              <a:rPr kumimoji="1" lang="ja-JP" altLang="en-US" dirty="0"/>
              <a:t>　統合失調症または他の一次性精神症群</a:t>
            </a:r>
            <a:endParaRPr kumimoji="1" lang="en-US" altLang="ja-JP" dirty="0"/>
          </a:p>
          <a:p>
            <a:pPr lvl="1"/>
            <a:r>
              <a:rPr lang="ja-JP" altLang="en-US" dirty="0">
                <a:solidFill>
                  <a:srgbClr val="FFC000"/>
                </a:solidFill>
              </a:rPr>
              <a:t>亜型（妄想型、破瓜型など）を廃止し、症状プロファイル</a:t>
            </a:r>
            <a:r>
              <a:rPr lang="ja-JP" altLang="en-US" dirty="0"/>
              <a:t>を重視</a:t>
            </a:r>
            <a:endParaRPr lang="en-US" altLang="ja-JP" dirty="0"/>
          </a:p>
          <a:p>
            <a:r>
              <a:rPr kumimoji="1" lang="en-US" altLang="ja-JP" dirty="0"/>
              <a:t>F31</a:t>
            </a:r>
            <a:r>
              <a:rPr kumimoji="1" lang="ja-JP" altLang="en-US" dirty="0"/>
              <a:t>　双極性障害⇒　</a:t>
            </a:r>
            <a:r>
              <a:rPr kumimoji="1" lang="en-US" altLang="ja-JP" dirty="0"/>
              <a:t>3.1</a:t>
            </a:r>
            <a:r>
              <a:rPr kumimoji="1" lang="ja-JP" altLang="en-US" dirty="0"/>
              <a:t>双極症または関連症群</a:t>
            </a:r>
            <a:endParaRPr kumimoji="1" lang="en-US" altLang="ja-JP" dirty="0"/>
          </a:p>
          <a:p>
            <a:pPr lvl="1"/>
            <a:r>
              <a:rPr lang="ja-JP" altLang="en-US" dirty="0"/>
              <a:t>双極症</a:t>
            </a:r>
            <a:r>
              <a:rPr lang="en-US" altLang="ja-JP" dirty="0"/>
              <a:t>Ⅰ</a:t>
            </a:r>
            <a:r>
              <a:rPr lang="ja-JP" altLang="en-US" dirty="0"/>
              <a:t>型、双極症</a:t>
            </a:r>
            <a:r>
              <a:rPr lang="en-US" altLang="ja-JP" dirty="0"/>
              <a:t>Ⅱ</a:t>
            </a:r>
            <a:r>
              <a:rPr lang="ja-JP" altLang="en-US" dirty="0"/>
              <a:t>型</a:t>
            </a:r>
            <a:endParaRPr lang="en-US" altLang="ja-JP" dirty="0"/>
          </a:p>
          <a:p>
            <a:pPr lvl="1"/>
            <a:r>
              <a:rPr kumimoji="1" lang="ja-JP" altLang="en-US" dirty="0"/>
              <a:t>経過や現在のエピソードを詳細に記載</a:t>
            </a:r>
            <a:endParaRPr kumimoji="1" lang="en-US" altLang="ja-JP" dirty="0"/>
          </a:p>
          <a:p>
            <a:r>
              <a:rPr kumimoji="1" lang="en-US" altLang="ja-JP" dirty="0"/>
              <a:t>F32</a:t>
            </a:r>
            <a:r>
              <a:rPr kumimoji="1" lang="ja-JP" altLang="en-US" dirty="0"/>
              <a:t>　うつ病エピソード・反復性うつ病⇒　</a:t>
            </a:r>
            <a:r>
              <a:rPr kumimoji="1" lang="en-US" altLang="ja-JP" dirty="0"/>
              <a:t>3.2</a:t>
            </a:r>
            <a:r>
              <a:rPr kumimoji="1" lang="ja-JP" altLang="en-US" dirty="0"/>
              <a:t>抑うつ症群</a:t>
            </a:r>
            <a:endParaRPr kumimoji="1" lang="en-US" altLang="ja-JP" dirty="0"/>
          </a:p>
          <a:p>
            <a:pPr lvl="1"/>
            <a:r>
              <a:rPr lang="ja-JP" altLang="en-US" dirty="0"/>
              <a:t>重症度や症状の特徴の記載を充実</a:t>
            </a:r>
            <a:endParaRPr kumimoji="1" lang="ja-JP" altLang="en-US" dirty="0"/>
          </a:p>
        </p:txBody>
      </p:sp>
    </p:spTree>
    <p:extLst>
      <p:ext uri="{BB962C8B-B14F-4D97-AF65-F5344CB8AC3E}">
        <p14:creationId xmlns:p14="http://schemas.microsoft.com/office/powerpoint/2010/main" val="874888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E98C1E-71D8-3AA0-0123-EE4C68F3FBE6}"/>
              </a:ext>
            </a:extLst>
          </p:cNvPr>
          <p:cNvSpPr>
            <a:spLocks noGrp="1"/>
          </p:cNvSpPr>
          <p:nvPr>
            <p:ph type="title"/>
          </p:nvPr>
        </p:nvSpPr>
        <p:spPr>
          <a:xfrm>
            <a:off x="1150938" y="260648"/>
            <a:ext cx="7793037" cy="720080"/>
          </a:xfrm>
        </p:spPr>
        <p:txBody>
          <a:bodyPr/>
          <a:lstStyle/>
          <a:p>
            <a:r>
              <a:rPr kumimoji="1" lang="ja-JP" altLang="en-US" dirty="0">
                <a:solidFill>
                  <a:srgbClr val="FFFF00"/>
                </a:solidFill>
              </a:rPr>
              <a:t>双極症と抑うつ症群</a:t>
            </a:r>
          </a:p>
        </p:txBody>
      </p:sp>
      <p:sp>
        <p:nvSpPr>
          <p:cNvPr id="3" name="コンテンツ プレースホルダー 2">
            <a:extLst>
              <a:ext uri="{FF2B5EF4-FFF2-40B4-BE49-F238E27FC236}">
                <a16:creationId xmlns:a16="http://schemas.microsoft.com/office/drawing/2014/main" id="{F274581D-CAC7-08BE-3652-F882D636F378}"/>
              </a:ext>
            </a:extLst>
          </p:cNvPr>
          <p:cNvSpPr>
            <a:spLocks noGrp="1"/>
          </p:cNvSpPr>
          <p:nvPr>
            <p:ph idx="1"/>
          </p:nvPr>
        </p:nvSpPr>
        <p:spPr>
          <a:xfrm>
            <a:off x="1182688" y="1268760"/>
            <a:ext cx="7772400" cy="4863753"/>
          </a:xfrm>
        </p:spPr>
        <p:txBody>
          <a:bodyPr/>
          <a:lstStyle/>
          <a:p>
            <a:r>
              <a:rPr kumimoji="1" lang="en-US" altLang="ja-JP" dirty="0">
                <a:solidFill>
                  <a:srgbClr val="FFC000"/>
                </a:solidFill>
              </a:rPr>
              <a:t>ICD-10</a:t>
            </a:r>
            <a:r>
              <a:rPr kumimoji="1" lang="ja-JP" altLang="en-US" dirty="0"/>
              <a:t>では</a:t>
            </a:r>
            <a:r>
              <a:rPr kumimoji="1" lang="ja-JP" altLang="en-US" dirty="0">
                <a:solidFill>
                  <a:srgbClr val="FFC000"/>
                </a:solidFill>
              </a:rPr>
              <a:t>「感情障害」</a:t>
            </a:r>
            <a:r>
              <a:rPr kumimoji="1" lang="ja-JP" altLang="en-US" dirty="0"/>
              <a:t>を</a:t>
            </a:r>
            <a:r>
              <a:rPr kumimoji="1" lang="ja-JP" altLang="en-US" dirty="0">
                <a:solidFill>
                  <a:srgbClr val="FFC000"/>
                </a:solidFill>
              </a:rPr>
              <a:t>気分が高揚</a:t>
            </a:r>
            <a:r>
              <a:rPr kumimoji="1" lang="ja-JP" altLang="en-US" dirty="0"/>
              <a:t>したり</a:t>
            </a:r>
            <a:r>
              <a:rPr kumimoji="1" lang="ja-JP" altLang="en-US" dirty="0">
                <a:solidFill>
                  <a:srgbClr val="FFC000"/>
                </a:solidFill>
              </a:rPr>
              <a:t>落ち込んだ</a:t>
            </a:r>
            <a:r>
              <a:rPr kumimoji="1" lang="ja-JP" altLang="en-US" dirty="0"/>
              <a:t>りの</a:t>
            </a:r>
            <a:r>
              <a:rPr kumimoji="1" lang="ja-JP" altLang="en-US" dirty="0">
                <a:solidFill>
                  <a:srgbClr val="FFC000"/>
                </a:solidFill>
              </a:rPr>
              <a:t>現れ方・組み合わせ</a:t>
            </a:r>
            <a:r>
              <a:rPr kumimoji="1" lang="ja-JP" altLang="en-US" dirty="0"/>
              <a:t>の違いとして理解した</a:t>
            </a:r>
            <a:endParaRPr kumimoji="1" lang="en-US" altLang="ja-JP" dirty="0"/>
          </a:p>
          <a:p>
            <a:r>
              <a:rPr lang="en-US" altLang="ja-JP" dirty="0">
                <a:solidFill>
                  <a:srgbClr val="FFC000"/>
                </a:solidFill>
              </a:rPr>
              <a:t>ICD-11</a:t>
            </a:r>
            <a:r>
              <a:rPr lang="ja-JP" altLang="en-US" dirty="0"/>
              <a:t>では</a:t>
            </a:r>
            <a:r>
              <a:rPr lang="ja-JP" altLang="en-US" dirty="0">
                <a:solidFill>
                  <a:srgbClr val="FFC000"/>
                </a:solidFill>
              </a:rPr>
              <a:t>躁状態（あるいは軽躁状態）</a:t>
            </a:r>
            <a:r>
              <a:rPr lang="ja-JP" altLang="en-US" dirty="0"/>
              <a:t>が一度でも</a:t>
            </a:r>
            <a:r>
              <a:rPr lang="ja-JP" altLang="en-US" dirty="0">
                <a:solidFill>
                  <a:srgbClr val="FFC000"/>
                </a:solidFill>
              </a:rPr>
              <a:t>あるかどうか</a:t>
            </a:r>
            <a:r>
              <a:rPr lang="ja-JP" altLang="en-US" dirty="0"/>
              <a:t>で疾患を</a:t>
            </a:r>
            <a:r>
              <a:rPr lang="ja-JP" altLang="en-US" dirty="0">
                <a:solidFill>
                  <a:srgbClr val="FFC000"/>
                </a:solidFill>
              </a:rPr>
              <a:t>分ける</a:t>
            </a:r>
            <a:endParaRPr lang="en-US" altLang="ja-JP" dirty="0">
              <a:solidFill>
                <a:srgbClr val="FFC000"/>
              </a:solidFill>
            </a:endParaRPr>
          </a:p>
          <a:p>
            <a:r>
              <a:rPr kumimoji="1" lang="ja-JP" altLang="en-US" dirty="0">
                <a:solidFill>
                  <a:srgbClr val="FFC000"/>
                </a:solidFill>
              </a:rPr>
              <a:t>双極症</a:t>
            </a:r>
            <a:r>
              <a:rPr kumimoji="1" lang="ja-JP" altLang="en-US" dirty="0"/>
              <a:t>は独立した疾患</a:t>
            </a:r>
            <a:endParaRPr kumimoji="1" lang="en-US" altLang="ja-JP" dirty="0"/>
          </a:p>
          <a:p>
            <a:r>
              <a:rPr lang="ja-JP" altLang="en-US" dirty="0"/>
              <a:t>家族歴、遺伝学、脳画像、長期経過、治療反応がかなり異なる</a:t>
            </a:r>
            <a:endParaRPr lang="en-US" altLang="ja-JP" dirty="0"/>
          </a:p>
          <a:p>
            <a:r>
              <a:rPr lang="ja-JP" altLang="en-US" dirty="0"/>
              <a:t>二つの疾患に連続性がある可能性もある</a:t>
            </a:r>
            <a:endParaRPr lang="en-US" altLang="ja-JP" dirty="0"/>
          </a:p>
          <a:p>
            <a:endParaRPr kumimoji="1" lang="en-US" altLang="ja-JP" dirty="0"/>
          </a:p>
          <a:p>
            <a:endParaRPr kumimoji="1" lang="ja-JP" altLang="en-US" dirty="0"/>
          </a:p>
        </p:txBody>
      </p:sp>
    </p:spTree>
    <p:extLst>
      <p:ext uri="{BB962C8B-B14F-4D97-AF65-F5344CB8AC3E}">
        <p14:creationId xmlns:p14="http://schemas.microsoft.com/office/powerpoint/2010/main" val="622926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0AD988-59E9-4B41-8A83-B516B9381D7C}"/>
              </a:ext>
            </a:extLst>
          </p:cNvPr>
          <p:cNvSpPr>
            <a:spLocks noGrp="1"/>
          </p:cNvSpPr>
          <p:nvPr>
            <p:ph type="title"/>
          </p:nvPr>
        </p:nvSpPr>
        <p:spPr>
          <a:xfrm>
            <a:off x="1150938" y="476672"/>
            <a:ext cx="7793037" cy="720080"/>
          </a:xfrm>
        </p:spPr>
        <p:txBody>
          <a:bodyPr/>
          <a:lstStyle/>
          <a:p>
            <a:r>
              <a:rPr kumimoji="1" lang="ja-JP" altLang="en-US" dirty="0">
                <a:solidFill>
                  <a:srgbClr val="FFFF00"/>
                </a:solidFill>
              </a:rPr>
              <a:t>精神障がい者とは　</a:t>
            </a:r>
            <a:r>
              <a:rPr kumimoji="1" lang="ja-JP" altLang="en-US" sz="2400" dirty="0">
                <a:solidFill>
                  <a:srgbClr val="FFC000"/>
                </a:solidFill>
              </a:rPr>
              <a:t>厚労省のページから</a:t>
            </a:r>
          </a:p>
        </p:txBody>
      </p:sp>
      <p:sp>
        <p:nvSpPr>
          <p:cNvPr id="3" name="コンテンツ プレースホルダー 2">
            <a:extLst>
              <a:ext uri="{FF2B5EF4-FFF2-40B4-BE49-F238E27FC236}">
                <a16:creationId xmlns:a16="http://schemas.microsoft.com/office/drawing/2014/main" id="{F1E40BA4-A475-4952-B553-64617B1BDC22}"/>
              </a:ext>
            </a:extLst>
          </p:cNvPr>
          <p:cNvSpPr>
            <a:spLocks noGrp="1"/>
          </p:cNvSpPr>
          <p:nvPr>
            <p:ph idx="1"/>
          </p:nvPr>
        </p:nvSpPr>
        <p:spPr>
          <a:xfrm>
            <a:off x="1182688" y="1196752"/>
            <a:ext cx="7772400" cy="4935761"/>
          </a:xfrm>
        </p:spPr>
        <p:txBody>
          <a:bodyPr/>
          <a:lstStyle/>
          <a:p>
            <a:r>
              <a:rPr kumimoji="1" lang="ja-JP" altLang="en-US" dirty="0">
                <a:solidFill>
                  <a:srgbClr val="FFC000"/>
                </a:solidFill>
              </a:rPr>
              <a:t>精神障害者保健福祉手帳</a:t>
            </a:r>
            <a:r>
              <a:rPr kumimoji="1" lang="ja-JP" altLang="en-US" dirty="0"/>
              <a:t>で対象となるのは</a:t>
            </a:r>
            <a:r>
              <a:rPr kumimoji="1" lang="ja-JP" altLang="en-US" dirty="0">
                <a:solidFill>
                  <a:srgbClr val="FFC000"/>
                </a:solidFill>
              </a:rPr>
              <a:t>全ての精神障害</a:t>
            </a:r>
            <a:r>
              <a:rPr kumimoji="1" lang="ja-JP" altLang="en-US" dirty="0"/>
              <a:t>です</a:t>
            </a:r>
          </a:p>
          <a:p>
            <a:pPr lvl="1"/>
            <a:r>
              <a:rPr kumimoji="1" lang="ja-JP" altLang="en-US" sz="2000" dirty="0">
                <a:solidFill>
                  <a:srgbClr val="FFC000"/>
                </a:solidFill>
              </a:rPr>
              <a:t>統合失調症</a:t>
            </a:r>
          </a:p>
          <a:p>
            <a:pPr lvl="1"/>
            <a:r>
              <a:rPr kumimoji="1" lang="ja-JP" altLang="en-US" sz="2000" dirty="0">
                <a:solidFill>
                  <a:srgbClr val="FFC000"/>
                </a:solidFill>
              </a:rPr>
              <a:t>うつ病、そううつ病などの気分障害</a:t>
            </a:r>
          </a:p>
          <a:p>
            <a:pPr lvl="1"/>
            <a:r>
              <a:rPr kumimoji="1" lang="ja-JP" altLang="en-US" sz="2000" dirty="0"/>
              <a:t>てんかん</a:t>
            </a:r>
          </a:p>
          <a:p>
            <a:pPr lvl="1"/>
            <a:r>
              <a:rPr kumimoji="1" lang="ja-JP" altLang="en-US" sz="2000" dirty="0"/>
              <a:t>薬物依存症</a:t>
            </a:r>
          </a:p>
          <a:p>
            <a:pPr lvl="1"/>
            <a:r>
              <a:rPr kumimoji="1" lang="ja-JP" altLang="en-US" sz="2000" dirty="0">
                <a:solidFill>
                  <a:srgbClr val="FFC000"/>
                </a:solidFill>
              </a:rPr>
              <a:t>高次脳機能障害</a:t>
            </a:r>
          </a:p>
          <a:p>
            <a:pPr lvl="1"/>
            <a:r>
              <a:rPr kumimoji="1" lang="ja-JP" altLang="en-US" sz="2000" dirty="0">
                <a:solidFill>
                  <a:srgbClr val="FFC000"/>
                </a:solidFill>
              </a:rPr>
              <a:t>発達障害（自閉症、学習障害、注意欠陥多動性障害等）</a:t>
            </a:r>
          </a:p>
          <a:p>
            <a:pPr lvl="1"/>
            <a:r>
              <a:rPr kumimoji="1" lang="ja-JP" altLang="en-US" sz="2000" dirty="0"/>
              <a:t>そのほかの精神疾患（</a:t>
            </a:r>
            <a:r>
              <a:rPr kumimoji="1" lang="ja-JP" altLang="en-US" sz="2000" dirty="0">
                <a:solidFill>
                  <a:srgbClr val="FFC000"/>
                </a:solidFill>
              </a:rPr>
              <a:t>ストレス関連障害等</a:t>
            </a:r>
            <a:r>
              <a:rPr kumimoji="1" lang="ja-JP" altLang="en-US" sz="2000" dirty="0"/>
              <a:t>）</a:t>
            </a:r>
          </a:p>
          <a:p>
            <a:r>
              <a:rPr kumimoji="1" lang="ja-JP" altLang="en-US" sz="2400" dirty="0"/>
              <a:t>ただし、知的障害があり、上記の精神障害がない方については、療育手帳制度があるため、手帳の対象とはなりません。（発達障害と知的障害を両方有する場合は、両方の手帳を受けることができます。</a:t>
            </a:r>
          </a:p>
        </p:txBody>
      </p:sp>
    </p:spTree>
    <p:extLst>
      <p:ext uri="{BB962C8B-B14F-4D97-AF65-F5344CB8AC3E}">
        <p14:creationId xmlns:p14="http://schemas.microsoft.com/office/powerpoint/2010/main" val="2343691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E6D425-2A46-AE1E-67E6-BE5267958F59}"/>
              </a:ext>
            </a:extLst>
          </p:cNvPr>
          <p:cNvSpPr>
            <a:spLocks noGrp="1"/>
          </p:cNvSpPr>
          <p:nvPr>
            <p:ph type="title"/>
          </p:nvPr>
        </p:nvSpPr>
        <p:spPr>
          <a:xfrm>
            <a:off x="1150938" y="404664"/>
            <a:ext cx="7793037" cy="1008112"/>
          </a:xfrm>
        </p:spPr>
        <p:txBody>
          <a:bodyPr/>
          <a:lstStyle/>
          <a:p>
            <a:r>
              <a:rPr kumimoji="1" lang="ja-JP" altLang="en-US" dirty="0">
                <a:solidFill>
                  <a:srgbClr val="FFFF00"/>
                </a:solidFill>
              </a:rPr>
              <a:t>役所に出す書類は</a:t>
            </a:r>
            <a:r>
              <a:rPr kumimoji="1" lang="en-US" altLang="ja-JP" dirty="0">
                <a:solidFill>
                  <a:srgbClr val="FFFF00"/>
                </a:solidFill>
              </a:rPr>
              <a:t>ICD-10</a:t>
            </a:r>
            <a:endParaRPr kumimoji="1" lang="ja-JP" altLang="en-US" dirty="0">
              <a:solidFill>
                <a:srgbClr val="FFFF00"/>
              </a:solidFill>
            </a:endParaRPr>
          </a:p>
        </p:txBody>
      </p:sp>
      <p:sp>
        <p:nvSpPr>
          <p:cNvPr id="3" name="コンテンツ プレースホルダー 2">
            <a:extLst>
              <a:ext uri="{FF2B5EF4-FFF2-40B4-BE49-F238E27FC236}">
                <a16:creationId xmlns:a16="http://schemas.microsoft.com/office/drawing/2014/main" id="{39A98581-7092-43CF-CD97-56764C852226}"/>
              </a:ext>
            </a:extLst>
          </p:cNvPr>
          <p:cNvSpPr>
            <a:spLocks noGrp="1"/>
          </p:cNvSpPr>
          <p:nvPr>
            <p:ph idx="1"/>
          </p:nvPr>
        </p:nvSpPr>
        <p:spPr>
          <a:xfrm>
            <a:off x="539552" y="2017713"/>
            <a:ext cx="8415536" cy="4114800"/>
          </a:xfrm>
        </p:spPr>
        <p:txBody>
          <a:bodyPr/>
          <a:lstStyle/>
          <a:p>
            <a:r>
              <a:rPr kumimoji="1" lang="ja-JP" altLang="en-US" dirty="0"/>
              <a:t>研究や学会では</a:t>
            </a:r>
            <a:r>
              <a:rPr kumimoji="1" lang="en-US" altLang="ja-JP" dirty="0">
                <a:solidFill>
                  <a:srgbClr val="FFC000"/>
                </a:solidFill>
              </a:rPr>
              <a:t>ICD-11</a:t>
            </a:r>
            <a:r>
              <a:rPr kumimoji="1" lang="ja-JP" altLang="en-US" dirty="0"/>
              <a:t>が使われる</a:t>
            </a:r>
            <a:endParaRPr kumimoji="1" lang="en-US" altLang="ja-JP" dirty="0"/>
          </a:p>
          <a:p>
            <a:r>
              <a:rPr kumimoji="1" lang="ja-JP" altLang="en-US" dirty="0">
                <a:solidFill>
                  <a:srgbClr val="FFC000"/>
                </a:solidFill>
              </a:rPr>
              <a:t>行政手続き（</a:t>
            </a:r>
            <a:r>
              <a:rPr kumimoji="1" lang="en-US" altLang="ja-JP" dirty="0">
                <a:solidFill>
                  <a:srgbClr val="FFC000"/>
                </a:solidFill>
              </a:rPr>
              <a:t>ICD-10 </a:t>
            </a:r>
            <a:r>
              <a:rPr kumimoji="1" lang="ja-JP" altLang="en-US" dirty="0">
                <a:solidFill>
                  <a:srgbClr val="FFC000"/>
                </a:solidFill>
              </a:rPr>
              <a:t>の診断名・コード記載）</a:t>
            </a:r>
            <a:endParaRPr kumimoji="1" lang="en-US" altLang="ja-JP" dirty="0">
              <a:solidFill>
                <a:srgbClr val="FFC000"/>
              </a:solidFill>
            </a:endParaRPr>
          </a:p>
          <a:p>
            <a:pPr lvl="1"/>
            <a:r>
              <a:rPr lang="ja-JP" altLang="en-US" dirty="0"/>
              <a:t>障害年金</a:t>
            </a:r>
            <a:endParaRPr lang="en-US" altLang="ja-JP" dirty="0"/>
          </a:p>
          <a:p>
            <a:pPr lvl="1"/>
            <a:r>
              <a:rPr kumimoji="1" lang="ja-JP" altLang="en-US" dirty="0"/>
              <a:t>精神障害者保健福祉手帳</a:t>
            </a:r>
            <a:endParaRPr kumimoji="1" lang="en-US" altLang="ja-JP" dirty="0"/>
          </a:p>
          <a:p>
            <a:pPr lvl="1"/>
            <a:r>
              <a:rPr lang="ja-JP" altLang="en-US" dirty="0"/>
              <a:t>自立支援医療</a:t>
            </a:r>
            <a:endParaRPr lang="en-US" altLang="ja-JP" dirty="0"/>
          </a:p>
          <a:p>
            <a:pPr lvl="1"/>
            <a:r>
              <a:rPr kumimoji="1" lang="ja-JP" altLang="en-US" dirty="0"/>
              <a:t>診療情報提供書の一部</a:t>
            </a:r>
            <a:endParaRPr kumimoji="1" lang="en-US" altLang="ja-JP" dirty="0"/>
          </a:p>
          <a:p>
            <a:pPr lvl="1"/>
            <a:r>
              <a:rPr lang="ja-JP" altLang="en-US" dirty="0"/>
              <a:t>家庭裁判所に提出する鑑定書</a:t>
            </a:r>
            <a:endParaRPr kumimoji="1" lang="ja-JP" altLang="en-US" dirty="0"/>
          </a:p>
        </p:txBody>
      </p:sp>
    </p:spTree>
    <p:extLst>
      <p:ext uri="{BB962C8B-B14F-4D97-AF65-F5344CB8AC3E}">
        <p14:creationId xmlns:p14="http://schemas.microsoft.com/office/powerpoint/2010/main" val="24095937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47D841B9-A94A-45E2-5B6E-4B1A3F139A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10901"/>
            <a:ext cx="3818249" cy="5729917"/>
          </a:xfrm>
          <a:prstGeom prst="rect">
            <a:avLst/>
          </a:prstGeom>
        </p:spPr>
      </p:pic>
      <p:pic>
        <p:nvPicPr>
          <p:cNvPr id="7" name="図 6">
            <a:extLst>
              <a:ext uri="{FF2B5EF4-FFF2-40B4-BE49-F238E27FC236}">
                <a16:creationId xmlns:a16="http://schemas.microsoft.com/office/drawing/2014/main" id="{949DED00-FB2A-BD93-DEC7-5AE7AFE67A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91678" y="213444"/>
            <a:ext cx="3818249" cy="5727374"/>
          </a:xfrm>
          <a:prstGeom prst="rect">
            <a:avLst/>
          </a:prstGeom>
        </p:spPr>
      </p:pic>
      <p:sp>
        <p:nvSpPr>
          <p:cNvPr id="8" name="テキスト ボックス 7">
            <a:extLst>
              <a:ext uri="{FF2B5EF4-FFF2-40B4-BE49-F238E27FC236}">
                <a16:creationId xmlns:a16="http://schemas.microsoft.com/office/drawing/2014/main" id="{97A5594C-661D-2454-935F-CC1B743E7E96}"/>
              </a:ext>
            </a:extLst>
          </p:cNvPr>
          <p:cNvSpPr txBox="1"/>
          <p:nvPr/>
        </p:nvSpPr>
        <p:spPr>
          <a:xfrm>
            <a:off x="323528" y="6093296"/>
            <a:ext cx="3818249" cy="707886"/>
          </a:xfrm>
          <a:prstGeom prst="rect">
            <a:avLst/>
          </a:prstGeom>
          <a:noFill/>
        </p:spPr>
        <p:txBody>
          <a:bodyPr wrap="square" rtlCol="0">
            <a:spAutoFit/>
          </a:bodyPr>
          <a:lstStyle/>
          <a:p>
            <a:r>
              <a:rPr kumimoji="1" lang="ja-JP" altLang="en-US" dirty="0"/>
              <a:t>爲那都比古神社　神門内の狛犬　嘉永</a:t>
            </a:r>
            <a:r>
              <a:rPr kumimoji="1" lang="en-US" altLang="ja-JP" dirty="0"/>
              <a:t>5</a:t>
            </a:r>
            <a:r>
              <a:rPr kumimoji="1" lang="ja-JP" altLang="en-US" dirty="0"/>
              <a:t>年奉納　</a:t>
            </a:r>
          </a:p>
        </p:txBody>
      </p:sp>
      <p:sp>
        <p:nvSpPr>
          <p:cNvPr id="9" name="テキスト ボックス 8">
            <a:extLst>
              <a:ext uri="{FF2B5EF4-FFF2-40B4-BE49-F238E27FC236}">
                <a16:creationId xmlns:a16="http://schemas.microsoft.com/office/drawing/2014/main" id="{8DC61C15-A9A3-4663-6791-8009C90BAB48}"/>
              </a:ext>
            </a:extLst>
          </p:cNvPr>
          <p:cNvSpPr txBox="1"/>
          <p:nvPr/>
        </p:nvSpPr>
        <p:spPr>
          <a:xfrm>
            <a:off x="4321289" y="6093296"/>
            <a:ext cx="4822711" cy="707886"/>
          </a:xfrm>
          <a:prstGeom prst="rect">
            <a:avLst/>
          </a:prstGeom>
          <a:noFill/>
        </p:spPr>
        <p:txBody>
          <a:bodyPr wrap="square" rtlCol="0">
            <a:spAutoFit/>
          </a:bodyPr>
          <a:lstStyle/>
          <a:p>
            <a:r>
              <a:rPr kumimoji="1" lang="ja-JP" altLang="en-US" dirty="0"/>
              <a:t>姿勢、髪型、髭などの首回り、尻尾の形などが、標準型です</a:t>
            </a:r>
          </a:p>
        </p:txBody>
      </p:sp>
    </p:spTree>
    <p:extLst>
      <p:ext uri="{BB962C8B-B14F-4D97-AF65-F5344CB8AC3E}">
        <p14:creationId xmlns:p14="http://schemas.microsoft.com/office/powerpoint/2010/main" val="246603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0E374C-78AC-CC4E-1C68-E48760A66566}"/>
              </a:ext>
            </a:extLst>
          </p:cNvPr>
          <p:cNvSpPr>
            <a:spLocks noGrp="1"/>
          </p:cNvSpPr>
          <p:nvPr>
            <p:ph type="title"/>
          </p:nvPr>
        </p:nvSpPr>
        <p:spPr>
          <a:xfrm>
            <a:off x="838697" y="188640"/>
            <a:ext cx="8116391" cy="867246"/>
          </a:xfrm>
        </p:spPr>
        <p:txBody>
          <a:bodyPr/>
          <a:lstStyle/>
          <a:p>
            <a:r>
              <a:rPr kumimoji="1" lang="ja-JP" altLang="en-US" dirty="0">
                <a:solidFill>
                  <a:srgbClr val="FFFF00"/>
                </a:solidFill>
              </a:rPr>
              <a:t>自閉スペクトラム症（</a:t>
            </a:r>
            <a:r>
              <a:rPr kumimoji="1" lang="en-US" altLang="ja-JP" dirty="0">
                <a:solidFill>
                  <a:srgbClr val="FFFF00"/>
                </a:solidFill>
              </a:rPr>
              <a:t>ASD</a:t>
            </a:r>
            <a:r>
              <a:rPr kumimoji="1" lang="ja-JP" altLang="en-US" dirty="0">
                <a:solidFill>
                  <a:srgbClr val="FFFF00"/>
                </a:solidFill>
              </a:rPr>
              <a:t>）の増加</a:t>
            </a:r>
          </a:p>
        </p:txBody>
      </p:sp>
      <p:sp>
        <p:nvSpPr>
          <p:cNvPr id="3" name="コンテンツ プレースホルダー 2">
            <a:extLst>
              <a:ext uri="{FF2B5EF4-FFF2-40B4-BE49-F238E27FC236}">
                <a16:creationId xmlns:a16="http://schemas.microsoft.com/office/drawing/2014/main" id="{E21E04FD-1A8F-2C4F-B4CA-BA0AF35A7F93}"/>
              </a:ext>
            </a:extLst>
          </p:cNvPr>
          <p:cNvSpPr>
            <a:spLocks noGrp="1"/>
          </p:cNvSpPr>
          <p:nvPr>
            <p:ph idx="1"/>
          </p:nvPr>
        </p:nvSpPr>
        <p:spPr>
          <a:xfrm>
            <a:off x="251520" y="1124744"/>
            <a:ext cx="8703568" cy="5544616"/>
          </a:xfrm>
        </p:spPr>
        <p:txBody>
          <a:bodyPr/>
          <a:lstStyle/>
          <a:p>
            <a:r>
              <a:rPr kumimoji="1" lang="ja-JP" altLang="en-US" dirty="0"/>
              <a:t>診断基準の変化</a:t>
            </a:r>
            <a:endParaRPr kumimoji="1" lang="en-US" altLang="ja-JP" dirty="0"/>
          </a:p>
          <a:p>
            <a:pPr lvl="1"/>
            <a:r>
              <a:rPr lang="ja-JP" altLang="en-US" dirty="0"/>
              <a:t>自閉症、アスペルガー症候群、特定不能の広汎性発達障害が</a:t>
            </a:r>
            <a:r>
              <a:rPr lang="en-US" altLang="ja-JP" dirty="0"/>
              <a:t>ASD</a:t>
            </a:r>
            <a:r>
              <a:rPr lang="ja-JP" altLang="en-US" dirty="0"/>
              <a:t>というスペクトラム概念に統合</a:t>
            </a:r>
            <a:endParaRPr lang="en-US" altLang="ja-JP" dirty="0"/>
          </a:p>
          <a:p>
            <a:pPr lvl="1"/>
            <a:r>
              <a:rPr kumimoji="1" lang="ja-JP" altLang="en-US" dirty="0"/>
              <a:t>軽症例も診断されやすくなる</a:t>
            </a:r>
            <a:endParaRPr kumimoji="1" lang="en-US" altLang="ja-JP" dirty="0"/>
          </a:p>
          <a:p>
            <a:r>
              <a:rPr lang="ja-JP" altLang="en-US" dirty="0">
                <a:solidFill>
                  <a:srgbClr val="FFC000"/>
                </a:solidFill>
              </a:rPr>
              <a:t>社会や医療者の認知が高まった</a:t>
            </a:r>
            <a:endParaRPr lang="en-US" altLang="ja-JP" dirty="0">
              <a:solidFill>
                <a:srgbClr val="FFC000"/>
              </a:solidFill>
            </a:endParaRPr>
          </a:p>
          <a:p>
            <a:r>
              <a:rPr kumimoji="1" lang="ja-JP" altLang="en-US" dirty="0">
                <a:solidFill>
                  <a:srgbClr val="FFC000"/>
                </a:solidFill>
              </a:rPr>
              <a:t>早期発見が進んだ</a:t>
            </a:r>
            <a:endParaRPr kumimoji="1" lang="en-US" altLang="ja-JP" dirty="0">
              <a:solidFill>
                <a:srgbClr val="FFC000"/>
              </a:solidFill>
            </a:endParaRPr>
          </a:p>
          <a:p>
            <a:pPr lvl="1"/>
            <a:r>
              <a:rPr lang="ja-JP" altLang="en-US" dirty="0"/>
              <a:t>乳幼児健診や保育園・幼稚園での健診が普及</a:t>
            </a:r>
            <a:endParaRPr kumimoji="1" lang="en-US" altLang="ja-JP" dirty="0"/>
          </a:p>
          <a:p>
            <a:r>
              <a:rPr lang="ja-JP" altLang="en-US" dirty="0">
                <a:solidFill>
                  <a:srgbClr val="FFC000"/>
                </a:solidFill>
              </a:rPr>
              <a:t>成人の診断が増えた</a:t>
            </a:r>
            <a:endParaRPr lang="en-US" altLang="ja-JP" dirty="0">
              <a:solidFill>
                <a:srgbClr val="FFC000"/>
              </a:solidFill>
            </a:endParaRPr>
          </a:p>
          <a:p>
            <a:pPr lvl="1"/>
            <a:r>
              <a:rPr kumimoji="1" lang="ja-JP" altLang="en-US" dirty="0"/>
              <a:t>子どものころには診断されず、「変わった人」不器用な人」が仕事や対人関係の困難を契機に診断される</a:t>
            </a:r>
          </a:p>
        </p:txBody>
      </p:sp>
    </p:spTree>
    <p:extLst>
      <p:ext uri="{BB962C8B-B14F-4D97-AF65-F5344CB8AC3E}">
        <p14:creationId xmlns:p14="http://schemas.microsoft.com/office/powerpoint/2010/main" val="763232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13C62C-DA01-58FA-5916-8378247F0839}"/>
              </a:ext>
            </a:extLst>
          </p:cNvPr>
          <p:cNvSpPr>
            <a:spLocks noGrp="1"/>
          </p:cNvSpPr>
          <p:nvPr>
            <p:ph type="title"/>
          </p:nvPr>
        </p:nvSpPr>
        <p:spPr>
          <a:xfrm>
            <a:off x="1095818" y="260648"/>
            <a:ext cx="7793037" cy="795238"/>
          </a:xfrm>
        </p:spPr>
        <p:txBody>
          <a:bodyPr/>
          <a:lstStyle/>
          <a:p>
            <a:r>
              <a:rPr kumimoji="1" lang="en-US" altLang="ja-JP" dirty="0">
                <a:solidFill>
                  <a:srgbClr val="FFFF00"/>
                </a:solidFill>
              </a:rPr>
              <a:t>ASD</a:t>
            </a:r>
            <a:r>
              <a:rPr kumimoji="1" lang="ja-JP" altLang="en-US" dirty="0">
                <a:solidFill>
                  <a:srgbClr val="FFFF00"/>
                </a:solidFill>
              </a:rPr>
              <a:t>は本当に増加しているか？</a:t>
            </a:r>
          </a:p>
        </p:txBody>
      </p:sp>
      <p:sp>
        <p:nvSpPr>
          <p:cNvPr id="3" name="コンテンツ プレースホルダー 2">
            <a:extLst>
              <a:ext uri="{FF2B5EF4-FFF2-40B4-BE49-F238E27FC236}">
                <a16:creationId xmlns:a16="http://schemas.microsoft.com/office/drawing/2014/main" id="{0E01693B-F80E-C910-FC9F-B35841DB1DD5}"/>
              </a:ext>
            </a:extLst>
          </p:cNvPr>
          <p:cNvSpPr>
            <a:spLocks noGrp="1"/>
          </p:cNvSpPr>
          <p:nvPr>
            <p:ph idx="1"/>
          </p:nvPr>
        </p:nvSpPr>
        <p:spPr>
          <a:xfrm>
            <a:off x="683568" y="1124744"/>
            <a:ext cx="8271520" cy="5007769"/>
          </a:xfrm>
        </p:spPr>
        <p:txBody>
          <a:bodyPr/>
          <a:lstStyle/>
          <a:p>
            <a:r>
              <a:rPr kumimoji="1" lang="ja-JP" altLang="en-US" dirty="0"/>
              <a:t>「</a:t>
            </a:r>
            <a:r>
              <a:rPr kumimoji="1" lang="en-US" altLang="ja-JP" dirty="0"/>
              <a:t>ASD</a:t>
            </a:r>
            <a:r>
              <a:rPr kumimoji="1" lang="ja-JP" altLang="en-US" dirty="0"/>
              <a:t>として理解される人が増えた」という側面が大きい。</a:t>
            </a:r>
            <a:endParaRPr kumimoji="1" lang="en-US" altLang="ja-JP" dirty="0"/>
          </a:p>
          <a:p>
            <a:r>
              <a:rPr lang="ja-JP" altLang="en-US" dirty="0"/>
              <a:t>環境要因（高齢出産、周産期要因、化学物質曝露）が一部影響している可能性も研究されているが、はっきりした証拠はない</a:t>
            </a:r>
            <a:endParaRPr lang="en-US" altLang="ja-JP" dirty="0"/>
          </a:p>
          <a:p>
            <a:r>
              <a:rPr kumimoji="1" lang="ja-JP" altLang="en-US" dirty="0"/>
              <a:t>診断概念の変化、認知の向上、早期発見によって説明される</a:t>
            </a:r>
            <a:endParaRPr kumimoji="1" lang="en-US" altLang="ja-JP" dirty="0"/>
          </a:p>
          <a:p>
            <a:r>
              <a:rPr lang="ja-JP" altLang="en-US" dirty="0"/>
              <a:t>過剰診断による見かけ上の患者数の増加という側面もある</a:t>
            </a:r>
            <a:endParaRPr kumimoji="1" lang="ja-JP" altLang="en-US" dirty="0"/>
          </a:p>
        </p:txBody>
      </p:sp>
    </p:spTree>
    <p:extLst>
      <p:ext uri="{BB962C8B-B14F-4D97-AF65-F5344CB8AC3E}">
        <p14:creationId xmlns:p14="http://schemas.microsoft.com/office/powerpoint/2010/main" val="24835256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26882D-1778-B6AE-F2F7-801180E1A73D}"/>
              </a:ext>
            </a:extLst>
          </p:cNvPr>
          <p:cNvSpPr>
            <a:spLocks noGrp="1"/>
          </p:cNvSpPr>
          <p:nvPr>
            <p:ph type="title"/>
          </p:nvPr>
        </p:nvSpPr>
        <p:spPr/>
        <p:txBody>
          <a:bodyPr/>
          <a:lstStyle/>
          <a:p>
            <a:r>
              <a:rPr kumimoji="1" lang="ja-JP" altLang="en-US" dirty="0">
                <a:solidFill>
                  <a:srgbClr val="FFFF00"/>
                </a:solidFill>
              </a:rPr>
              <a:t>境界性人格障害（境界性パーソナリティー症　</a:t>
            </a:r>
            <a:r>
              <a:rPr kumimoji="1" lang="en-US" altLang="ja-JP">
                <a:solidFill>
                  <a:srgbClr val="FFFF00"/>
                </a:solidFill>
              </a:rPr>
              <a:t>BPD</a:t>
            </a:r>
            <a:r>
              <a:rPr kumimoji="1" lang="ja-JP" altLang="en-US">
                <a:solidFill>
                  <a:srgbClr val="FFFF00"/>
                </a:solidFill>
              </a:rPr>
              <a:t>）</a:t>
            </a:r>
            <a:endParaRPr kumimoji="1" lang="ja-JP" altLang="en-US" dirty="0">
              <a:solidFill>
                <a:srgbClr val="FFFF00"/>
              </a:solidFill>
            </a:endParaRPr>
          </a:p>
        </p:txBody>
      </p:sp>
      <p:sp>
        <p:nvSpPr>
          <p:cNvPr id="3" name="コンテンツ プレースホルダー 2">
            <a:extLst>
              <a:ext uri="{FF2B5EF4-FFF2-40B4-BE49-F238E27FC236}">
                <a16:creationId xmlns:a16="http://schemas.microsoft.com/office/drawing/2014/main" id="{EF8609D3-3D96-5869-1BD5-569145293AB7}"/>
              </a:ext>
            </a:extLst>
          </p:cNvPr>
          <p:cNvSpPr>
            <a:spLocks noGrp="1"/>
          </p:cNvSpPr>
          <p:nvPr>
            <p:ph idx="1"/>
          </p:nvPr>
        </p:nvSpPr>
        <p:spPr/>
        <p:txBody>
          <a:bodyPr/>
          <a:lstStyle/>
          <a:p>
            <a:r>
              <a:rPr kumimoji="1" lang="ja-JP" altLang="en-US" dirty="0">
                <a:solidFill>
                  <a:srgbClr val="FFC000"/>
                </a:solidFill>
              </a:rPr>
              <a:t>感情の不安定さ、自傷・自殺企図、対人関係の混乱、見捨てられ不安、解離</a:t>
            </a:r>
            <a:endParaRPr kumimoji="1" lang="en-US" altLang="ja-JP" dirty="0">
              <a:solidFill>
                <a:srgbClr val="FFC000"/>
              </a:solidFill>
            </a:endParaRPr>
          </a:p>
          <a:p>
            <a:r>
              <a:rPr lang="en-US" altLang="ja-JP" dirty="0"/>
              <a:t>1990</a:t>
            </a:r>
            <a:r>
              <a:rPr lang="ja-JP" altLang="en-US" dirty="0"/>
              <a:t>年代まで極めて多く診断された</a:t>
            </a:r>
            <a:endParaRPr lang="en-US" altLang="ja-JP" dirty="0"/>
          </a:p>
          <a:p>
            <a:r>
              <a:rPr kumimoji="1" lang="ja-JP" altLang="en-US" dirty="0">
                <a:solidFill>
                  <a:srgbClr val="FFC000"/>
                </a:solidFill>
              </a:rPr>
              <a:t>激しい行動化</a:t>
            </a:r>
            <a:r>
              <a:rPr kumimoji="1" lang="ja-JP" altLang="en-US" dirty="0"/>
              <a:t>のため、</a:t>
            </a:r>
            <a:r>
              <a:rPr kumimoji="1" lang="ja-JP" altLang="en-US" dirty="0">
                <a:solidFill>
                  <a:srgbClr val="FFC000"/>
                </a:solidFill>
              </a:rPr>
              <a:t>周囲・治療関係者は疲弊した</a:t>
            </a:r>
            <a:endParaRPr kumimoji="1" lang="en-US" altLang="ja-JP" dirty="0">
              <a:solidFill>
                <a:srgbClr val="FFC000"/>
              </a:solidFill>
            </a:endParaRPr>
          </a:p>
          <a:p>
            <a:r>
              <a:rPr lang="ja-JP" altLang="en-US" dirty="0">
                <a:solidFill>
                  <a:srgbClr val="FFC000"/>
                </a:solidFill>
              </a:rPr>
              <a:t>有効な薬物療法がなく</a:t>
            </a:r>
            <a:r>
              <a:rPr lang="ja-JP" altLang="en-US" dirty="0"/>
              <a:t>、難治を極めた</a:t>
            </a:r>
            <a:endParaRPr lang="en-US" altLang="ja-JP" dirty="0"/>
          </a:p>
          <a:p>
            <a:r>
              <a:rPr kumimoji="1" lang="en-US" altLang="ja-JP" dirty="0">
                <a:solidFill>
                  <a:srgbClr val="FFC000"/>
                </a:solidFill>
              </a:rPr>
              <a:t>2000</a:t>
            </a:r>
            <a:r>
              <a:rPr kumimoji="1" lang="ja-JP" altLang="en-US" dirty="0">
                <a:solidFill>
                  <a:srgbClr val="FFC000"/>
                </a:solidFill>
              </a:rPr>
              <a:t>年代以降診断は激減</a:t>
            </a:r>
            <a:r>
              <a:rPr kumimoji="1" lang="ja-JP" altLang="en-US" dirty="0"/>
              <a:t>している</a:t>
            </a:r>
          </a:p>
        </p:txBody>
      </p:sp>
    </p:spTree>
    <p:extLst>
      <p:ext uri="{BB962C8B-B14F-4D97-AF65-F5344CB8AC3E}">
        <p14:creationId xmlns:p14="http://schemas.microsoft.com/office/powerpoint/2010/main" val="2993688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ACCBF7-435C-42B3-B3A3-2288052612D7}"/>
              </a:ext>
            </a:extLst>
          </p:cNvPr>
          <p:cNvSpPr>
            <a:spLocks noGrp="1"/>
          </p:cNvSpPr>
          <p:nvPr>
            <p:ph type="title"/>
          </p:nvPr>
        </p:nvSpPr>
        <p:spPr>
          <a:xfrm>
            <a:off x="1150938" y="188640"/>
            <a:ext cx="7793037" cy="720080"/>
          </a:xfrm>
        </p:spPr>
        <p:txBody>
          <a:bodyPr/>
          <a:lstStyle/>
          <a:p>
            <a:r>
              <a:rPr kumimoji="1" lang="en-US" altLang="ja-JP" dirty="0">
                <a:solidFill>
                  <a:srgbClr val="FFFF00"/>
                </a:solidFill>
              </a:rPr>
              <a:t>BPD</a:t>
            </a:r>
            <a:r>
              <a:rPr kumimoji="1" lang="ja-JP" altLang="en-US" dirty="0">
                <a:solidFill>
                  <a:srgbClr val="FFFF00"/>
                </a:solidFill>
              </a:rPr>
              <a:t>はどこに行ったか</a:t>
            </a:r>
          </a:p>
        </p:txBody>
      </p:sp>
      <p:sp>
        <p:nvSpPr>
          <p:cNvPr id="3" name="コンテンツ プレースホルダー 2">
            <a:extLst>
              <a:ext uri="{FF2B5EF4-FFF2-40B4-BE49-F238E27FC236}">
                <a16:creationId xmlns:a16="http://schemas.microsoft.com/office/drawing/2014/main" id="{16540876-F564-4806-95C4-4C7AA9FF712C}"/>
              </a:ext>
            </a:extLst>
          </p:cNvPr>
          <p:cNvSpPr>
            <a:spLocks noGrp="1"/>
          </p:cNvSpPr>
          <p:nvPr>
            <p:ph idx="1"/>
          </p:nvPr>
        </p:nvSpPr>
        <p:spPr>
          <a:xfrm>
            <a:off x="467544" y="1052736"/>
            <a:ext cx="8487544" cy="5079777"/>
          </a:xfrm>
        </p:spPr>
        <p:txBody>
          <a:bodyPr/>
          <a:lstStyle/>
          <a:p>
            <a:r>
              <a:rPr kumimoji="1" lang="ja-JP" altLang="en-US" dirty="0"/>
              <a:t>対人関係が苦手　→　</a:t>
            </a:r>
            <a:r>
              <a:rPr kumimoji="1" lang="en-US" altLang="ja-JP" dirty="0">
                <a:solidFill>
                  <a:srgbClr val="FFC000"/>
                </a:solidFill>
              </a:rPr>
              <a:t>ASD</a:t>
            </a:r>
          </a:p>
          <a:p>
            <a:r>
              <a:rPr lang="ja-JP" altLang="en-US" dirty="0"/>
              <a:t>衝動性　→　</a:t>
            </a:r>
            <a:r>
              <a:rPr lang="en-US" altLang="ja-JP" dirty="0">
                <a:solidFill>
                  <a:srgbClr val="FFC000"/>
                </a:solidFill>
              </a:rPr>
              <a:t>ADHD</a:t>
            </a:r>
          </a:p>
          <a:p>
            <a:r>
              <a:rPr kumimoji="1" lang="ja-JP" altLang="en-US" dirty="0"/>
              <a:t>感情易変性　→　</a:t>
            </a:r>
            <a:r>
              <a:rPr kumimoji="1" lang="ja-JP" altLang="en-US" dirty="0">
                <a:solidFill>
                  <a:srgbClr val="FFC000"/>
                </a:solidFill>
              </a:rPr>
              <a:t>双極スペクトラム症</a:t>
            </a:r>
            <a:endParaRPr kumimoji="1" lang="en-US" altLang="ja-JP" dirty="0">
              <a:solidFill>
                <a:srgbClr val="FFC000"/>
              </a:solidFill>
            </a:endParaRPr>
          </a:p>
          <a:p>
            <a:r>
              <a:rPr lang="ja-JP" altLang="en-US" dirty="0"/>
              <a:t>自傷・見捨てられ不安　→　</a:t>
            </a:r>
            <a:r>
              <a:rPr lang="ja-JP" altLang="en-US" dirty="0">
                <a:solidFill>
                  <a:srgbClr val="FFC000"/>
                </a:solidFill>
              </a:rPr>
              <a:t>複雑性</a:t>
            </a:r>
            <a:r>
              <a:rPr lang="en-US" altLang="ja-JP" dirty="0">
                <a:solidFill>
                  <a:srgbClr val="FFC000"/>
                </a:solidFill>
              </a:rPr>
              <a:t>PTSD</a:t>
            </a:r>
          </a:p>
          <a:p>
            <a:endParaRPr kumimoji="1" lang="en-US" altLang="ja-JP" dirty="0"/>
          </a:p>
          <a:p>
            <a:r>
              <a:rPr lang="en-US" altLang="ja-JP" dirty="0"/>
              <a:t>BPD</a:t>
            </a:r>
            <a:r>
              <a:rPr lang="ja-JP" altLang="en-US" dirty="0"/>
              <a:t>というカテゴリーで理解されたものが複数のディメンションからなるスペクトラムとして再評価されている</a:t>
            </a:r>
            <a:endParaRPr kumimoji="1" lang="ja-JP" altLang="en-US" dirty="0"/>
          </a:p>
        </p:txBody>
      </p:sp>
    </p:spTree>
    <p:extLst>
      <p:ext uri="{BB962C8B-B14F-4D97-AF65-F5344CB8AC3E}">
        <p14:creationId xmlns:p14="http://schemas.microsoft.com/office/powerpoint/2010/main" val="940058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F88660A9-4030-EDBF-A265-7E1BCB74C0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8064" y="116632"/>
            <a:ext cx="3688868" cy="5533303"/>
          </a:xfrm>
          <a:prstGeom prst="rect">
            <a:avLst/>
          </a:prstGeom>
        </p:spPr>
      </p:pic>
      <p:sp>
        <p:nvSpPr>
          <p:cNvPr id="8" name="テキスト ボックス 7">
            <a:extLst>
              <a:ext uri="{FF2B5EF4-FFF2-40B4-BE49-F238E27FC236}">
                <a16:creationId xmlns:a16="http://schemas.microsoft.com/office/drawing/2014/main" id="{2FD07AE9-4DA4-5D85-E749-440D77BF1E74}"/>
              </a:ext>
            </a:extLst>
          </p:cNvPr>
          <p:cNvSpPr txBox="1"/>
          <p:nvPr/>
        </p:nvSpPr>
        <p:spPr>
          <a:xfrm>
            <a:off x="467544" y="5877272"/>
            <a:ext cx="8568952" cy="400110"/>
          </a:xfrm>
          <a:prstGeom prst="rect">
            <a:avLst/>
          </a:prstGeom>
          <a:noFill/>
        </p:spPr>
        <p:txBody>
          <a:bodyPr wrap="square" rtlCol="0">
            <a:spAutoFit/>
          </a:bodyPr>
          <a:lstStyle/>
          <a:p>
            <a:r>
              <a:rPr kumimoji="1" lang="ja-JP" altLang="en-US" dirty="0"/>
              <a:t>西の参道にある狛犬　昭和</a:t>
            </a:r>
            <a:r>
              <a:rPr kumimoji="1" lang="en-US" altLang="ja-JP" dirty="0"/>
              <a:t>50</a:t>
            </a:r>
            <a:r>
              <a:rPr kumimoji="1" lang="ja-JP" altLang="en-US" dirty="0"/>
              <a:t>年奉納　御影石造り　昭和以降に流行</a:t>
            </a:r>
          </a:p>
        </p:txBody>
      </p:sp>
      <p:pic>
        <p:nvPicPr>
          <p:cNvPr id="3" name="図 2">
            <a:extLst>
              <a:ext uri="{FF2B5EF4-FFF2-40B4-BE49-F238E27FC236}">
                <a16:creationId xmlns:a16="http://schemas.microsoft.com/office/drawing/2014/main" id="{DD4AE529-4AB9-7F0B-7D1F-CBD8F2BC6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576" y="33783"/>
            <a:ext cx="3799648" cy="5699473"/>
          </a:xfrm>
          <a:prstGeom prst="rect">
            <a:avLst/>
          </a:prstGeom>
        </p:spPr>
      </p:pic>
    </p:spTree>
    <p:extLst>
      <p:ext uri="{BB962C8B-B14F-4D97-AF65-F5344CB8AC3E}">
        <p14:creationId xmlns:p14="http://schemas.microsoft.com/office/powerpoint/2010/main" val="2523726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A291EE1-CE23-9188-C9D2-3821412419DC}"/>
              </a:ext>
            </a:extLst>
          </p:cNvPr>
          <p:cNvSpPr>
            <a:spLocks noGrp="1"/>
          </p:cNvSpPr>
          <p:nvPr>
            <p:ph type="title"/>
          </p:nvPr>
        </p:nvSpPr>
        <p:spPr>
          <a:xfrm>
            <a:off x="1150938" y="620688"/>
            <a:ext cx="7793037" cy="1008112"/>
          </a:xfrm>
        </p:spPr>
        <p:txBody>
          <a:bodyPr/>
          <a:lstStyle/>
          <a:p>
            <a:r>
              <a:rPr kumimoji="1" lang="ja-JP" altLang="en-US" dirty="0">
                <a:solidFill>
                  <a:srgbClr val="FFFF00"/>
                </a:solidFill>
              </a:rPr>
              <a:t>認知症への対応の現在地</a:t>
            </a:r>
          </a:p>
        </p:txBody>
      </p:sp>
      <p:sp>
        <p:nvSpPr>
          <p:cNvPr id="3" name="コンテンツ プレースホルダー 2">
            <a:extLst>
              <a:ext uri="{FF2B5EF4-FFF2-40B4-BE49-F238E27FC236}">
                <a16:creationId xmlns:a16="http://schemas.microsoft.com/office/drawing/2014/main" id="{190868CE-755C-5A03-024D-C05BA3E4D1A5}"/>
              </a:ext>
            </a:extLst>
          </p:cNvPr>
          <p:cNvSpPr>
            <a:spLocks noGrp="1"/>
          </p:cNvSpPr>
          <p:nvPr>
            <p:ph idx="1"/>
          </p:nvPr>
        </p:nvSpPr>
        <p:spPr>
          <a:xfrm>
            <a:off x="467544" y="2204864"/>
            <a:ext cx="8487544" cy="3927649"/>
          </a:xfrm>
        </p:spPr>
        <p:txBody>
          <a:bodyPr/>
          <a:lstStyle/>
          <a:p>
            <a:r>
              <a:rPr kumimoji="1" lang="ja-JP" altLang="en-US" dirty="0"/>
              <a:t>認知症の有病率は予想されたほど爆発的には増えていない</a:t>
            </a:r>
            <a:endParaRPr kumimoji="1" lang="en-US" altLang="ja-JP" dirty="0"/>
          </a:p>
          <a:p>
            <a:r>
              <a:rPr lang="ja-JP" altLang="en-US" dirty="0"/>
              <a:t>新規治療薬の登場も劇的治療効果をもたらすものではなかった</a:t>
            </a:r>
            <a:endParaRPr lang="en-US" altLang="ja-JP" dirty="0"/>
          </a:p>
          <a:p>
            <a:r>
              <a:rPr lang="ja-JP" altLang="en-US" dirty="0"/>
              <a:t>認知症の医療・介護モデル　⇒　生活モデル</a:t>
            </a:r>
            <a:endParaRPr lang="en-US" altLang="ja-JP" dirty="0"/>
          </a:p>
          <a:p>
            <a:pPr marL="0" indent="0">
              <a:buNone/>
            </a:pPr>
            <a:endParaRPr kumimoji="1" lang="ja-JP" altLang="en-US" dirty="0"/>
          </a:p>
        </p:txBody>
      </p:sp>
    </p:spTree>
    <p:extLst>
      <p:ext uri="{BB962C8B-B14F-4D97-AF65-F5344CB8AC3E}">
        <p14:creationId xmlns:p14="http://schemas.microsoft.com/office/powerpoint/2010/main" val="3675363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416CFBC6-BB83-3963-68AD-A73C96B4CB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81" y="332656"/>
            <a:ext cx="9193761" cy="6192688"/>
          </a:xfrm>
          <a:prstGeom prst="rect">
            <a:avLst/>
          </a:prstGeom>
        </p:spPr>
      </p:pic>
    </p:spTree>
    <p:extLst>
      <p:ext uri="{BB962C8B-B14F-4D97-AF65-F5344CB8AC3E}">
        <p14:creationId xmlns:p14="http://schemas.microsoft.com/office/powerpoint/2010/main" val="1822382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EB4FC110-09D3-C9D2-7C5D-B37C6A7762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1033"/>
            <a:ext cx="9144000" cy="5615933"/>
          </a:xfrm>
          <a:prstGeom prst="rect">
            <a:avLst/>
          </a:prstGeom>
        </p:spPr>
      </p:pic>
    </p:spTree>
    <p:extLst>
      <p:ext uri="{BB962C8B-B14F-4D97-AF65-F5344CB8AC3E}">
        <p14:creationId xmlns:p14="http://schemas.microsoft.com/office/powerpoint/2010/main" val="2016696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14BF09BD-ED50-7029-75E7-FDDB9AAE11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644" y="-491177"/>
            <a:ext cx="9437644" cy="6408712"/>
          </a:xfrm>
          <a:prstGeom prst="rect">
            <a:avLst/>
          </a:prstGeom>
        </p:spPr>
      </p:pic>
      <p:sp>
        <p:nvSpPr>
          <p:cNvPr id="20" name="Textbox 28">
            <a:extLst>
              <a:ext uri="{FF2B5EF4-FFF2-40B4-BE49-F238E27FC236}">
                <a16:creationId xmlns:a16="http://schemas.microsoft.com/office/drawing/2014/main" id="{6E74F272-B70C-B27B-BDCB-4A5F95A6BC6D}"/>
              </a:ext>
            </a:extLst>
          </p:cNvPr>
          <p:cNvSpPr txBox="1"/>
          <p:nvPr/>
        </p:nvSpPr>
        <p:spPr>
          <a:xfrm>
            <a:off x="5292080" y="6165304"/>
            <a:ext cx="1710801" cy="543466"/>
          </a:xfrm>
          <a:prstGeom prst="rect">
            <a:avLst/>
          </a:prstGeom>
        </p:spPr>
        <p:txBody>
          <a:bodyPr wrap="square" lIns="0" tIns="0" rIns="0" bIns="0" rtlCol="0">
            <a:noAutofit/>
          </a:bodyPr>
          <a:lstStyle/>
          <a:p>
            <a:pPr marL="45085">
              <a:lnSpc>
                <a:spcPts val="1215"/>
              </a:lnSpc>
              <a:buNone/>
            </a:pPr>
            <a:r>
              <a:rPr lang="ja-JP" sz="1050" b="1" spc="-10" dirty="0">
                <a:effectLst/>
                <a:latin typeface="Meiryo UI" panose="020B0604030504040204" pitchFamily="50" charset="-128"/>
                <a:ea typeface="Meiryo UI" panose="020B0604030504040204" pitchFamily="50" charset="-128"/>
                <a:cs typeface="Meiryo UI" panose="020B0604030504040204" pitchFamily="50" charset="-128"/>
              </a:rPr>
              <a:t>ドネペジル</a:t>
            </a:r>
            <a:r>
              <a:rPr lang="en-US" sz="900" spc="-20" dirty="0">
                <a:effectLst/>
                <a:latin typeface="Meiryo UI" panose="020B0604030504040204" pitchFamily="50" charset="-128"/>
                <a:ea typeface="Meiryo UI" panose="020B0604030504040204" pitchFamily="50" charset="-128"/>
                <a:cs typeface="Meiryo UI" panose="020B0604030504040204" pitchFamily="50" charset="-128"/>
              </a:rPr>
              <a:t>(</a:t>
            </a:r>
            <a:r>
              <a:rPr lang="ja-JP" sz="900" spc="-20" dirty="0">
                <a:effectLst/>
                <a:latin typeface="Meiryo UI" panose="020B0604030504040204" pitchFamily="50" charset="-128"/>
                <a:ea typeface="Meiryo UI" panose="020B0604030504040204" pitchFamily="50" charset="-128"/>
                <a:cs typeface="Meiryo UI" panose="020B0604030504040204" pitchFamily="50" charset="-128"/>
              </a:rPr>
              <a:t>アリセプト</a:t>
            </a:r>
            <a:r>
              <a:rPr lang="en-US" sz="900" spc="-20" dirty="0">
                <a:effectLst/>
                <a:latin typeface="Meiryo UI" panose="020B0604030504040204" pitchFamily="50" charset="-128"/>
                <a:ea typeface="Meiryo UI" panose="020B0604030504040204" pitchFamily="50" charset="-128"/>
                <a:cs typeface="Meiryo UI" panose="020B0604030504040204" pitchFamily="50" charset="-128"/>
              </a:rPr>
              <a:t>Ⓡ)</a:t>
            </a:r>
            <a:endParaRPr lang="ja-JP" sz="1100" dirty="0">
              <a:effectLst/>
              <a:latin typeface="Meiryo UI" panose="020B0604030504040204" pitchFamily="50" charset="-128"/>
              <a:ea typeface="Meiryo UI" panose="020B0604030504040204" pitchFamily="50" charset="-128"/>
              <a:cs typeface="Meiryo UI" panose="020B0604030504040204" pitchFamily="50" charset="-128"/>
            </a:endParaRPr>
          </a:p>
          <a:p>
            <a:pPr>
              <a:lnSpc>
                <a:spcPts val="1370"/>
              </a:lnSpc>
              <a:buNone/>
            </a:pPr>
            <a:r>
              <a:rPr lang="ja-JP" sz="1050" b="1" spc="-10" dirty="0">
                <a:effectLst/>
                <a:latin typeface="Meiryo UI" panose="020B0604030504040204" pitchFamily="50" charset="-128"/>
                <a:ea typeface="Meiryo UI" panose="020B0604030504040204" pitchFamily="50" charset="-128"/>
                <a:cs typeface="Meiryo UI" panose="020B0604030504040204" pitchFamily="50" charset="-128"/>
              </a:rPr>
              <a:t>ガランタミン</a:t>
            </a:r>
            <a:r>
              <a:rPr lang="en-US" sz="900" spc="-10" dirty="0">
                <a:effectLst/>
                <a:latin typeface="Meiryo UI" panose="020B0604030504040204" pitchFamily="50" charset="-128"/>
                <a:ea typeface="Meiryo UI" panose="020B0604030504040204" pitchFamily="50" charset="-128"/>
                <a:cs typeface="Meiryo UI" panose="020B0604030504040204" pitchFamily="50" charset="-128"/>
              </a:rPr>
              <a:t>(</a:t>
            </a:r>
            <a:r>
              <a:rPr lang="ja-JP" sz="900" spc="-10" dirty="0">
                <a:effectLst/>
                <a:latin typeface="Meiryo UI" panose="020B0604030504040204" pitchFamily="50" charset="-128"/>
                <a:ea typeface="Meiryo UI" panose="020B0604030504040204" pitchFamily="50" charset="-128"/>
                <a:cs typeface="Meiryo UI" panose="020B0604030504040204" pitchFamily="50" charset="-128"/>
              </a:rPr>
              <a:t>レミニール</a:t>
            </a:r>
            <a:r>
              <a:rPr lang="en-US" sz="900" spc="-10" dirty="0">
                <a:effectLst/>
                <a:latin typeface="Meiryo UI" panose="020B0604030504040204" pitchFamily="50" charset="-128"/>
                <a:ea typeface="Meiryo UI" panose="020B0604030504040204" pitchFamily="50" charset="-128"/>
                <a:cs typeface="Meiryo UI" panose="020B0604030504040204" pitchFamily="50" charset="-128"/>
              </a:rPr>
              <a:t>Ⓡ) </a:t>
            </a:r>
            <a:r>
              <a:rPr lang="en-US" sz="800" spc="-10" dirty="0">
                <a:effectLst/>
                <a:latin typeface="Meiryo UI" panose="020B0604030504040204" pitchFamily="50" charset="-128"/>
                <a:ea typeface="Meiryo UI" panose="020B0604030504040204" pitchFamily="50" charset="-128"/>
                <a:cs typeface="Meiryo UI" panose="020B0604030504040204" pitchFamily="50" charset="-128"/>
              </a:rPr>
              <a:t>1999</a:t>
            </a:r>
            <a:r>
              <a:rPr lang="ja-JP" sz="800" spc="-50" dirty="0">
                <a:effectLst/>
                <a:latin typeface="Meiryo UI" panose="020B0604030504040204" pitchFamily="50" charset="-128"/>
                <a:ea typeface="Meiryo UI" panose="020B0604030504040204" pitchFamily="50" charset="-128"/>
                <a:cs typeface="Meiryo UI" panose="020B0604030504040204" pitchFamily="50" charset="-128"/>
              </a:rPr>
              <a:t>年</a:t>
            </a:r>
            <a:endParaRPr lang="ja-JP" sz="1100" dirty="0">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22" name="Textbox 32">
            <a:extLst>
              <a:ext uri="{FF2B5EF4-FFF2-40B4-BE49-F238E27FC236}">
                <a16:creationId xmlns:a16="http://schemas.microsoft.com/office/drawing/2014/main" id="{3CDE7719-DC6A-D1DE-7AED-824F9D72BE97}"/>
              </a:ext>
            </a:extLst>
          </p:cNvPr>
          <p:cNvSpPr txBox="1"/>
          <p:nvPr/>
        </p:nvSpPr>
        <p:spPr>
          <a:xfrm>
            <a:off x="7236296" y="6165304"/>
            <a:ext cx="879623" cy="543466"/>
          </a:xfrm>
          <a:prstGeom prst="rect">
            <a:avLst/>
          </a:prstGeom>
        </p:spPr>
        <p:txBody>
          <a:bodyPr wrap="square" lIns="0" tIns="0" rIns="0" bIns="0" rtlCol="0">
            <a:noAutofit/>
          </a:bodyPr>
          <a:lstStyle/>
          <a:p>
            <a:pPr marR="66675" algn="ctr">
              <a:lnSpc>
                <a:spcPts val="1310"/>
              </a:lnSpc>
              <a:buNone/>
            </a:pPr>
            <a:r>
              <a:rPr lang="ja-JP" sz="1050" b="1" spc="-20" dirty="0">
                <a:effectLst/>
                <a:latin typeface="Meiryo UI" panose="020B0604030504040204" pitchFamily="50" charset="-128"/>
                <a:ea typeface="Meiryo UI" panose="020B0604030504040204" pitchFamily="50" charset="-128"/>
                <a:cs typeface="Meiryo UI" panose="020B0604030504040204" pitchFamily="50" charset="-128"/>
              </a:rPr>
              <a:t>メマンチン</a:t>
            </a:r>
            <a:endParaRPr lang="ja-JP" sz="1100" dirty="0">
              <a:effectLst/>
              <a:latin typeface="Meiryo UI" panose="020B0604030504040204" pitchFamily="50" charset="-128"/>
              <a:ea typeface="Meiryo UI" panose="020B0604030504040204" pitchFamily="50" charset="-128"/>
              <a:cs typeface="Meiryo UI" panose="020B0604030504040204" pitchFamily="50" charset="-128"/>
            </a:endParaRPr>
          </a:p>
          <a:p>
            <a:pPr marR="66040" algn="ctr">
              <a:lnSpc>
                <a:spcPts val="1365"/>
              </a:lnSpc>
              <a:buNone/>
            </a:pPr>
            <a:r>
              <a:rPr lang="ja-JP" sz="1050" spc="-20" dirty="0">
                <a:effectLst/>
                <a:latin typeface="Meiryo UI" panose="020B0604030504040204" pitchFamily="50" charset="-128"/>
                <a:ea typeface="Meiryo UI" panose="020B0604030504040204" pitchFamily="50" charset="-128"/>
                <a:cs typeface="Meiryo UI" panose="020B0604030504040204" pitchFamily="50" charset="-128"/>
              </a:rPr>
              <a:t>（</a:t>
            </a:r>
            <a:r>
              <a:rPr lang="ja-JP" sz="1050" spc="-25" dirty="0">
                <a:effectLst/>
                <a:latin typeface="Meiryo UI" panose="020B0604030504040204" pitchFamily="50" charset="-128"/>
                <a:ea typeface="Meiryo UI" panose="020B0604030504040204" pitchFamily="50" charset="-128"/>
                <a:cs typeface="Meiryo UI" panose="020B0604030504040204" pitchFamily="50" charset="-128"/>
              </a:rPr>
              <a:t>メマリー</a:t>
            </a:r>
            <a:r>
              <a:rPr lang="en-US" sz="1050" spc="-25" dirty="0">
                <a:effectLst/>
                <a:latin typeface="Meiryo UI" panose="020B0604030504040204" pitchFamily="50" charset="-128"/>
                <a:ea typeface="Meiryo UI" panose="020B0604030504040204" pitchFamily="50" charset="-128"/>
                <a:cs typeface="Meiryo UI" panose="020B0604030504040204" pitchFamily="50" charset="-128"/>
              </a:rPr>
              <a:t>Ⓡ</a:t>
            </a:r>
            <a:r>
              <a:rPr lang="ja-JP" sz="1050" spc="-25" dirty="0">
                <a:effectLst/>
                <a:latin typeface="Meiryo UI" panose="020B0604030504040204" pitchFamily="50" charset="-128"/>
                <a:ea typeface="Meiryo UI" panose="020B0604030504040204" pitchFamily="50" charset="-128"/>
                <a:cs typeface="Meiryo UI" panose="020B0604030504040204" pitchFamily="50" charset="-128"/>
              </a:rPr>
              <a:t>）</a:t>
            </a:r>
            <a:endParaRPr lang="ja-JP" sz="1100" dirty="0">
              <a:effectLst/>
              <a:latin typeface="Meiryo UI" panose="020B0604030504040204" pitchFamily="50" charset="-128"/>
              <a:ea typeface="Meiryo UI" panose="020B0604030504040204" pitchFamily="50" charset="-128"/>
              <a:cs typeface="Meiryo UI" panose="020B0604030504040204" pitchFamily="50" charset="-128"/>
            </a:endParaRPr>
          </a:p>
          <a:p>
            <a:pPr marL="480060">
              <a:lnSpc>
                <a:spcPts val="1020"/>
              </a:lnSpc>
              <a:buNone/>
            </a:pPr>
            <a:r>
              <a:rPr lang="en-US" sz="800" spc="-10" dirty="0">
                <a:effectLst/>
                <a:latin typeface="Meiryo UI" panose="020B0604030504040204" pitchFamily="50" charset="-128"/>
                <a:ea typeface="Meiryo UI" panose="020B0604030504040204" pitchFamily="50" charset="-128"/>
                <a:cs typeface="Meiryo UI" panose="020B0604030504040204" pitchFamily="50" charset="-128"/>
              </a:rPr>
              <a:t>2011</a:t>
            </a:r>
            <a:r>
              <a:rPr lang="ja-JP" sz="800" spc="-50" dirty="0">
                <a:effectLst/>
                <a:latin typeface="Meiryo UI" panose="020B0604030504040204" pitchFamily="50" charset="-128"/>
                <a:ea typeface="Meiryo UI" panose="020B0604030504040204" pitchFamily="50" charset="-128"/>
                <a:cs typeface="Meiryo UI" panose="020B0604030504040204" pitchFamily="50" charset="-128"/>
              </a:rPr>
              <a:t>年</a:t>
            </a:r>
            <a:endParaRPr lang="ja-JP" sz="1100" dirty="0">
              <a:effectLst/>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3199667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F15201-DD80-3C40-1D19-CC396AD189B9}"/>
              </a:ext>
            </a:extLst>
          </p:cNvPr>
          <p:cNvSpPr>
            <a:spLocks noGrp="1"/>
          </p:cNvSpPr>
          <p:nvPr>
            <p:ph type="title"/>
          </p:nvPr>
        </p:nvSpPr>
        <p:spPr/>
        <p:txBody>
          <a:bodyPr/>
          <a:lstStyle/>
          <a:p>
            <a:r>
              <a:rPr kumimoji="1" lang="ja-JP" altLang="en-US" dirty="0">
                <a:solidFill>
                  <a:srgbClr val="FFFF00"/>
                </a:solidFill>
              </a:rPr>
              <a:t>アルツハイマー型認知症の新たな治療法は</a:t>
            </a:r>
          </a:p>
        </p:txBody>
      </p:sp>
      <p:sp>
        <p:nvSpPr>
          <p:cNvPr id="3" name="コンテンツ プレースホルダー 2">
            <a:extLst>
              <a:ext uri="{FF2B5EF4-FFF2-40B4-BE49-F238E27FC236}">
                <a16:creationId xmlns:a16="http://schemas.microsoft.com/office/drawing/2014/main" id="{28E7656B-A0F1-A11B-0852-62C0419CEEA4}"/>
              </a:ext>
            </a:extLst>
          </p:cNvPr>
          <p:cNvSpPr>
            <a:spLocks noGrp="1"/>
          </p:cNvSpPr>
          <p:nvPr>
            <p:ph idx="1"/>
          </p:nvPr>
        </p:nvSpPr>
        <p:spPr>
          <a:xfrm>
            <a:off x="-36512" y="2017713"/>
            <a:ext cx="8991600" cy="4114800"/>
          </a:xfrm>
        </p:spPr>
        <p:txBody>
          <a:bodyPr/>
          <a:lstStyle/>
          <a:p>
            <a:r>
              <a:rPr kumimoji="1" lang="ja-JP" altLang="en-US" dirty="0">
                <a:solidFill>
                  <a:srgbClr val="FFC000"/>
                </a:solidFill>
              </a:rPr>
              <a:t>認知機能低下 </a:t>
            </a:r>
            <a:r>
              <a:rPr kumimoji="1" lang="ja-JP" altLang="en-US" dirty="0"/>
              <a:t>→ </a:t>
            </a:r>
            <a:r>
              <a:rPr kumimoji="1" lang="ja-JP" altLang="en-US" dirty="0">
                <a:solidFill>
                  <a:srgbClr val="FFC000"/>
                </a:solidFill>
              </a:rPr>
              <a:t>アミロイド</a:t>
            </a:r>
            <a:r>
              <a:rPr kumimoji="1" lang="en-US" altLang="ja-JP" dirty="0">
                <a:solidFill>
                  <a:srgbClr val="FFC000"/>
                </a:solidFill>
              </a:rPr>
              <a:t>PET/CSF</a:t>
            </a:r>
            <a:r>
              <a:rPr kumimoji="1" lang="ja-JP" altLang="en-US" dirty="0">
                <a:solidFill>
                  <a:srgbClr val="FFC000"/>
                </a:solidFill>
              </a:rPr>
              <a:t>等で病理確認 </a:t>
            </a:r>
            <a:r>
              <a:rPr kumimoji="1" lang="ja-JP" altLang="en-US" dirty="0"/>
              <a:t>→ </a:t>
            </a:r>
            <a:r>
              <a:rPr kumimoji="1" lang="ja-JP" altLang="en-US" dirty="0">
                <a:solidFill>
                  <a:srgbClr val="FFC000"/>
                </a:solidFill>
              </a:rPr>
              <a:t>病態修飾薬 </a:t>
            </a:r>
            <a:r>
              <a:rPr kumimoji="1" lang="ja-JP" altLang="en-US" dirty="0"/>
              <a:t>→ </a:t>
            </a:r>
            <a:r>
              <a:rPr kumimoji="1" lang="en-US" altLang="ja-JP" dirty="0">
                <a:solidFill>
                  <a:srgbClr val="FFC000"/>
                </a:solidFill>
              </a:rPr>
              <a:t>PET</a:t>
            </a:r>
            <a:r>
              <a:rPr kumimoji="1" lang="ja-JP" altLang="en-US" dirty="0">
                <a:solidFill>
                  <a:srgbClr val="FFC000"/>
                </a:solidFill>
              </a:rPr>
              <a:t>・</a:t>
            </a:r>
            <a:r>
              <a:rPr kumimoji="1" lang="en-US" altLang="ja-JP" dirty="0">
                <a:solidFill>
                  <a:srgbClr val="FFC000"/>
                </a:solidFill>
              </a:rPr>
              <a:t>MRI</a:t>
            </a:r>
            <a:r>
              <a:rPr kumimoji="1" lang="ja-JP" altLang="en-US" dirty="0">
                <a:solidFill>
                  <a:srgbClr val="FFC000"/>
                </a:solidFill>
              </a:rPr>
              <a:t>・血液バイオマーカー</a:t>
            </a:r>
            <a:r>
              <a:rPr kumimoji="1" lang="ja-JP" altLang="en-US" dirty="0"/>
              <a:t>で追跡</a:t>
            </a:r>
            <a:endParaRPr kumimoji="1" lang="en-US" altLang="ja-JP" dirty="0"/>
          </a:p>
          <a:p>
            <a:r>
              <a:rPr lang="ja-JP" altLang="ja-JP" dirty="0"/>
              <a:t>アミロイド確認 → </a:t>
            </a:r>
            <a:r>
              <a:rPr lang="ja-JP" altLang="ja-JP" dirty="0">
                <a:solidFill>
                  <a:srgbClr val="FFC000"/>
                </a:solidFill>
              </a:rPr>
              <a:t>適応判断 </a:t>
            </a:r>
            <a:r>
              <a:rPr lang="ja-JP" altLang="ja-JP" dirty="0"/>
              <a:t>→ APOE等を含めたリスク評価 → 抗Aβ抗体 → </a:t>
            </a:r>
            <a:r>
              <a:rPr lang="ja-JP" altLang="ja-JP" dirty="0">
                <a:solidFill>
                  <a:srgbClr val="FFC000"/>
                </a:solidFill>
              </a:rPr>
              <a:t>定期的MRIによるARIA監視</a:t>
            </a:r>
            <a:endParaRPr lang="en-US" altLang="ja-JP" dirty="0">
              <a:solidFill>
                <a:srgbClr val="FFC000"/>
              </a:solidFill>
            </a:endParaRPr>
          </a:p>
          <a:p>
            <a:r>
              <a:rPr lang="ja-JP" altLang="ja-JP" dirty="0"/>
              <a:t>脳のアミロイドを除去するときに、一時的に</a:t>
            </a:r>
            <a:r>
              <a:rPr lang="ja-JP" altLang="ja-JP" dirty="0">
                <a:solidFill>
                  <a:srgbClr val="FFC000"/>
                </a:solidFill>
              </a:rPr>
              <a:t>脳がむくんだり</a:t>
            </a:r>
            <a:r>
              <a:rPr lang="ja-JP" altLang="ja-JP" dirty="0"/>
              <a:t>、</a:t>
            </a:r>
            <a:r>
              <a:rPr lang="ja-JP" altLang="ja-JP" dirty="0">
                <a:solidFill>
                  <a:srgbClr val="FFC000"/>
                </a:solidFill>
              </a:rPr>
              <a:t>小さな出血が起きたり</a:t>
            </a:r>
            <a:r>
              <a:rPr lang="ja-JP" altLang="ja-JP" dirty="0"/>
              <a:t>することがある</a:t>
            </a:r>
            <a:r>
              <a:rPr lang="ja-JP" altLang="en-US" dirty="0">
                <a:solidFill>
                  <a:srgbClr val="FFC000"/>
                </a:solidFill>
              </a:rPr>
              <a:t>（</a:t>
            </a:r>
            <a:r>
              <a:rPr lang="en-US" altLang="ja-JP" dirty="0">
                <a:solidFill>
                  <a:srgbClr val="FFC000"/>
                </a:solidFill>
              </a:rPr>
              <a:t>ARIA) </a:t>
            </a:r>
            <a:r>
              <a:rPr lang="ja-JP" altLang="ja-JP" dirty="0"/>
              <a:t>。そのため</a:t>
            </a:r>
            <a:r>
              <a:rPr lang="ja-JP" altLang="ja-JP" dirty="0">
                <a:solidFill>
                  <a:srgbClr val="FFC000"/>
                </a:solidFill>
              </a:rPr>
              <a:t>定期的なMRI</a:t>
            </a:r>
            <a:r>
              <a:rPr lang="ja-JP" altLang="ja-JP" dirty="0"/>
              <a:t>が必要で</a:t>
            </a:r>
            <a:endParaRPr kumimoji="1" lang="ja-JP" altLang="en-US" dirty="0"/>
          </a:p>
        </p:txBody>
      </p:sp>
    </p:spTree>
    <p:extLst>
      <p:ext uri="{BB962C8B-B14F-4D97-AF65-F5344CB8AC3E}">
        <p14:creationId xmlns:p14="http://schemas.microsoft.com/office/powerpoint/2010/main" val="34324500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1F148-DB30-9968-E835-1E5FAD30617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CE97342-DB42-445F-5419-EA7BE0D195A7}"/>
              </a:ext>
            </a:extLst>
          </p:cNvPr>
          <p:cNvSpPr>
            <a:spLocks noGrp="1"/>
          </p:cNvSpPr>
          <p:nvPr>
            <p:ph type="title"/>
          </p:nvPr>
        </p:nvSpPr>
        <p:spPr/>
        <p:txBody>
          <a:bodyPr/>
          <a:lstStyle/>
          <a:p>
            <a:r>
              <a:rPr kumimoji="1" lang="ja-JP" altLang="en-US" dirty="0">
                <a:solidFill>
                  <a:srgbClr val="FFFF00"/>
                </a:solidFill>
              </a:rPr>
              <a:t>アルツハイマー型認知症の新たな治療法は</a:t>
            </a:r>
          </a:p>
        </p:txBody>
      </p:sp>
      <p:sp>
        <p:nvSpPr>
          <p:cNvPr id="3" name="コンテンツ プレースホルダー 2">
            <a:extLst>
              <a:ext uri="{FF2B5EF4-FFF2-40B4-BE49-F238E27FC236}">
                <a16:creationId xmlns:a16="http://schemas.microsoft.com/office/drawing/2014/main" id="{51C8107A-6908-3303-15F6-A1681B0B7A88}"/>
              </a:ext>
            </a:extLst>
          </p:cNvPr>
          <p:cNvSpPr>
            <a:spLocks noGrp="1"/>
          </p:cNvSpPr>
          <p:nvPr>
            <p:ph idx="1"/>
          </p:nvPr>
        </p:nvSpPr>
        <p:spPr>
          <a:xfrm>
            <a:off x="-36512" y="2017713"/>
            <a:ext cx="8991600" cy="4114800"/>
          </a:xfrm>
        </p:spPr>
        <p:txBody>
          <a:bodyPr/>
          <a:lstStyle/>
          <a:p>
            <a:r>
              <a:rPr lang="ja-JP" altLang="ja-JP" dirty="0"/>
              <a:t>個々の患者が実感できるほど大きな改善が起きる治療では</a:t>
            </a:r>
            <a:r>
              <a:rPr lang="ja-JP" altLang="en-US" dirty="0"/>
              <a:t>ない</a:t>
            </a:r>
            <a:endParaRPr lang="en-US" altLang="ja-JP" dirty="0"/>
          </a:p>
          <a:p>
            <a:r>
              <a:rPr lang="ja-JP" altLang="ja-JP" dirty="0"/>
              <a:t>レカネマブは10 mg/kgを2週間に1回投与するので、例えば60 kgなら</a:t>
            </a:r>
            <a:r>
              <a:rPr lang="ja-JP" altLang="ja-JP" b="1" dirty="0"/>
              <a:t>約11.7万円/回、年間約300万円</a:t>
            </a:r>
            <a:r>
              <a:rPr lang="ja-JP" altLang="ja-JP" dirty="0"/>
              <a:t>の薬剤費</a:t>
            </a:r>
            <a:endParaRPr lang="en-US" altLang="ja-JP" dirty="0"/>
          </a:p>
          <a:p>
            <a:r>
              <a:rPr lang="ja-JP" altLang="ja-JP" dirty="0"/>
              <a:t>ドナネマブ（ケサンラ）は350 mg 1瓶が</a:t>
            </a:r>
            <a:r>
              <a:rPr lang="ja-JP" altLang="ja-JP" b="1" dirty="0"/>
              <a:t>66,948円</a:t>
            </a:r>
            <a:r>
              <a:rPr lang="ja-JP" altLang="ja-JP" dirty="0"/>
              <a:t>維持期の1,400 mgなら</a:t>
            </a:r>
            <a:r>
              <a:rPr lang="ja-JP" altLang="ja-JP" b="1" dirty="0"/>
              <a:t>267,792円/月</a:t>
            </a:r>
            <a:r>
              <a:rPr lang="ja-JP" altLang="en-US" b="1" dirty="0"/>
              <a:t>、</a:t>
            </a:r>
            <a:r>
              <a:rPr lang="ja-JP" altLang="ja-JP" b="1" dirty="0"/>
              <a:t>年間約321万円</a:t>
            </a:r>
            <a:r>
              <a:rPr lang="ja-JP" altLang="ja-JP" dirty="0"/>
              <a:t>です。</a:t>
            </a:r>
          </a:p>
          <a:p>
            <a:endParaRPr kumimoji="1" lang="ja-JP" altLang="en-US" dirty="0"/>
          </a:p>
        </p:txBody>
      </p:sp>
    </p:spTree>
    <p:extLst>
      <p:ext uri="{BB962C8B-B14F-4D97-AF65-F5344CB8AC3E}">
        <p14:creationId xmlns:p14="http://schemas.microsoft.com/office/powerpoint/2010/main" val="2196352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A486FC-29DC-B222-2C70-E0FE1C916663}"/>
              </a:ext>
            </a:extLst>
          </p:cNvPr>
          <p:cNvSpPr>
            <a:spLocks noGrp="1"/>
          </p:cNvSpPr>
          <p:nvPr>
            <p:ph type="title"/>
          </p:nvPr>
        </p:nvSpPr>
        <p:spPr>
          <a:xfrm>
            <a:off x="1156980" y="260648"/>
            <a:ext cx="7793037" cy="1143000"/>
          </a:xfrm>
        </p:spPr>
        <p:txBody>
          <a:bodyPr/>
          <a:lstStyle/>
          <a:p>
            <a:r>
              <a:rPr kumimoji="1" lang="ja-JP" altLang="en-US" dirty="0">
                <a:solidFill>
                  <a:srgbClr val="FFFF00"/>
                </a:solidFill>
              </a:rPr>
              <a:t>共生社会の実現を推進するための認知症基本法</a:t>
            </a:r>
          </a:p>
        </p:txBody>
      </p:sp>
      <p:sp>
        <p:nvSpPr>
          <p:cNvPr id="3" name="コンテンツ プレースホルダー 2">
            <a:extLst>
              <a:ext uri="{FF2B5EF4-FFF2-40B4-BE49-F238E27FC236}">
                <a16:creationId xmlns:a16="http://schemas.microsoft.com/office/drawing/2014/main" id="{D7305652-CA49-1925-AE38-9B00862C1760}"/>
              </a:ext>
            </a:extLst>
          </p:cNvPr>
          <p:cNvSpPr>
            <a:spLocks noGrp="1"/>
          </p:cNvSpPr>
          <p:nvPr>
            <p:ph idx="1"/>
          </p:nvPr>
        </p:nvSpPr>
        <p:spPr>
          <a:xfrm>
            <a:off x="395536" y="1556792"/>
            <a:ext cx="8559552" cy="4575721"/>
          </a:xfrm>
        </p:spPr>
        <p:txBody>
          <a:bodyPr/>
          <a:lstStyle/>
          <a:p>
            <a:r>
              <a:rPr kumimoji="1" lang="ja-JP" altLang="en-US" dirty="0">
                <a:solidFill>
                  <a:srgbClr val="FFC000"/>
                </a:solidFill>
              </a:rPr>
              <a:t>全ての認知症の人</a:t>
            </a:r>
            <a:r>
              <a:rPr kumimoji="1" lang="ja-JP" altLang="en-US" dirty="0"/>
              <a:t>が、基本的人権を享有する個人として、</a:t>
            </a:r>
            <a:r>
              <a:rPr kumimoji="1" lang="ja-JP" altLang="en-US" dirty="0">
                <a:solidFill>
                  <a:srgbClr val="FFC000"/>
                </a:solidFill>
              </a:rPr>
              <a:t>自らの意思によって日常生活及び社会生活を営む</a:t>
            </a:r>
            <a:r>
              <a:rPr kumimoji="1" lang="ja-JP" altLang="en-US" dirty="0"/>
              <a:t>ことができる。</a:t>
            </a:r>
          </a:p>
          <a:p>
            <a:r>
              <a:rPr kumimoji="1" lang="ja-JP" altLang="en-US" dirty="0"/>
              <a:t>認知症の人の意向を十分に尊重しつつ、</a:t>
            </a:r>
            <a:r>
              <a:rPr kumimoji="1" lang="ja-JP" altLang="en-US" dirty="0">
                <a:solidFill>
                  <a:srgbClr val="FFC000"/>
                </a:solidFill>
              </a:rPr>
              <a:t>良質かつ適切な保健医療サービス及び福祉サービスが切れ目なく提供</a:t>
            </a:r>
            <a:r>
              <a:rPr kumimoji="1" lang="ja-JP" altLang="en-US" dirty="0"/>
              <a:t>される。</a:t>
            </a:r>
            <a:endParaRPr kumimoji="1" lang="en-US" altLang="ja-JP" dirty="0"/>
          </a:p>
          <a:p>
            <a:r>
              <a:rPr kumimoji="1" lang="ja-JP" altLang="en-US" dirty="0"/>
              <a:t>認知症の人のみならず家族等に対する支援により、認知症の人及び家族等が地域において安心して日常生活を営むことができる。</a:t>
            </a:r>
          </a:p>
        </p:txBody>
      </p:sp>
    </p:spTree>
    <p:extLst>
      <p:ext uri="{BB962C8B-B14F-4D97-AF65-F5344CB8AC3E}">
        <p14:creationId xmlns:p14="http://schemas.microsoft.com/office/powerpoint/2010/main" val="31883510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B46E1-AE30-50BA-2A6A-23814F268B2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BAC268E-FCCC-478A-621C-DFD7B37C66D8}"/>
              </a:ext>
            </a:extLst>
          </p:cNvPr>
          <p:cNvSpPr>
            <a:spLocks noGrp="1"/>
          </p:cNvSpPr>
          <p:nvPr>
            <p:ph type="title"/>
          </p:nvPr>
        </p:nvSpPr>
        <p:spPr>
          <a:xfrm>
            <a:off x="1156980" y="260648"/>
            <a:ext cx="7793037" cy="1143000"/>
          </a:xfrm>
        </p:spPr>
        <p:txBody>
          <a:bodyPr/>
          <a:lstStyle/>
          <a:p>
            <a:r>
              <a:rPr kumimoji="1" lang="ja-JP" altLang="en-US" dirty="0">
                <a:solidFill>
                  <a:srgbClr val="FFFF00"/>
                </a:solidFill>
              </a:rPr>
              <a:t>共生社会の実現を推進するための認知症基本法　</a:t>
            </a:r>
            <a:r>
              <a:rPr kumimoji="1" lang="en-US" altLang="ja-JP" dirty="0">
                <a:solidFill>
                  <a:srgbClr val="FFFF00"/>
                </a:solidFill>
              </a:rPr>
              <a:t>2</a:t>
            </a:r>
            <a:endParaRPr kumimoji="1" lang="ja-JP" altLang="en-US" dirty="0">
              <a:solidFill>
                <a:srgbClr val="FFFF00"/>
              </a:solidFill>
            </a:endParaRPr>
          </a:p>
        </p:txBody>
      </p:sp>
      <p:sp>
        <p:nvSpPr>
          <p:cNvPr id="3" name="コンテンツ プレースホルダー 2">
            <a:extLst>
              <a:ext uri="{FF2B5EF4-FFF2-40B4-BE49-F238E27FC236}">
                <a16:creationId xmlns:a16="http://schemas.microsoft.com/office/drawing/2014/main" id="{612A53E4-77B8-7FEC-4C80-908CD71309D6}"/>
              </a:ext>
            </a:extLst>
          </p:cNvPr>
          <p:cNvSpPr>
            <a:spLocks noGrp="1"/>
          </p:cNvSpPr>
          <p:nvPr>
            <p:ph idx="1"/>
          </p:nvPr>
        </p:nvSpPr>
        <p:spPr>
          <a:xfrm>
            <a:off x="395536" y="1556792"/>
            <a:ext cx="8559552" cy="4575721"/>
          </a:xfrm>
        </p:spPr>
        <p:txBody>
          <a:bodyPr/>
          <a:lstStyle/>
          <a:p>
            <a:r>
              <a:rPr kumimoji="1" lang="ja-JP" altLang="en-US" dirty="0"/>
              <a:t>認知症の人にとって日常生活又は社会生活を営む上で</a:t>
            </a:r>
            <a:r>
              <a:rPr kumimoji="1" lang="ja-JP" altLang="en-US" dirty="0">
                <a:solidFill>
                  <a:srgbClr val="FFC000"/>
                </a:solidFill>
              </a:rPr>
              <a:t>障壁となるものを除去</a:t>
            </a:r>
            <a:r>
              <a:rPr kumimoji="1" lang="ja-JP" altLang="en-US" dirty="0"/>
              <a:t>することにより、全ての認知症の人が、</a:t>
            </a:r>
            <a:r>
              <a:rPr kumimoji="1" lang="ja-JP" altLang="en-US" dirty="0">
                <a:solidFill>
                  <a:srgbClr val="FFC000"/>
                </a:solidFill>
              </a:rPr>
              <a:t>社会の対等な構成員</a:t>
            </a:r>
            <a:r>
              <a:rPr kumimoji="1" lang="ja-JP" altLang="en-US" dirty="0"/>
              <a:t>として、地域において安全にかつ安心して自立した日常生活を営むことができるとともに、自己に直接関係する事項に関して意見を表明する機会及び社会のあらゆる分野における活動に参画する機会の確保を通じてその個性と能力を十分に発揮することができる。</a:t>
            </a:r>
          </a:p>
          <a:p>
            <a:endParaRPr kumimoji="1" lang="ja-JP" altLang="en-US" dirty="0"/>
          </a:p>
        </p:txBody>
      </p:sp>
    </p:spTree>
    <p:extLst>
      <p:ext uri="{BB962C8B-B14F-4D97-AF65-F5344CB8AC3E}">
        <p14:creationId xmlns:p14="http://schemas.microsoft.com/office/powerpoint/2010/main" val="15933437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6A1F4-2B80-C82C-7FE4-BA2B2A0D67A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1E50AC6-70CB-75BE-15CE-D6C332F3238C}"/>
              </a:ext>
            </a:extLst>
          </p:cNvPr>
          <p:cNvSpPr>
            <a:spLocks noGrp="1"/>
          </p:cNvSpPr>
          <p:nvPr>
            <p:ph type="title"/>
          </p:nvPr>
        </p:nvSpPr>
        <p:spPr>
          <a:xfrm>
            <a:off x="1156980" y="260648"/>
            <a:ext cx="7793037" cy="1143000"/>
          </a:xfrm>
        </p:spPr>
        <p:txBody>
          <a:bodyPr/>
          <a:lstStyle/>
          <a:p>
            <a:r>
              <a:rPr kumimoji="1" lang="ja-JP" altLang="en-US" dirty="0">
                <a:solidFill>
                  <a:srgbClr val="FFFF00"/>
                </a:solidFill>
              </a:rPr>
              <a:t>共生社会の実現を推進するための認知症基本法　</a:t>
            </a:r>
            <a:r>
              <a:rPr kumimoji="1" lang="en-US" altLang="ja-JP" dirty="0">
                <a:solidFill>
                  <a:srgbClr val="FFFF00"/>
                </a:solidFill>
              </a:rPr>
              <a:t>3</a:t>
            </a:r>
            <a:endParaRPr kumimoji="1" lang="ja-JP" altLang="en-US" dirty="0">
              <a:solidFill>
                <a:srgbClr val="FFFF00"/>
              </a:solidFill>
            </a:endParaRPr>
          </a:p>
        </p:txBody>
      </p:sp>
      <p:sp>
        <p:nvSpPr>
          <p:cNvPr id="3" name="コンテンツ プレースホルダー 2">
            <a:extLst>
              <a:ext uri="{FF2B5EF4-FFF2-40B4-BE49-F238E27FC236}">
                <a16:creationId xmlns:a16="http://schemas.microsoft.com/office/drawing/2014/main" id="{8DC7EC4A-6270-9A59-3821-169EFBCD067E}"/>
              </a:ext>
            </a:extLst>
          </p:cNvPr>
          <p:cNvSpPr>
            <a:spLocks noGrp="1"/>
          </p:cNvSpPr>
          <p:nvPr>
            <p:ph idx="1"/>
          </p:nvPr>
        </p:nvSpPr>
        <p:spPr>
          <a:xfrm>
            <a:off x="395536" y="1556792"/>
            <a:ext cx="8559552" cy="4575721"/>
          </a:xfrm>
        </p:spPr>
        <p:txBody>
          <a:bodyPr/>
          <a:lstStyle/>
          <a:p>
            <a:r>
              <a:rPr kumimoji="1" lang="ja-JP" altLang="en-US" dirty="0">
                <a:solidFill>
                  <a:srgbClr val="FFC000"/>
                </a:solidFill>
              </a:rPr>
              <a:t>国民が</a:t>
            </a:r>
            <a:r>
              <a:rPr kumimoji="1" lang="ja-JP" altLang="en-US" dirty="0"/>
              <a:t>、共生社会の実現を推進するために必要な</a:t>
            </a:r>
            <a:r>
              <a:rPr kumimoji="1" lang="ja-JP" altLang="en-US" dirty="0">
                <a:solidFill>
                  <a:srgbClr val="FFC000"/>
                </a:solidFill>
              </a:rPr>
              <a:t>認知症に関する正しい知識</a:t>
            </a:r>
            <a:r>
              <a:rPr kumimoji="1" lang="ja-JP" altLang="en-US" dirty="0"/>
              <a:t>及び認知症の人に関する</a:t>
            </a:r>
            <a:r>
              <a:rPr kumimoji="1" lang="ja-JP" altLang="en-US" dirty="0">
                <a:solidFill>
                  <a:srgbClr val="FFC000"/>
                </a:solidFill>
              </a:rPr>
              <a:t>正しい理解</a:t>
            </a:r>
            <a:r>
              <a:rPr kumimoji="1" lang="ja-JP" altLang="en-US" dirty="0"/>
              <a:t>を深めることができる。</a:t>
            </a:r>
          </a:p>
          <a:p>
            <a:r>
              <a:rPr kumimoji="1" lang="ja-JP" altLang="en-US" dirty="0"/>
              <a:t>認知症及び軽度の認知機能の障害に係る予防、診断及び治療並びにリハビリテーション及び介護方法、</a:t>
            </a:r>
            <a:r>
              <a:rPr kumimoji="1" lang="ja-JP" altLang="en-US" dirty="0">
                <a:solidFill>
                  <a:srgbClr val="FFC000"/>
                </a:solidFill>
              </a:rPr>
              <a:t>認知症の人が尊厳を保持しつつ希望を持って暮らす</a:t>
            </a:r>
            <a:r>
              <a:rPr kumimoji="1" lang="ja-JP" altLang="en-US" dirty="0"/>
              <a:t>ための社会参加の在り方及び認知症の人が他の人々と支え合いながら共生することができる</a:t>
            </a:r>
            <a:r>
              <a:rPr kumimoji="1" lang="ja-JP" altLang="en-US" dirty="0">
                <a:solidFill>
                  <a:srgbClr val="FFC000"/>
                </a:solidFill>
              </a:rPr>
              <a:t>社会環境の整備</a:t>
            </a:r>
          </a:p>
        </p:txBody>
      </p:sp>
    </p:spTree>
    <p:extLst>
      <p:ext uri="{BB962C8B-B14F-4D97-AF65-F5344CB8AC3E}">
        <p14:creationId xmlns:p14="http://schemas.microsoft.com/office/powerpoint/2010/main" val="22971427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807E69A-DE27-9C52-F39C-CEC43E83308F}"/>
              </a:ext>
            </a:extLst>
          </p:cNvPr>
          <p:cNvSpPr>
            <a:spLocks noGrp="1"/>
          </p:cNvSpPr>
          <p:nvPr>
            <p:ph type="title"/>
          </p:nvPr>
        </p:nvSpPr>
        <p:spPr>
          <a:xfrm>
            <a:off x="1131112" y="260648"/>
            <a:ext cx="7793037" cy="579214"/>
          </a:xfrm>
        </p:spPr>
        <p:txBody>
          <a:bodyPr/>
          <a:lstStyle/>
          <a:p>
            <a:r>
              <a:rPr kumimoji="1" lang="ja-JP" altLang="en-US" dirty="0">
                <a:solidFill>
                  <a:srgbClr val="FFFF00"/>
                </a:solidFill>
              </a:rPr>
              <a:t>認知症の方への対応</a:t>
            </a:r>
          </a:p>
        </p:txBody>
      </p:sp>
      <p:sp>
        <p:nvSpPr>
          <p:cNvPr id="3" name="コンテンツ プレースホルダー 2">
            <a:extLst>
              <a:ext uri="{FF2B5EF4-FFF2-40B4-BE49-F238E27FC236}">
                <a16:creationId xmlns:a16="http://schemas.microsoft.com/office/drawing/2014/main" id="{1C82AEBD-839E-E375-726F-D84682E1DFC2}"/>
              </a:ext>
            </a:extLst>
          </p:cNvPr>
          <p:cNvSpPr>
            <a:spLocks noGrp="1"/>
          </p:cNvSpPr>
          <p:nvPr>
            <p:ph idx="1"/>
          </p:nvPr>
        </p:nvSpPr>
        <p:spPr>
          <a:xfrm>
            <a:off x="539552" y="908720"/>
            <a:ext cx="8369992" cy="5482952"/>
          </a:xfrm>
        </p:spPr>
        <p:txBody>
          <a:bodyPr/>
          <a:lstStyle/>
          <a:p>
            <a:r>
              <a:rPr kumimoji="1" lang="ja-JP" altLang="en-US" dirty="0">
                <a:solidFill>
                  <a:srgbClr val="FFC000"/>
                </a:solidFill>
              </a:rPr>
              <a:t>本人が希望すれば</a:t>
            </a:r>
            <a:r>
              <a:rPr kumimoji="1" lang="ja-JP" altLang="en-US" dirty="0"/>
              <a:t>、中核症状の改善・進行防止の従来型の</a:t>
            </a:r>
            <a:r>
              <a:rPr kumimoji="1" lang="ja-JP" altLang="en-US" dirty="0">
                <a:solidFill>
                  <a:srgbClr val="FFC000"/>
                </a:solidFill>
              </a:rPr>
              <a:t>抗認知症薬の処方</a:t>
            </a:r>
            <a:endParaRPr kumimoji="1" lang="en-US" altLang="ja-JP" dirty="0">
              <a:solidFill>
                <a:srgbClr val="FFC000"/>
              </a:solidFill>
            </a:endParaRPr>
          </a:p>
          <a:p>
            <a:r>
              <a:rPr lang="ja-JP" altLang="en-US" dirty="0">
                <a:solidFill>
                  <a:srgbClr val="FFC000"/>
                </a:solidFill>
              </a:rPr>
              <a:t>新規抗認知症薬の導入には慎重</a:t>
            </a:r>
            <a:r>
              <a:rPr lang="ja-JP" altLang="en-US" dirty="0"/>
              <a:t>に</a:t>
            </a:r>
            <a:endParaRPr lang="en-US" altLang="ja-JP" dirty="0"/>
          </a:p>
          <a:p>
            <a:r>
              <a:rPr kumimoji="1" lang="en-US" altLang="ja-JP" dirty="0">
                <a:solidFill>
                  <a:srgbClr val="FFC000"/>
                </a:solidFill>
              </a:rPr>
              <a:t>BPSD</a:t>
            </a:r>
            <a:r>
              <a:rPr kumimoji="1" lang="ja-JP" altLang="en-US" dirty="0"/>
              <a:t>（認知症の行動・心理症状）には、</a:t>
            </a:r>
            <a:r>
              <a:rPr kumimoji="1" lang="ja-JP" altLang="en-US" dirty="0">
                <a:solidFill>
                  <a:srgbClr val="FFC000"/>
                </a:solidFill>
              </a:rPr>
              <a:t>環境調整、心理療法そして薬物療法</a:t>
            </a:r>
            <a:endParaRPr kumimoji="1" lang="en-US" altLang="ja-JP" dirty="0">
              <a:solidFill>
                <a:srgbClr val="FFC000"/>
              </a:solidFill>
            </a:endParaRPr>
          </a:p>
          <a:p>
            <a:r>
              <a:rPr lang="ja-JP" altLang="en-US" dirty="0"/>
              <a:t>認知症を取り除こうとするのではなく</a:t>
            </a:r>
            <a:r>
              <a:rPr lang="ja-JP" altLang="en-US" dirty="0">
                <a:solidFill>
                  <a:srgbClr val="FFC000"/>
                </a:solidFill>
              </a:rPr>
              <a:t>認知症をもつその人を受け容れる</a:t>
            </a:r>
            <a:endParaRPr lang="en-US" altLang="ja-JP" dirty="0">
              <a:solidFill>
                <a:srgbClr val="FFC000"/>
              </a:solidFill>
            </a:endParaRPr>
          </a:p>
          <a:p>
            <a:r>
              <a:rPr kumimoji="1" lang="ja-JP" altLang="en-US" dirty="0">
                <a:solidFill>
                  <a:srgbClr val="FFC000"/>
                </a:solidFill>
              </a:rPr>
              <a:t>詐欺など経済犯罪に巻き込まれたときは</a:t>
            </a:r>
            <a:r>
              <a:rPr kumimoji="1" lang="ja-JP" altLang="en-US" dirty="0"/>
              <a:t>、</a:t>
            </a:r>
            <a:r>
              <a:rPr kumimoji="1" lang="ja-JP" altLang="en-US" dirty="0">
                <a:solidFill>
                  <a:srgbClr val="FFC000"/>
                </a:solidFill>
              </a:rPr>
              <a:t>積極的に「認知症」という病名を使う</a:t>
            </a:r>
            <a:r>
              <a:rPr kumimoji="1" lang="ja-JP" altLang="en-US" dirty="0"/>
              <a:t>こと　</a:t>
            </a:r>
            <a:r>
              <a:rPr kumimoji="1" lang="ja-JP" altLang="en-US" dirty="0">
                <a:solidFill>
                  <a:srgbClr val="FFC000"/>
                </a:solidFill>
              </a:rPr>
              <a:t>行政・裁判所は</a:t>
            </a:r>
            <a:r>
              <a:rPr kumimoji="1" lang="en-US" altLang="ja-JP" dirty="0">
                <a:solidFill>
                  <a:srgbClr val="FFC000"/>
                </a:solidFill>
              </a:rPr>
              <a:t>ICD-10</a:t>
            </a:r>
            <a:r>
              <a:rPr kumimoji="1" lang="ja-JP" altLang="en-US" dirty="0">
                <a:solidFill>
                  <a:srgbClr val="FFC000"/>
                </a:solidFill>
              </a:rPr>
              <a:t>で判断する</a:t>
            </a:r>
          </a:p>
        </p:txBody>
      </p:sp>
    </p:spTree>
    <p:extLst>
      <p:ext uri="{BB962C8B-B14F-4D97-AF65-F5344CB8AC3E}">
        <p14:creationId xmlns:p14="http://schemas.microsoft.com/office/powerpoint/2010/main" val="41683780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516179FC-B000-7E91-CF58-A010FB1777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6626" y="34077"/>
            <a:ext cx="3847457" cy="5771187"/>
          </a:xfrm>
          <a:prstGeom prst="rect">
            <a:avLst/>
          </a:prstGeom>
        </p:spPr>
      </p:pic>
      <p:pic>
        <p:nvPicPr>
          <p:cNvPr id="5" name="図 4">
            <a:extLst>
              <a:ext uri="{FF2B5EF4-FFF2-40B4-BE49-F238E27FC236}">
                <a16:creationId xmlns:a16="http://schemas.microsoft.com/office/drawing/2014/main" id="{07D4622C-C254-7BDF-A073-7A26EB840D5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5536" y="0"/>
            <a:ext cx="3918857" cy="5880898"/>
          </a:xfrm>
          <a:prstGeom prst="rect">
            <a:avLst/>
          </a:prstGeom>
        </p:spPr>
      </p:pic>
      <p:sp>
        <p:nvSpPr>
          <p:cNvPr id="6" name="テキスト ボックス 5">
            <a:extLst>
              <a:ext uri="{FF2B5EF4-FFF2-40B4-BE49-F238E27FC236}">
                <a16:creationId xmlns:a16="http://schemas.microsoft.com/office/drawing/2014/main" id="{D0686D9C-2A18-C0F5-82DF-B5347D9C1973}"/>
              </a:ext>
            </a:extLst>
          </p:cNvPr>
          <p:cNvSpPr txBox="1"/>
          <p:nvPr/>
        </p:nvSpPr>
        <p:spPr>
          <a:xfrm>
            <a:off x="395536" y="6021288"/>
            <a:ext cx="8496944" cy="707886"/>
          </a:xfrm>
          <a:prstGeom prst="rect">
            <a:avLst/>
          </a:prstGeom>
          <a:noFill/>
        </p:spPr>
        <p:txBody>
          <a:bodyPr wrap="square" rtlCol="0">
            <a:spAutoFit/>
          </a:bodyPr>
          <a:lstStyle/>
          <a:p>
            <a:r>
              <a:rPr kumimoji="1" lang="ja-JP" altLang="en-US" dirty="0"/>
              <a:t>拝殿前にある狛犬　西参道の狛犬に比べるとずいぶんゆるキャラ　天保</a:t>
            </a:r>
            <a:r>
              <a:rPr kumimoji="1" lang="en-US" altLang="ja-JP" dirty="0"/>
              <a:t>2</a:t>
            </a:r>
            <a:r>
              <a:rPr kumimoji="1" lang="ja-JP" altLang="en-US" dirty="0"/>
              <a:t>年</a:t>
            </a:r>
            <a:r>
              <a:rPr kumimoji="1" lang="en-US" altLang="ja-JP" dirty="0"/>
              <a:t>3</a:t>
            </a:r>
            <a:r>
              <a:rPr kumimoji="1" lang="ja-JP" altLang="en-US" dirty="0"/>
              <a:t>月西村重左エ門さんらが造立</a:t>
            </a:r>
          </a:p>
        </p:txBody>
      </p:sp>
    </p:spTree>
    <p:extLst>
      <p:ext uri="{BB962C8B-B14F-4D97-AF65-F5344CB8AC3E}">
        <p14:creationId xmlns:p14="http://schemas.microsoft.com/office/powerpoint/2010/main" val="24155488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0FE5BA-A511-F65D-33AA-4199E3D32D33}"/>
              </a:ext>
            </a:extLst>
          </p:cNvPr>
          <p:cNvSpPr>
            <a:spLocks noGrp="1"/>
          </p:cNvSpPr>
          <p:nvPr>
            <p:ph type="title"/>
          </p:nvPr>
        </p:nvSpPr>
        <p:spPr/>
        <p:txBody>
          <a:bodyPr/>
          <a:lstStyle/>
          <a:p>
            <a:r>
              <a:rPr kumimoji="1" lang="ja-JP" altLang="en-US" dirty="0">
                <a:solidFill>
                  <a:srgbClr val="FFFF00"/>
                </a:solidFill>
              </a:rPr>
              <a:t>外国人市民の精神科・心療内科の受診率は増加しているか？</a:t>
            </a:r>
          </a:p>
        </p:txBody>
      </p:sp>
      <p:sp>
        <p:nvSpPr>
          <p:cNvPr id="3" name="コンテンツ プレースホルダー 2">
            <a:extLst>
              <a:ext uri="{FF2B5EF4-FFF2-40B4-BE49-F238E27FC236}">
                <a16:creationId xmlns:a16="http://schemas.microsoft.com/office/drawing/2014/main" id="{0AE01CE6-63E2-E589-DCC3-6A88D3BCE3C0}"/>
              </a:ext>
            </a:extLst>
          </p:cNvPr>
          <p:cNvSpPr>
            <a:spLocks noGrp="1"/>
          </p:cNvSpPr>
          <p:nvPr>
            <p:ph idx="1"/>
          </p:nvPr>
        </p:nvSpPr>
        <p:spPr>
          <a:xfrm>
            <a:off x="179512" y="2017713"/>
            <a:ext cx="8775576" cy="4114800"/>
          </a:xfrm>
        </p:spPr>
        <p:txBody>
          <a:bodyPr/>
          <a:lstStyle/>
          <a:p>
            <a:r>
              <a:rPr kumimoji="1" lang="ja-JP" altLang="en-US" dirty="0"/>
              <a:t>全国レベルで示した公的統計はない</a:t>
            </a:r>
            <a:endParaRPr kumimoji="1" lang="en-US" altLang="ja-JP" dirty="0"/>
          </a:p>
          <a:p>
            <a:r>
              <a:rPr lang="ja-JP" altLang="en-US" dirty="0"/>
              <a:t>地域研究や医療機関報告では増加している</a:t>
            </a:r>
            <a:endParaRPr lang="en-US" altLang="ja-JP" dirty="0"/>
          </a:p>
          <a:p>
            <a:pPr lvl="1"/>
            <a:r>
              <a:rPr kumimoji="1" lang="ja-JP" altLang="en-US" dirty="0"/>
              <a:t>外国人住民数の増加　</a:t>
            </a:r>
            <a:endParaRPr kumimoji="1" lang="en-US" altLang="ja-JP" dirty="0"/>
          </a:p>
          <a:p>
            <a:pPr lvl="1"/>
            <a:r>
              <a:rPr lang="en-US" altLang="ja-JP" dirty="0"/>
              <a:t>2015</a:t>
            </a:r>
            <a:r>
              <a:rPr lang="ja-JP" altLang="en-US" dirty="0"/>
              <a:t>年：</a:t>
            </a:r>
            <a:r>
              <a:rPr lang="en-US" altLang="ja-JP" dirty="0"/>
              <a:t>223</a:t>
            </a:r>
            <a:r>
              <a:rPr lang="ja-JP" altLang="en-US" dirty="0"/>
              <a:t>万人　⇒　</a:t>
            </a:r>
            <a:r>
              <a:rPr lang="en-US" altLang="ja-JP" dirty="0"/>
              <a:t>2025</a:t>
            </a:r>
            <a:r>
              <a:rPr lang="ja-JP" altLang="en-US" dirty="0"/>
              <a:t>年：約</a:t>
            </a:r>
            <a:r>
              <a:rPr lang="en-US" altLang="ja-JP" dirty="0"/>
              <a:t>400</a:t>
            </a:r>
            <a:r>
              <a:rPr lang="ja-JP" altLang="en-US" dirty="0"/>
              <a:t>万人</a:t>
            </a:r>
            <a:endParaRPr lang="en-US" altLang="ja-JP" dirty="0"/>
          </a:p>
          <a:p>
            <a:pPr lvl="1"/>
            <a:r>
              <a:rPr kumimoji="1" lang="ja-JP" altLang="en-US" dirty="0"/>
              <a:t>母国で</a:t>
            </a:r>
            <a:r>
              <a:rPr kumimoji="1" lang="en-US" altLang="ja-JP" dirty="0"/>
              <a:t>ADHD</a:t>
            </a:r>
            <a:r>
              <a:rPr kumimoji="1" lang="ja-JP" altLang="en-US" dirty="0"/>
              <a:t>などの診断を受け、日本での治療継続</a:t>
            </a:r>
            <a:endParaRPr kumimoji="1" lang="en-US" altLang="ja-JP" dirty="0"/>
          </a:p>
          <a:p>
            <a:r>
              <a:rPr lang="ja-JP" altLang="en-US" dirty="0"/>
              <a:t>外国人住民の精神科救急が精神科救急学会誌で取り上げられる</a:t>
            </a:r>
            <a:endParaRPr kumimoji="1" lang="ja-JP" altLang="en-US" dirty="0"/>
          </a:p>
        </p:txBody>
      </p:sp>
    </p:spTree>
    <p:extLst>
      <p:ext uri="{BB962C8B-B14F-4D97-AF65-F5344CB8AC3E}">
        <p14:creationId xmlns:p14="http://schemas.microsoft.com/office/powerpoint/2010/main" val="19537554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8457C59-2139-48A3-8B19-B18FBD358B03}"/>
              </a:ext>
            </a:extLst>
          </p:cNvPr>
          <p:cNvSpPr>
            <a:spLocks noGrp="1"/>
          </p:cNvSpPr>
          <p:nvPr>
            <p:ph type="title"/>
          </p:nvPr>
        </p:nvSpPr>
        <p:spPr/>
        <p:txBody>
          <a:bodyPr/>
          <a:lstStyle/>
          <a:p>
            <a:r>
              <a:rPr kumimoji="1" lang="ja-JP" altLang="en-US" dirty="0">
                <a:solidFill>
                  <a:srgbClr val="FFFF00"/>
                </a:solidFill>
              </a:rPr>
              <a:t>外国人の受診を阻む壁</a:t>
            </a:r>
          </a:p>
        </p:txBody>
      </p:sp>
      <p:sp>
        <p:nvSpPr>
          <p:cNvPr id="3" name="コンテンツ プレースホルダー 2">
            <a:extLst>
              <a:ext uri="{FF2B5EF4-FFF2-40B4-BE49-F238E27FC236}">
                <a16:creationId xmlns:a16="http://schemas.microsoft.com/office/drawing/2014/main" id="{FFCBEB93-8762-AC97-C568-CE2AF4A65A17}"/>
              </a:ext>
            </a:extLst>
          </p:cNvPr>
          <p:cNvSpPr>
            <a:spLocks noGrp="1"/>
          </p:cNvSpPr>
          <p:nvPr>
            <p:ph idx="1"/>
          </p:nvPr>
        </p:nvSpPr>
        <p:spPr/>
        <p:txBody>
          <a:bodyPr/>
          <a:lstStyle/>
          <a:p>
            <a:r>
              <a:rPr kumimoji="1" lang="ja-JP" altLang="en-US" dirty="0"/>
              <a:t>言語の壁</a:t>
            </a:r>
            <a:endParaRPr kumimoji="1" lang="en-US" altLang="ja-JP" dirty="0"/>
          </a:p>
          <a:p>
            <a:r>
              <a:rPr lang="ja-JP" altLang="en-US" dirty="0"/>
              <a:t>医療制度が分からない</a:t>
            </a:r>
            <a:endParaRPr lang="en-US" altLang="ja-JP" dirty="0"/>
          </a:p>
          <a:p>
            <a:r>
              <a:rPr kumimoji="1" lang="ja-JP" altLang="en-US" dirty="0"/>
              <a:t>保険制度</a:t>
            </a:r>
            <a:endParaRPr kumimoji="1" lang="en-US" altLang="ja-JP" dirty="0"/>
          </a:p>
          <a:p>
            <a:r>
              <a:rPr lang="ja-JP" altLang="en-US" dirty="0"/>
              <a:t>偏見、文化的背景の配慮不足</a:t>
            </a:r>
            <a:endParaRPr lang="en-US" altLang="ja-JP" dirty="0"/>
          </a:p>
          <a:p>
            <a:r>
              <a:rPr kumimoji="1" lang="ja-JP" altLang="en-US" dirty="0"/>
              <a:t>通訳不足</a:t>
            </a:r>
          </a:p>
        </p:txBody>
      </p:sp>
    </p:spTree>
    <p:extLst>
      <p:ext uri="{BB962C8B-B14F-4D97-AF65-F5344CB8AC3E}">
        <p14:creationId xmlns:p14="http://schemas.microsoft.com/office/powerpoint/2010/main" val="42799972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ADC943-8CBD-11A6-365D-9D8FEE3B9929}"/>
              </a:ext>
            </a:extLst>
          </p:cNvPr>
          <p:cNvSpPr>
            <a:spLocks noGrp="1"/>
          </p:cNvSpPr>
          <p:nvPr>
            <p:ph type="title"/>
          </p:nvPr>
        </p:nvSpPr>
        <p:spPr>
          <a:xfrm>
            <a:off x="1150938" y="188640"/>
            <a:ext cx="7793037" cy="792088"/>
          </a:xfrm>
        </p:spPr>
        <p:txBody>
          <a:bodyPr/>
          <a:lstStyle/>
          <a:p>
            <a:r>
              <a:rPr kumimoji="1" lang="ja-JP" altLang="en-US" dirty="0">
                <a:solidFill>
                  <a:srgbClr val="FFFF00"/>
                </a:solidFill>
              </a:rPr>
              <a:t>外国人患者の診断の難しさ</a:t>
            </a:r>
          </a:p>
        </p:txBody>
      </p:sp>
      <p:sp>
        <p:nvSpPr>
          <p:cNvPr id="3" name="コンテンツ プレースホルダー 2">
            <a:extLst>
              <a:ext uri="{FF2B5EF4-FFF2-40B4-BE49-F238E27FC236}">
                <a16:creationId xmlns:a16="http://schemas.microsoft.com/office/drawing/2014/main" id="{28C35208-9280-9131-E80B-798DA78A29CC}"/>
              </a:ext>
            </a:extLst>
          </p:cNvPr>
          <p:cNvSpPr>
            <a:spLocks noGrp="1"/>
          </p:cNvSpPr>
          <p:nvPr>
            <p:ph idx="1"/>
          </p:nvPr>
        </p:nvSpPr>
        <p:spPr>
          <a:xfrm>
            <a:off x="467544" y="1124744"/>
            <a:ext cx="8487544" cy="5007769"/>
          </a:xfrm>
        </p:spPr>
        <p:txBody>
          <a:bodyPr/>
          <a:lstStyle/>
          <a:p>
            <a:r>
              <a:rPr kumimoji="1" lang="ja-JP" altLang="en-US" dirty="0">
                <a:solidFill>
                  <a:srgbClr val="FFC000"/>
                </a:solidFill>
              </a:rPr>
              <a:t>うつ病</a:t>
            </a:r>
            <a:r>
              <a:rPr kumimoji="1" lang="ja-JP" altLang="en-US" dirty="0"/>
              <a:t>と思われても、</a:t>
            </a:r>
            <a:r>
              <a:rPr kumimoji="1" lang="ja-JP" altLang="en-US" dirty="0">
                <a:solidFill>
                  <a:srgbClr val="FFC000"/>
                </a:solidFill>
              </a:rPr>
              <a:t>適応障害</a:t>
            </a:r>
            <a:r>
              <a:rPr kumimoji="1" lang="ja-JP" altLang="en-US" dirty="0"/>
              <a:t>や</a:t>
            </a:r>
            <a:r>
              <a:rPr kumimoji="1" lang="en-US" altLang="ja-JP" dirty="0">
                <a:solidFill>
                  <a:srgbClr val="FFC000"/>
                </a:solidFill>
              </a:rPr>
              <a:t>PTSD</a:t>
            </a:r>
            <a:r>
              <a:rPr kumimoji="1" lang="en-US" altLang="ja-JP" dirty="0"/>
              <a:t> </a:t>
            </a:r>
            <a:r>
              <a:rPr kumimoji="1" lang="ja-JP" altLang="en-US" dirty="0"/>
              <a:t>である</a:t>
            </a:r>
            <a:endParaRPr kumimoji="1" lang="en-US" altLang="ja-JP" dirty="0"/>
          </a:p>
          <a:p>
            <a:r>
              <a:rPr lang="ja-JP" altLang="en-US" dirty="0">
                <a:solidFill>
                  <a:srgbClr val="FFC000"/>
                </a:solidFill>
              </a:rPr>
              <a:t>文化によって</a:t>
            </a:r>
            <a:r>
              <a:rPr lang="ja-JP" altLang="en-US" dirty="0"/>
              <a:t>は、</a:t>
            </a:r>
            <a:r>
              <a:rPr lang="ja-JP" altLang="en-US" dirty="0">
                <a:solidFill>
                  <a:srgbClr val="FFC000"/>
                </a:solidFill>
              </a:rPr>
              <a:t>抑うつが身体症状で表現</a:t>
            </a:r>
            <a:r>
              <a:rPr lang="ja-JP" altLang="en-US" dirty="0"/>
              <a:t>される</a:t>
            </a:r>
            <a:endParaRPr lang="en-US" altLang="ja-JP" dirty="0"/>
          </a:p>
          <a:p>
            <a:pPr lvl="1"/>
            <a:r>
              <a:rPr kumimoji="1" lang="ja-JP" altLang="en-US" dirty="0"/>
              <a:t>頭痛</a:t>
            </a:r>
            <a:endParaRPr kumimoji="1" lang="en-US" altLang="ja-JP" dirty="0"/>
          </a:p>
          <a:p>
            <a:pPr lvl="1"/>
            <a:r>
              <a:rPr lang="ja-JP" altLang="en-US" dirty="0"/>
              <a:t>胃痛</a:t>
            </a:r>
            <a:endParaRPr lang="en-US" altLang="ja-JP" dirty="0"/>
          </a:p>
          <a:p>
            <a:pPr lvl="1"/>
            <a:r>
              <a:rPr kumimoji="1" lang="ja-JP" altLang="en-US" dirty="0"/>
              <a:t>疲労感</a:t>
            </a:r>
            <a:endParaRPr kumimoji="1" lang="en-US" altLang="ja-JP" dirty="0"/>
          </a:p>
          <a:p>
            <a:r>
              <a:rPr lang="en-US" altLang="ja-JP" dirty="0">
                <a:solidFill>
                  <a:srgbClr val="FFC000"/>
                </a:solidFill>
              </a:rPr>
              <a:t>ASD</a:t>
            </a:r>
            <a:r>
              <a:rPr lang="ja-JP" altLang="en-US" dirty="0"/>
              <a:t>や</a:t>
            </a:r>
            <a:r>
              <a:rPr lang="en-US" altLang="ja-JP" dirty="0">
                <a:solidFill>
                  <a:srgbClr val="FFC000"/>
                </a:solidFill>
              </a:rPr>
              <a:t>ADHD</a:t>
            </a:r>
            <a:r>
              <a:rPr lang="ja-JP" altLang="en-US" dirty="0"/>
              <a:t>に対する母国での</a:t>
            </a:r>
            <a:r>
              <a:rPr lang="ja-JP" altLang="en-US" dirty="0">
                <a:solidFill>
                  <a:srgbClr val="FFC000"/>
                </a:solidFill>
              </a:rPr>
              <a:t>理解や診断基準が異なり</a:t>
            </a:r>
            <a:r>
              <a:rPr lang="ja-JP" altLang="en-US" dirty="0"/>
              <a:t>、日本で再評価が必要になることがある</a:t>
            </a:r>
            <a:endParaRPr kumimoji="1" lang="ja-JP" altLang="en-US" dirty="0"/>
          </a:p>
        </p:txBody>
      </p:sp>
    </p:spTree>
    <p:extLst>
      <p:ext uri="{BB962C8B-B14F-4D97-AF65-F5344CB8AC3E}">
        <p14:creationId xmlns:p14="http://schemas.microsoft.com/office/powerpoint/2010/main" val="6332419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00FEA3-28FA-7889-634A-EDA2175249D8}"/>
              </a:ext>
            </a:extLst>
          </p:cNvPr>
          <p:cNvSpPr>
            <a:spLocks noGrp="1"/>
          </p:cNvSpPr>
          <p:nvPr>
            <p:ph type="title"/>
          </p:nvPr>
        </p:nvSpPr>
        <p:spPr>
          <a:xfrm>
            <a:off x="1150938" y="188640"/>
            <a:ext cx="7793037" cy="1152128"/>
          </a:xfrm>
        </p:spPr>
        <p:txBody>
          <a:bodyPr/>
          <a:lstStyle/>
          <a:p>
            <a:pPr algn="ctr"/>
            <a:r>
              <a:rPr kumimoji="1" lang="ja-JP" altLang="en-US" dirty="0">
                <a:solidFill>
                  <a:srgbClr val="FFFF00"/>
                </a:solidFill>
              </a:rPr>
              <a:t>外国人労働者のメンタルヘルス</a:t>
            </a:r>
            <a:br>
              <a:rPr kumimoji="1" lang="en-US" altLang="ja-JP" dirty="0">
                <a:solidFill>
                  <a:srgbClr val="FFFF00"/>
                </a:solidFill>
              </a:rPr>
            </a:br>
            <a:r>
              <a:rPr lang="ja-JP" altLang="en-US" sz="3600" dirty="0">
                <a:solidFill>
                  <a:srgbClr val="FFFF00"/>
                </a:solidFill>
              </a:rPr>
              <a:t>職種によるストレス</a:t>
            </a:r>
            <a:endParaRPr kumimoji="1" lang="ja-JP" altLang="en-US" sz="3600" dirty="0">
              <a:solidFill>
                <a:srgbClr val="FFFF00"/>
              </a:solidFill>
            </a:endParaRPr>
          </a:p>
        </p:txBody>
      </p:sp>
      <p:sp>
        <p:nvSpPr>
          <p:cNvPr id="3" name="コンテンツ プレースホルダー 2">
            <a:extLst>
              <a:ext uri="{FF2B5EF4-FFF2-40B4-BE49-F238E27FC236}">
                <a16:creationId xmlns:a16="http://schemas.microsoft.com/office/drawing/2014/main" id="{31C991E9-5A10-C5F9-5160-79E93B91D791}"/>
              </a:ext>
            </a:extLst>
          </p:cNvPr>
          <p:cNvSpPr>
            <a:spLocks noGrp="1"/>
          </p:cNvSpPr>
          <p:nvPr>
            <p:ph idx="1"/>
          </p:nvPr>
        </p:nvSpPr>
        <p:spPr>
          <a:xfrm>
            <a:off x="1182688" y="1340768"/>
            <a:ext cx="7772400" cy="4791745"/>
          </a:xfrm>
        </p:spPr>
        <p:txBody>
          <a:bodyPr/>
          <a:lstStyle/>
          <a:p>
            <a:r>
              <a:rPr lang="ja-JP" altLang="en-US" dirty="0">
                <a:solidFill>
                  <a:schemeClr val="tx2"/>
                </a:solidFill>
              </a:rPr>
              <a:t>介護</a:t>
            </a:r>
            <a:endParaRPr lang="en-US" altLang="ja-JP" dirty="0">
              <a:solidFill>
                <a:schemeClr val="tx2"/>
              </a:solidFill>
            </a:endParaRPr>
          </a:p>
          <a:p>
            <a:pPr lvl="1"/>
            <a:r>
              <a:rPr kumimoji="1" lang="ja-JP" altLang="en-US" dirty="0">
                <a:solidFill>
                  <a:schemeClr val="tx2"/>
                </a:solidFill>
              </a:rPr>
              <a:t>利用者と</a:t>
            </a:r>
            <a:r>
              <a:rPr lang="ja-JP" altLang="en-US" dirty="0">
                <a:solidFill>
                  <a:schemeClr val="tx2"/>
                </a:solidFill>
              </a:rPr>
              <a:t>の高度な日本語コミュニケーション</a:t>
            </a:r>
            <a:endParaRPr kumimoji="1" lang="en-US" altLang="ja-JP" dirty="0">
              <a:solidFill>
                <a:schemeClr val="tx2"/>
              </a:solidFill>
            </a:endParaRPr>
          </a:p>
          <a:p>
            <a:pPr lvl="1"/>
            <a:r>
              <a:rPr lang="ja-JP" altLang="en-US" dirty="0">
                <a:solidFill>
                  <a:schemeClr val="tx2"/>
                </a:solidFill>
              </a:rPr>
              <a:t>認知症高齢者への対応</a:t>
            </a:r>
            <a:endParaRPr lang="en-US" altLang="ja-JP" dirty="0">
              <a:solidFill>
                <a:schemeClr val="tx2"/>
              </a:solidFill>
            </a:endParaRPr>
          </a:p>
          <a:p>
            <a:pPr lvl="1"/>
            <a:r>
              <a:rPr kumimoji="1" lang="ja-JP" altLang="en-US" dirty="0">
                <a:solidFill>
                  <a:schemeClr val="tx2"/>
                </a:solidFill>
              </a:rPr>
              <a:t>職員間の人間関係</a:t>
            </a:r>
            <a:endParaRPr kumimoji="1" lang="en-US" altLang="ja-JP" dirty="0">
              <a:solidFill>
                <a:schemeClr val="tx2"/>
              </a:solidFill>
            </a:endParaRPr>
          </a:p>
          <a:p>
            <a:pPr lvl="1"/>
            <a:r>
              <a:rPr lang="ja-JP" altLang="en-US" dirty="0">
                <a:solidFill>
                  <a:schemeClr val="tx2"/>
                </a:solidFill>
              </a:rPr>
              <a:t>夜勤、身体介助</a:t>
            </a:r>
            <a:endParaRPr lang="en-US" altLang="ja-JP" dirty="0">
              <a:solidFill>
                <a:schemeClr val="tx2"/>
              </a:solidFill>
            </a:endParaRPr>
          </a:p>
          <a:p>
            <a:r>
              <a:rPr kumimoji="1" lang="en-US" altLang="ja-JP" dirty="0">
                <a:solidFill>
                  <a:schemeClr val="tx2"/>
                </a:solidFill>
              </a:rPr>
              <a:t>IT</a:t>
            </a:r>
            <a:r>
              <a:rPr kumimoji="1" lang="ja-JP" altLang="en-US" dirty="0">
                <a:solidFill>
                  <a:schemeClr val="tx2"/>
                </a:solidFill>
              </a:rPr>
              <a:t>・技術者</a:t>
            </a:r>
            <a:endParaRPr kumimoji="1" lang="en-US" altLang="ja-JP" dirty="0">
              <a:solidFill>
                <a:schemeClr val="tx2"/>
              </a:solidFill>
            </a:endParaRPr>
          </a:p>
          <a:p>
            <a:pPr lvl="1"/>
            <a:r>
              <a:rPr lang="ja-JP" altLang="en-US" dirty="0">
                <a:solidFill>
                  <a:schemeClr val="tx2"/>
                </a:solidFill>
              </a:rPr>
              <a:t>高い業務要求</a:t>
            </a:r>
            <a:endParaRPr lang="en-US" altLang="ja-JP" dirty="0">
              <a:solidFill>
                <a:schemeClr val="tx2"/>
              </a:solidFill>
            </a:endParaRPr>
          </a:p>
          <a:p>
            <a:pPr lvl="1"/>
            <a:r>
              <a:rPr kumimoji="1" lang="ja-JP" altLang="en-US" dirty="0">
                <a:solidFill>
                  <a:schemeClr val="tx2"/>
                </a:solidFill>
              </a:rPr>
              <a:t>日本企業独特の会議・意思決定・暗黙の了解</a:t>
            </a:r>
            <a:endParaRPr kumimoji="1" lang="en-US" altLang="ja-JP" dirty="0">
              <a:solidFill>
                <a:schemeClr val="tx2"/>
              </a:solidFill>
            </a:endParaRPr>
          </a:p>
          <a:p>
            <a:pPr lvl="1"/>
            <a:r>
              <a:rPr lang="ja-JP" altLang="en-US" dirty="0">
                <a:solidFill>
                  <a:schemeClr val="tx2"/>
                </a:solidFill>
              </a:rPr>
              <a:t>キャリア形成への不安</a:t>
            </a:r>
            <a:endParaRPr kumimoji="1" lang="ja-JP" altLang="en-US" dirty="0">
              <a:solidFill>
                <a:schemeClr val="tx2"/>
              </a:solidFill>
            </a:endParaRPr>
          </a:p>
        </p:txBody>
      </p:sp>
    </p:spTree>
    <p:extLst>
      <p:ext uri="{BB962C8B-B14F-4D97-AF65-F5344CB8AC3E}">
        <p14:creationId xmlns:p14="http://schemas.microsoft.com/office/powerpoint/2010/main" val="2196993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6782B-A163-7DD0-DCE2-8E67FD14D44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24528AA-3594-7955-7245-0A7E32706184}"/>
              </a:ext>
            </a:extLst>
          </p:cNvPr>
          <p:cNvSpPr>
            <a:spLocks noGrp="1"/>
          </p:cNvSpPr>
          <p:nvPr>
            <p:ph type="title"/>
          </p:nvPr>
        </p:nvSpPr>
        <p:spPr>
          <a:xfrm>
            <a:off x="1150938" y="188640"/>
            <a:ext cx="7793037" cy="1152128"/>
          </a:xfrm>
        </p:spPr>
        <p:txBody>
          <a:bodyPr/>
          <a:lstStyle/>
          <a:p>
            <a:pPr algn="ctr"/>
            <a:r>
              <a:rPr kumimoji="1" lang="ja-JP" altLang="en-US" dirty="0">
                <a:solidFill>
                  <a:srgbClr val="FFFF00"/>
                </a:solidFill>
              </a:rPr>
              <a:t>外国人労働者のメンタルヘルス</a:t>
            </a:r>
            <a:br>
              <a:rPr kumimoji="1" lang="en-US" altLang="ja-JP" dirty="0">
                <a:solidFill>
                  <a:srgbClr val="FFFF00"/>
                </a:solidFill>
              </a:rPr>
            </a:br>
            <a:r>
              <a:rPr lang="ja-JP" altLang="en-US" sz="3600" dirty="0">
                <a:solidFill>
                  <a:srgbClr val="FFFF00"/>
                </a:solidFill>
              </a:rPr>
              <a:t>職種によるストレス　</a:t>
            </a:r>
            <a:r>
              <a:rPr lang="en-US" altLang="ja-JP" sz="3600" dirty="0">
                <a:solidFill>
                  <a:srgbClr val="FFFF00"/>
                </a:solidFill>
              </a:rPr>
              <a:t>2</a:t>
            </a:r>
            <a:endParaRPr kumimoji="1" lang="ja-JP" altLang="en-US" sz="3600" dirty="0">
              <a:solidFill>
                <a:srgbClr val="FFFF00"/>
              </a:solidFill>
            </a:endParaRPr>
          </a:p>
        </p:txBody>
      </p:sp>
      <p:sp>
        <p:nvSpPr>
          <p:cNvPr id="3" name="コンテンツ プレースホルダー 2">
            <a:extLst>
              <a:ext uri="{FF2B5EF4-FFF2-40B4-BE49-F238E27FC236}">
                <a16:creationId xmlns:a16="http://schemas.microsoft.com/office/drawing/2014/main" id="{DB4DAA50-7694-C826-50BA-959DDC964999}"/>
              </a:ext>
            </a:extLst>
          </p:cNvPr>
          <p:cNvSpPr>
            <a:spLocks noGrp="1"/>
          </p:cNvSpPr>
          <p:nvPr>
            <p:ph idx="1"/>
          </p:nvPr>
        </p:nvSpPr>
        <p:spPr>
          <a:xfrm>
            <a:off x="1182688" y="1340768"/>
            <a:ext cx="7772400" cy="4791745"/>
          </a:xfrm>
        </p:spPr>
        <p:txBody>
          <a:bodyPr/>
          <a:lstStyle/>
          <a:p>
            <a:r>
              <a:rPr kumimoji="1" lang="ja-JP" altLang="en-US" dirty="0">
                <a:solidFill>
                  <a:schemeClr val="tx2"/>
                </a:solidFill>
              </a:rPr>
              <a:t>製造業・食品工場</a:t>
            </a:r>
            <a:endParaRPr kumimoji="1" lang="en-US" altLang="ja-JP" dirty="0">
              <a:solidFill>
                <a:schemeClr val="tx2"/>
              </a:solidFill>
            </a:endParaRPr>
          </a:p>
          <a:p>
            <a:pPr lvl="1"/>
            <a:r>
              <a:rPr lang="ja-JP" altLang="en-US" dirty="0">
                <a:solidFill>
                  <a:schemeClr val="tx2"/>
                </a:solidFill>
              </a:rPr>
              <a:t>単調な反復作業</a:t>
            </a:r>
            <a:endParaRPr lang="en-US" altLang="ja-JP" dirty="0">
              <a:solidFill>
                <a:schemeClr val="tx2"/>
              </a:solidFill>
            </a:endParaRPr>
          </a:p>
          <a:p>
            <a:pPr lvl="1"/>
            <a:r>
              <a:rPr lang="ja-JP" altLang="en-US" dirty="0">
                <a:solidFill>
                  <a:schemeClr val="tx2"/>
                </a:solidFill>
              </a:rPr>
              <a:t>速度</a:t>
            </a:r>
            <a:r>
              <a:rPr kumimoji="1" lang="ja-JP" altLang="en-US" dirty="0">
                <a:solidFill>
                  <a:schemeClr val="tx2"/>
                </a:solidFill>
              </a:rPr>
              <a:t>・生産性要求</a:t>
            </a:r>
            <a:endParaRPr kumimoji="1" lang="en-US" altLang="ja-JP" dirty="0">
              <a:solidFill>
                <a:schemeClr val="tx2"/>
              </a:solidFill>
            </a:endParaRPr>
          </a:p>
          <a:p>
            <a:pPr lvl="1"/>
            <a:r>
              <a:rPr lang="ja-JP" altLang="en-US" dirty="0">
                <a:solidFill>
                  <a:schemeClr val="tx2"/>
                </a:solidFill>
              </a:rPr>
              <a:t>日本人との交流の少なさ</a:t>
            </a:r>
            <a:endParaRPr lang="en-US" altLang="ja-JP" dirty="0">
              <a:solidFill>
                <a:schemeClr val="tx2"/>
              </a:solidFill>
            </a:endParaRPr>
          </a:p>
          <a:p>
            <a:r>
              <a:rPr kumimoji="1" lang="ja-JP" altLang="en-US" dirty="0">
                <a:solidFill>
                  <a:schemeClr val="tx2"/>
                </a:solidFill>
              </a:rPr>
              <a:t>農業・畜産</a:t>
            </a:r>
            <a:endParaRPr kumimoji="1" lang="en-US" altLang="ja-JP" dirty="0">
              <a:solidFill>
                <a:schemeClr val="tx2"/>
              </a:solidFill>
            </a:endParaRPr>
          </a:p>
          <a:p>
            <a:pPr lvl="1"/>
            <a:r>
              <a:rPr lang="ja-JP" altLang="en-US" dirty="0">
                <a:solidFill>
                  <a:schemeClr val="tx2"/>
                </a:solidFill>
              </a:rPr>
              <a:t>農村部での社会的孤立</a:t>
            </a:r>
            <a:endParaRPr lang="en-US" altLang="ja-JP" dirty="0">
              <a:solidFill>
                <a:schemeClr val="tx2"/>
              </a:solidFill>
            </a:endParaRPr>
          </a:p>
          <a:p>
            <a:pPr lvl="1"/>
            <a:r>
              <a:rPr kumimoji="1" lang="ja-JP" altLang="en-US" dirty="0">
                <a:solidFill>
                  <a:schemeClr val="tx2"/>
                </a:solidFill>
              </a:rPr>
              <a:t>長時間・季節変動労働</a:t>
            </a:r>
            <a:endParaRPr kumimoji="1" lang="en-US" altLang="ja-JP" dirty="0">
              <a:solidFill>
                <a:schemeClr val="tx2"/>
              </a:solidFill>
            </a:endParaRPr>
          </a:p>
          <a:p>
            <a:pPr lvl="1"/>
            <a:r>
              <a:rPr lang="ja-JP" altLang="en-US" dirty="0">
                <a:solidFill>
                  <a:schemeClr val="tx2"/>
                </a:solidFill>
              </a:rPr>
              <a:t>暑熱・寒冷</a:t>
            </a:r>
            <a:endParaRPr lang="en-US" altLang="ja-JP" dirty="0">
              <a:solidFill>
                <a:schemeClr val="tx2"/>
              </a:solidFill>
            </a:endParaRPr>
          </a:p>
          <a:p>
            <a:pPr lvl="1"/>
            <a:r>
              <a:rPr lang="ja-JP" altLang="en-US" dirty="0">
                <a:solidFill>
                  <a:schemeClr val="tx2"/>
                </a:solidFill>
              </a:rPr>
              <a:t>住居</a:t>
            </a:r>
            <a:r>
              <a:rPr kumimoji="1" lang="ja-JP" altLang="en-US" dirty="0">
                <a:solidFill>
                  <a:schemeClr val="tx2"/>
                </a:solidFill>
              </a:rPr>
              <a:t>と職場がが近く仕事から離れにくい</a:t>
            </a:r>
          </a:p>
        </p:txBody>
      </p:sp>
    </p:spTree>
    <p:extLst>
      <p:ext uri="{BB962C8B-B14F-4D97-AF65-F5344CB8AC3E}">
        <p14:creationId xmlns:p14="http://schemas.microsoft.com/office/powerpoint/2010/main" val="13155231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7B312-47E3-457C-4AD7-904202BA0B5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C620478-9F12-0F6A-E5ED-E53ECC771ADE}"/>
              </a:ext>
            </a:extLst>
          </p:cNvPr>
          <p:cNvSpPr>
            <a:spLocks noGrp="1"/>
          </p:cNvSpPr>
          <p:nvPr>
            <p:ph type="title"/>
          </p:nvPr>
        </p:nvSpPr>
        <p:spPr>
          <a:xfrm>
            <a:off x="1150938" y="188640"/>
            <a:ext cx="7793037" cy="1152128"/>
          </a:xfrm>
        </p:spPr>
        <p:txBody>
          <a:bodyPr/>
          <a:lstStyle/>
          <a:p>
            <a:pPr algn="ctr"/>
            <a:r>
              <a:rPr kumimoji="1" lang="ja-JP" altLang="en-US" dirty="0">
                <a:solidFill>
                  <a:srgbClr val="FFFF00"/>
                </a:solidFill>
              </a:rPr>
              <a:t>外国人労働者のメンタルヘルス</a:t>
            </a:r>
            <a:br>
              <a:rPr kumimoji="1" lang="en-US" altLang="ja-JP" dirty="0">
                <a:solidFill>
                  <a:srgbClr val="FFFF00"/>
                </a:solidFill>
              </a:rPr>
            </a:br>
            <a:r>
              <a:rPr lang="ja-JP" altLang="en-US" sz="3600" dirty="0">
                <a:solidFill>
                  <a:srgbClr val="FFFF00"/>
                </a:solidFill>
              </a:rPr>
              <a:t>職種によるストレス　</a:t>
            </a:r>
            <a:r>
              <a:rPr lang="en-US" altLang="ja-JP" sz="3600" dirty="0">
                <a:solidFill>
                  <a:srgbClr val="FFFF00"/>
                </a:solidFill>
              </a:rPr>
              <a:t>3</a:t>
            </a:r>
            <a:endParaRPr kumimoji="1" lang="ja-JP" altLang="en-US" sz="3600" dirty="0">
              <a:solidFill>
                <a:srgbClr val="FFFF00"/>
              </a:solidFill>
            </a:endParaRPr>
          </a:p>
        </p:txBody>
      </p:sp>
      <p:sp>
        <p:nvSpPr>
          <p:cNvPr id="3" name="コンテンツ プレースホルダー 2">
            <a:extLst>
              <a:ext uri="{FF2B5EF4-FFF2-40B4-BE49-F238E27FC236}">
                <a16:creationId xmlns:a16="http://schemas.microsoft.com/office/drawing/2014/main" id="{17E6CE2C-6CCB-A055-05CC-BCB6FC7502BC}"/>
              </a:ext>
            </a:extLst>
          </p:cNvPr>
          <p:cNvSpPr>
            <a:spLocks noGrp="1"/>
          </p:cNvSpPr>
          <p:nvPr>
            <p:ph idx="1"/>
          </p:nvPr>
        </p:nvSpPr>
        <p:spPr>
          <a:xfrm>
            <a:off x="1182688" y="1340768"/>
            <a:ext cx="7772400" cy="4791745"/>
          </a:xfrm>
        </p:spPr>
        <p:txBody>
          <a:bodyPr/>
          <a:lstStyle/>
          <a:p>
            <a:r>
              <a:rPr kumimoji="1" lang="ja-JP" altLang="en-US" dirty="0">
                <a:solidFill>
                  <a:srgbClr val="FFC000"/>
                </a:solidFill>
              </a:rPr>
              <a:t>専門・技術・人文知識・国際業務</a:t>
            </a:r>
            <a:endParaRPr kumimoji="1" lang="en-US" altLang="ja-JP" dirty="0">
              <a:solidFill>
                <a:srgbClr val="FFC000"/>
              </a:solidFill>
            </a:endParaRPr>
          </a:p>
          <a:p>
            <a:pPr lvl="1"/>
            <a:r>
              <a:rPr lang="ja-JP" altLang="en-US" dirty="0">
                <a:solidFill>
                  <a:srgbClr val="FFC000"/>
                </a:solidFill>
              </a:rPr>
              <a:t>「専門職だから適応できる」という周囲の期待</a:t>
            </a:r>
            <a:endParaRPr lang="en-US" altLang="ja-JP" dirty="0">
              <a:solidFill>
                <a:srgbClr val="FFC000"/>
              </a:solidFill>
            </a:endParaRPr>
          </a:p>
          <a:p>
            <a:pPr lvl="1"/>
            <a:r>
              <a:rPr kumimoji="1" lang="ja-JP" altLang="en-US" dirty="0">
                <a:solidFill>
                  <a:schemeClr val="tx2"/>
                </a:solidFill>
              </a:rPr>
              <a:t>職場文化への適応</a:t>
            </a:r>
            <a:endParaRPr kumimoji="1" lang="en-US" altLang="ja-JP" dirty="0">
              <a:solidFill>
                <a:schemeClr val="tx2"/>
              </a:solidFill>
            </a:endParaRPr>
          </a:p>
          <a:p>
            <a:pPr lvl="1"/>
            <a:r>
              <a:rPr lang="ja-JP" altLang="en-US" dirty="0">
                <a:solidFill>
                  <a:srgbClr val="FFC000"/>
                </a:solidFill>
              </a:rPr>
              <a:t>日本人同僚との複雑なコミュニケーション</a:t>
            </a:r>
            <a:endParaRPr lang="en-US" altLang="ja-JP" dirty="0">
              <a:solidFill>
                <a:srgbClr val="FFC000"/>
              </a:solidFill>
            </a:endParaRPr>
          </a:p>
          <a:p>
            <a:pPr lvl="1"/>
            <a:r>
              <a:rPr lang="ja-JP" altLang="en-US" dirty="0">
                <a:solidFill>
                  <a:schemeClr val="tx2"/>
                </a:solidFill>
              </a:rPr>
              <a:t>昇進・転職への不安</a:t>
            </a:r>
            <a:endParaRPr lang="en-US" altLang="ja-JP" dirty="0">
              <a:solidFill>
                <a:schemeClr val="tx2"/>
              </a:solidFill>
            </a:endParaRPr>
          </a:p>
          <a:p>
            <a:r>
              <a:rPr kumimoji="1" lang="ja-JP" altLang="en-US" dirty="0">
                <a:solidFill>
                  <a:srgbClr val="FFC000"/>
                </a:solidFill>
              </a:rPr>
              <a:t>留学生の就労</a:t>
            </a:r>
            <a:endParaRPr kumimoji="1" lang="en-US" altLang="ja-JP" dirty="0">
              <a:solidFill>
                <a:srgbClr val="FFC000"/>
              </a:solidFill>
            </a:endParaRPr>
          </a:p>
          <a:p>
            <a:pPr lvl="1"/>
            <a:r>
              <a:rPr lang="ja-JP" altLang="en-US" dirty="0">
                <a:solidFill>
                  <a:schemeClr val="tx2"/>
                </a:solidFill>
              </a:rPr>
              <a:t>学業と就労の両立</a:t>
            </a:r>
            <a:endParaRPr lang="en-US" altLang="ja-JP" dirty="0">
              <a:solidFill>
                <a:schemeClr val="tx2"/>
              </a:solidFill>
            </a:endParaRPr>
          </a:p>
          <a:p>
            <a:pPr lvl="1"/>
            <a:r>
              <a:rPr kumimoji="1" lang="ja-JP" altLang="en-US" dirty="0">
                <a:solidFill>
                  <a:srgbClr val="FFC000"/>
                </a:solidFill>
              </a:rPr>
              <a:t>学費・生活費、夜間勤務</a:t>
            </a:r>
            <a:endParaRPr kumimoji="1" lang="en-US" altLang="ja-JP" dirty="0">
              <a:solidFill>
                <a:srgbClr val="FFC000"/>
              </a:solidFill>
            </a:endParaRPr>
          </a:p>
          <a:p>
            <a:pPr lvl="1"/>
            <a:r>
              <a:rPr lang="ja-JP" altLang="en-US" dirty="0">
                <a:solidFill>
                  <a:srgbClr val="FFC000"/>
                </a:solidFill>
              </a:rPr>
              <a:t>就職・在留資格変更への不安</a:t>
            </a:r>
            <a:endParaRPr kumimoji="1" lang="ja-JP" altLang="en-US" dirty="0">
              <a:solidFill>
                <a:srgbClr val="FFC000"/>
              </a:solidFill>
            </a:endParaRPr>
          </a:p>
        </p:txBody>
      </p:sp>
    </p:spTree>
    <p:extLst>
      <p:ext uri="{BB962C8B-B14F-4D97-AF65-F5344CB8AC3E}">
        <p14:creationId xmlns:p14="http://schemas.microsoft.com/office/powerpoint/2010/main" val="26479625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96E62-3495-51DE-420A-DFDB9F51085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3F8D81C-7B93-E5A4-4536-5A3F4024BFAF}"/>
              </a:ext>
            </a:extLst>
          </p:cNvPr>
          <p:cNvSpPr>
            <a:spLocks noGrp="1"/>
          </p:cNvSpPr>
          <p:nvPr>
            <p:ph type="title"/>
          </p:nvPr>
        </p:nvSpPr>
        <p:spPr>
          <a:xfrm>
            <a:off x="1150938" y="188640"/>
            <a:ext cx="7793037" cy="1152128"/>
          </a:xfrm>
        </p:spPr>
        <p:txBody>
          <a:bodyPr/>
          <a:lstStyle/>
          <a:p>
            <a:pPr algn="ctr"/>
            <a:r>
              <a:rPr kumimoji="1" lang="ja-JP" altLang="en-US" dirty="0">
                <a:solidFill>
                  <a:srgbClr val="FFFF00"/>
                </a:solidFill>
              </a:rPr>
              <a:t>外国人労働者のメンタルヘルス</a:t>
            </a:r>
            <a:br>
              <a:rPr kumimoji="1" lang="en-US" altLang="ja-JP" dirty="0">
                <a:solidFill>
                  <a:srgbClr val="FFFF00"/>
                </a:solidFill>
              </a:rPr>
            </a:br>
            <a:r>
              <a:rPr lang="ja-JP" altLang="en-US" sz="3600" dirty="0">
                <a:solidFill>
                  <a:srgbClr val="FFFF00"/>
                </a:solidFill>
              </a:rPr>
              <a:t>在留資格別不調要因</a:t>
            </a:r>
            <a:endParaRPr kumimoji="1" lang="ja-JP" altLang="en-US" sz="3600" dirty="0">
              <a:solidFill>
                <a:srgbClr val="FFFF00"/>
              </a:solidFill>
            </a:endParaRPr>
          </a:p>
        </p:txBody>
      </p:sp>
      <p:sp>
        <p:nvSpPr>
          <p:cNvPr id="3" name="コンテンツ プレースホルダー 2">
            <a:extLst>
              <a:ext uri="{FF2B5EF4-FFF2-40B4-BE49-F238E27FC236}">
                <a16:creationId xmlns:a16="http://schemas.microsoft.com/office/drawing/2014/main" id="{FB737E36-0803-91F3-73C3-E395BEF7A2AE}"/>
              </a:ext>
            </a:extLst>
          </p:cNvPr>
          <p:cNvSpPr>
            <a:spLocks noGrp="1"/>
          </p:cNvSpPr>
          <p:nvPr>
            <p:ph idx="1"/>
          </p:nvPr>
        </p:nvSpPr>
        <p:spPr>
          <a:xfrm>
            <a:off x="1182688" y="1340768"/>
            <a:ext cx="7772400" cy="4791745"/>
          </a:xfrm>
        </p:spPr>
        <p:txBody>
          <a:bodyPr/>
          <a:lstStyle/>
          <a:p>
            <a:r>
              <a:rPr kumimoji="1" lang="ja-JP" altLang="en-US" dirty="0">
                <a:solidFill>
                  <a:schemeClr val="tx2"/>
                </a:solidFill>
              </a:rPr>
              <a:t>技能実習</a:t>
            </a:r>
            <a:endParaRPr kumimoji="1" lang="en-US" altLang="ja-JP" dirty="0">
              <a:solidFill>
                <a:schemeClr val="tx2"/>
              </a:solidFill>
            </a:endParaRPr>
          </a:p>
          <a:p>
            <a:pPr lvl="1"/>
            <a:r>
              <a:rPr lang="ja-JP" altLang="en-US" dirty="0">
                <a:solidFill>
                  <a:schemeClr val="tx2"/>
                </a:solidFill>
              </a:rPr>
              <a:t>雇用主への依存、転籍の制約、来日前の借金、送金義務、低所得・長時間労働、言語障壁、ホームシック、医療アクセス不足</a:t>
            </a:r>
            <a:endParaRPr lang="en-US" altLang="ja-JP" dirty="0">
              <a:solidFill>
                <a:schemeClr val="tx2"/>
              </a:solidFill>
            </a:endParaRPr>
          </a:p>
          <a:p>
            <a:r>
              <a:rPr lang="ja-JP" altLang="en-US" dirty="0">
                <a:solidFill>
                  <a:schemeClr val="tx2"/>
                </a:solidFill>
              </a:rPr>
              <a:t>特定技能</a:t>
            </a:r>
            <a:r>
              <a:rPr lang="en-US" altLang="ja-JP" dirty="0">
                <a:solidFill>
                  <a:schemeClr val="tx2"/>
                </a:solidFill>
              </a:rPr>
              <a:t>1</a:t>
            </a:r>
            <a:r>
              <a:rPr lang="ja-JP" altLang="en-US" dirty="0">
                <a:solidFill>
                  <a:schemeClr val="tx2"/>
                </a:solidFill>
              </a:rPr>
              <a:t>号、特定技能</a:t>
            </a:r>
            <a:r>
              <a:rPr lang="en-US" altLang="ja-JP" dirty="0">
                <a:solidFill>
                  <a:schemeClr val="tx2"/>
                </a:solidFill>
              </a:rPr>
              <a:t>2</a:t>
            </a:r>
            <a:r>
              <a:rPr lang="ja-JP" altLang="en-US" dirty="0">
                <a:solidFill>
                  <a:schemeClr val="tx2"/>
                </a:solidFill>
              </a:rPr>
              <a:t>号</a:t>
            </a:r>
            <a:endParaRPr lang="en-US" altLang="ja-JP" dirty="0">
              <a:solidFill>
                <a:schemeClr val="tx2"/>
              </a:solidFill>
            </a:endParaRPr>
          </a:p>
          <a:p>
            <a:pPr lvl="1"/>
            <a:r>
              <a:rPr kumimoji="1" lang="ja-JP" altLang="en-US" dirty="0">
                <a:solidFill>
                  <a:schemeClr val="tx2"/>
                </a:solidFill>
              </a:rPr>
              <a:t>技能実習から移行した場合の累積疲労</a:t>
            </a:r>
            <a:endParaRPr kumimoji="1" lang="en-US" altLang="ja-JP" dirty="0">
              <a:solidFill>
                <a:schemeClr val="tx2"/>
              </a:solidFill>
            </a:endParaRPr>
          </a:p>
          <a:p>
            <a:pPr lvl="1"/>
            <a:r>
              <a:rPr lang="ja-JP" altLang="en-US" dirty="0">
                <a:solidFill>
                  <a:schemeClr val="tx2"/>
                </a:solidFill>
              </a:rPr>
              <a:t>就労継続・契約更新の不安</a:t>
            </a:r>
            <a:endParaRPr lang="en-US" altLang="ja-JP" dirty="0">
              <a:solidFill>
                <a:schemeClr val="tx2"/>
              </a:solidFill>
            </a:endParaRPr>
          </a:p>
          <a:p>
            <a:pPr lvl="1"/>
            <a:r>
              <a:rPr kumimoji="1" lang="ja-JP" altLang="en-US" dirty="0">
                <a:solidFill>
                  <a:schemeClr val="tx2"/>
                </a:solidFill>
              </a:rPr>
              <a:t>キャリア形成のストレス</a:t>
            </a:r>
          </a:p>
        </p:txBody>
      </p:sp>
    </p:spTree>
    <p:extLst>
      <p:ext uri="{BB962C8B-B14F-4D97-AF65-F5344CB8AC3E}">
        <p14:creationId xmlns:p14="http://schemas.microsoft.com/office/powerpoint/2010/main" val="2942222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386EDAD-C261-0D31-13D3-34438F8CD5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72755"/>
            <a:ext cx="4034273" cy="6051410"/>
          </a:xfrm>
          <a:prstGeom prst="rect">
            <a:avLst/>
          </a:prstGeom>
        </p:spPr>
      </p:pic>
      <p:pic>
        <p:nvPicPr>
          <p:cNvPr id="5" name="図 4">
            <a:extLst>
              <a:ext uri="{FF2B5EF4-FFF2-40B4-BE49-F238E27FC236}">
                <a16:creationId xmlns:a16="http://schemas.microsoft.com/office/drawing/2014/main" id="{0E81AAE7-C38E-9542-7188-026FDCC998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718" y="72756"/>
            <a:ext cx="4091084" cy="6139354"/>
          </a:xfrm>
          <a:prstGeom prst="rect">
            <a:avLst/>
          </a:prstGeom>
        </p:spPr>
      </p:pic>
      <p:sp>
        <p:nvSpPr>
          <p:cNvPr id="6" name="テキスト ボックス 5">
            <a:extLst>
              <a:ext uri="{FF2B5EF4-FFF2-40B4-BE49-F238E27FC236}">
                <a16:creationId xmlns:a16="http://schemas.microsoft.com/office/drawing/2014/main" id="{4F42A3E5-4402-E263-CE33-07EB8B83ACBF}"/>
              </a:ext>
            </a:extLst>
          </p:cNvPr>
          <p:cNvSpPr txBox="1"/>
          <p:nvPr/>
        </p:nvSpPr>
        <p:spPr>
          <a:xfrm>
            <a:off x="266718" y="6381328"/>
            <a:ext cx="8625762" cy="403916"/>
          </a:xfrm>
          <a:prstGeom prst="rect">
            <a:avLst/>
          </a:prstGeom>
          <a:noFill/>
        </p:spPr>
        <p:txBody>
          <a:bodyPr wrap="square" rtlCol="0">
            <a:spAutoFit/>
          </a:bodyPr>
          <a:lstStyle/>
          <a:p>
            <a:r>
              <a:rPr kumimoji="1" lang="ja-JP" altLang="en-US" dirty="0"/>
              <a:t>神門の横に神輿庫がある、その前に</a:t>
            </a:r>
            <a:r>
              <a:rPr kumimoji="1" lang="en-US" altLang="ja-JP" dirty="0"/>
              <a:t>6</a:t>
            </a:r>
            <a:r>
              <a:rPr kumimoji="1" lang="ja-JP" altLang="en-US" dirty="0"/>
              <a:t>番目の狛犬　天保年間造立</a:t>
            </a:r>
          </a:p>
        </p:txBody>
      </p:sp>
    </p:spTree>
    <p:extLst>
      <p:ext uri="{BB962C8B-B14F-4D97-AF65-F5344CB8AC3E}">
        <p14:creationId xmlns:p14="http://schemas.microsoft.com/office/powerpoint/2010/main" val="5407408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51CDBB-E25B-8410-E48A-DB06B2583FBA}"/>
              </a:ext>
            </a:extLst>
          </p:cNvPr>
          <p:cNvSpPr>
            <a:spLocks noGrp="1"/>
          </p:cNvSpPr>
          <p:nvPr>
            <p:ph type="ctrTitle"/>
          </p:nvPr>
        </p:nvSpPr>
        <p:spPr>
          <a:xfrm>
            <a:off x="683568" y="1828800"/>
            <a:ext cx="8079432" cy="1143000"/>
          </a:xfrm>
        </p:spPr>
        <p:txBody>
          <a:bodyPr/>
          <a:lstStyle/>
          <a:p>
            <a:r>
              <a:rPr kumimoji="1" lang="ja-JP" altLang="en-US" dirty="0"/>
              <a:t>本日の講演はこれでおしまいです</a:t>
            </a:r>
          </a:p>
        </p:txBody>
      </p:sp>
      <p:sp>
        <p:nvSpPr>
          <p:cNvPr id="3" name="字幕 2">
            <a:extLst>
              <a:ext uri="{FF2B5EF4-FFF2-40B4-BE49-F238E27FC236}">
                <a16:creationId xmlns:a16="http://schemas.microsoft.com/office/drawing/2014/main" id="{A27A41A5-3DB7-E57D-E55B-92F73418BE84}"/>
              </a:ext>
            </a:extLst>
          </p:cNvPr>
          <p:cNvSpPr>
            <a:spLocks noGrp="1"/>
          </p:cNvSpPr>
          <p:nvPr>
            <p:ph type="subTitle" idx="1"/>
          </p:nvPr>
        </p:nvSpPr>
        <p:spPr/>
        <p:txBody>
          <a:bodyPr/>
          <a:lstStyle/>
          <a:p>
            <a:r>
              <a:rPr kumimoji="1" lang="ja-JP" altLang="en-US"/>
              <a:t>長時間ご苦労様です</a:t>
            </a:r>
          </a:p>
        </p:txBody>
      </p:sp>
    </p:spTree>
    <p:extLst>
      <p:ext uri="{BB962C8B-B14F-4D97-AF65-F5344CB8AC3E}">
        <p14:creationId xmlns:p14="http://schemas.microsoft.com/office/powerpoint/2010/main" val="37304354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4.1|2.8|0.4|2.2|1.8|1.1|2.2|1|1.7|1.1|5.8|0.4|4.2|1.5|2.9|1.8"/>
</p:tagLst>
</file>

<file path=ppt/tags/tag2.xml><?xml version="1.0" encoding="utf-8"?>
<p:tagLst xmlns:a="http://schemas.openxmlformats.org/drawingml/2006/main" xmlns:r="http://schemas.openxmlformats.org/officeDocument/2006/relationships" xmlns:p="http://schemas.openxmlformats.org/presentationml/2006/main">
  <p:tag name="TIMING" val="|0.5|1.2|1.5|2.9|1.2|8.2|4|1.1|49.3|4.5|5.4|6|1.6|1.8|1.2"/>
</p:tagLst>
</file>

<file path=ppt/tags/tag3.xml><?xml version="1.0" encoding="utf-8"?>
<p:tagLst xmlns:a="http://schemas.openxmlformats.org/drawingml/2006/main" xmlns:r="http://schemas.openxmlformats.org/officeDocument/2006/relationships" xmlns:p="http://schemas.openxmlformats.org/presentationml/2006/main">
  <p:tag name="TIMING" val="|1.9|2.6|3.3|5.9|3.5|9.8|5.6|4.6|4.8|24.4"/>
</p:tagLst>
</file>

<file path=ppt/theme/theme1.xml><?xml version="1.0" encoding="utf-8"?>
<a:theme xmlns:a="http://schemas.openxmlformats.org/drawingml/2006/main" name="Blends">
  <a:themeElements>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000" b="0" i="0" u="none" strike="noStrike" cap="none" normalizeH="0" baseline="0" smtClean="0">
            <a:ln>
              <a:noFill/>
            </a:ln>
            <a:solidFill>
              <a:schemeClr val="tx1"/>
            </a:solidFill>
            <a:effectLst/>
            <a:latin typeface="Tahoma" panose="020B0604030504040204" pitchFamily="34" charset="0"/>
            <a:ea typeface="ＭＳ Ｐゴシック" panose="020B0600070205080204"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000" b="0" i="0" u="none" strike="noStrike" cap="none" normalizeH="0" baseline="0" smtClean="0">
            <a:ln>
              <a:noFill/>
            </a:ln>
            <a:solidFill>
              <a:schemeClr val="tx1"/>
            </a:solidFill>
            <a:effectLst/>
            <a:latin typeface="Tahoma" panose="020B0604030504040204" pitchFamily="34" charset="0"/>
            <a:ea typeface="ＭＳ Ｐゴシック" panose="020B0600070205080204" pitchFamily="50" charset="-128"/>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6097</TotalTime>
  <Words>4474</Words>
  <Application>Microsoft Office PowerPoint</Application>
  <PresentationFormat>画面に合わせる (4:3)</PresentationFormat>
  <Paragraphs>345</Paragraphs>
  <Slides>48</Slides>
  <Notes>38</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48</vt:i4>
      </vt:variant>
    </vt:vector>
  </HeadingPairs>
  <TitlesOfParts>
    <vt:vector size="55" baseType="lpstr">
      <vt:lpstr>Meiryo UI</vt:lpstr>
      <vt:lpstr>游ゴシック</vt:lpstr>
      <vt:lpstr>Arial</vt:lpstr>
      <vt:lpstr>Tahoma</vt:lpstr>
      <vt:lpstr>Times New Roman</vt:lpstr>
      <vt:lpstr>Wingdings</vt:lpstr>
      <vt:lpstr>Blends</vt:lpstr>
      <vt:lpstr>精神科医療の最近の動向</vt:lpstr>
      <vt:lpstr>人間とは</vt:lpstr>
      <vt:lpstr>こころと脳</vt:lpstr>
      <vt:lpstr>心や脳を取り巻く環境要因の変化</vt:lpstr>
      <vt:lpstr>令和6年版　厚生労働白書 こころの健康と向き合い、健やかに暮らすことのできる社会に</vt:lpstr>
      <vt:lpstr>令和6年版　厚生労働白書 こころの健康と向き合い、健やかに暮らすことのできる社会に</vt:lpstr>
      <vt:lpstr>令和6年版　厚生労働白書 こころの健康と向き合い、健やかに暮らすことのできる社会に</vt:lpstr>
      <vt:lpstr>PowerPoint プレゼンテーション</vt:lpstr>
      <vt:lpstr>PowerPoint プレゼンテーション</vt:lpstr>
      <vt:lpstr>うつ病</vt:lpstr>
      <vt:lpstr>うつ病における身体症状</vt:lpstr>
      <vt:lpstr>適応障害</vt:lpstr>
      <vt:lpstr>精神科診断はこの10年で大きく変わってきた</vt:lpstr>
      <vt:lpstr>カテゴリー分類の良さと限界</vt:lpstr>
      <vt:lpstr>ディメンション診断の取入れ</vt:lpstr>
      <vt:lpstr>神経科学の知見を取り入れる</vt:lpstr>
      <vt:lpstr>スペクトラムとして理解</vt:lpstr>
      <vt:lpstr>精神疾患は固定したカテゴリーではない</vt:lpstr>
      <vt:lpstr>ICD-10からICD-11へ</vt:lpstr>
      <vt:lpstr>双極症と抑うつ症群</vt:lpstr>
      <vt:lpstr>精神障がい者とは　厚労省のページから</vt:lpstr>
      <vt:lpstr>役所に出す書類はICD-10</vt:lpstr>
      <vt:lpstr>PowerPoint プレゼンテーション</vt:lpstr>
      <vt:lpstr>自閉スペクトラム症（ASD）の増加</vt:lpstr>
      <vt:lpstr>ASDは本当に増加しているか？</vt:lpstr>
      <vt:lpstr>境界性人格障害（境界性パーソナリティー症　BPD）</vt:lpstr>
      <vt:lpstr>BPDはどこに行ったか</vt:lpstr>
      <vt:lpstr>PowerPoint プレゼンテーション</vt:lpstr>
      <vt:lpstr>認知症への対応の現在地</vt:lpstr>
      <vt:lpstr>PowerPoint プレゼンテーション</vt:lpstr>
      <vt:lpstr>PowerPoint プレゼンテーション</vt:lpstr>
      <vt:lpstr>PowerPoint プレゼンテーション</vt:lpstr>
      <vt:lpstr>アルツハイマー型認知症の新たな治療法は</vt:lpstr>
      <vt:lpstr>アルツハイマー型認知症の新たな治療法は</vt:lpstr>
      <vt:lpstr>共生社会の実現を推進するための認知症基本法</vt:lpstr>
      <vt:lpstr>共生社会の実現を推進するための認知症基本法　2</vt:lpstr>
      <vt:lpstr>共生社会の実現を推進するための認知症基本法　3</vt:lpstr>
      <vt:lpstr>認知症の方への対応</vt:lpstr>
      <vt:lpstr>PowerPoint プレゼンテーション</vt:lpstr>
      <vt:lpstr>外国人市民の精神科・心療内科の受診率は増加しているか？</vt:lpstr>
      <vt:lpstr>外国人の受診を阻む壁</vt:lpstr>
      <vt:lpstr>外国人患者の診断の難しさ</vt:lpstr>
      <vt:lpstr>外国人労働者のメンタルヘルス 職種によるストレス</vt:lpstr>
      <vt:lpstr>外国人労働者のメンタルヘルス 職種によるストレス　2</vt:lpstr>
      <vt:lpstr>外国人労働者のメンタルヘルス 職種によるストレス　3</vt:lpstr>
      <vt:lpstr>外国人労働者のメンタルヘルス 在留資格別不調要因</vt:lpstr>
      <vt:lpstr>PowerPoint プレゼンテーション</vt:lpstr>
      <vt:lpstr>本日の講演はこれでおしまいです</vt:lpstr>
    </vt:vector>
  </TitlesOfParts>
  <Company>自宅</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精神障害者市民の社会復帰を考える</dc:title>
  <dc:creator>CHITARU TANAKA</dc:creator>
  <cp:lastModifiedBy>千足 田中</cp:lastModifiedBy>
  <cp:revision>175</cp:revision>
  <cp:lastPrinted>2021-09-09T02:11:59Z</cp:lastPrinted>
  <dcterms:created xsi:type="dcterms:W3CDTF">2003-07-19T06:51:52Z</dcterms:created>
  <dcterms:modified xsi:type="dcterms:W3CDTF">2026-09-04T10:26:21Z</dcterms:modified>
</cp:coreProperties>
</file>