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3"/>
  </p:notesMasterIdLst>
  <p:handoutMasterIdLst>
    <p:handoutMasterId r:id="rId54"/>
  </p:handoutMasterIdLst>
  <p:sldIdLst>
    <p:sldId id="256" r:id="rId2"/>
    <p:sldId id="263" r:id="rId3"/>
    <p:sldId id="312" r:id="rId4"/>
    <p:sldId id="327" r:id="rId5"/>
    <p:sldId id="266" r:id="rId6"/>
    <p:sldId id="267" r:id="rId7"/>
    <p:sldId id="294" r:id="rId8"/>
    <p:sldId id="314" r:id="rId9"/>
    <p:sldId id="315" r:id="rId10"/>
    <p:sldId id="316" r:id="rId11"/>
    <p:sldId id="333" r:id="rId12"/>
    <p:sldId id="317" r:id="rId13"/>
    <p:sldId id="268" r:id="rId14"/>
    <p:sldId id="269" r:id="rId15"/>
    <p:sldId id="341" r:id="rId16"/>
    <p:sldId id="340" r:id="rId17"/>
    <p:sldId id="331" r:id="rId18"/>
    <p:sldId id="270" r:id="rId19"/>
    <p:sldId id="322" r:id="rId20"/>
    <p:sldId id="323" r:id="rId21"/>
    <p:sldId id="324" r:id="rId22"/>
    <p:sldId id="325" r:id="rId23"/>
    <p:sldId id="278" r:id="rId24"/>
    <p:sldId id="295" r:id="rId25"/>
    <p:sldId id="271" r:id="rId26"/>
    <p:sldId id="272" r:id="rId27"/>
    <p:sldId id="275" r:id="rId28"/>
    <p:sldId id="276" r:id="rId29"/>
    <p:sldId id="277" r:id="rId30"/>
    <p:sldId id="297" r:id="rId31"/>
    <p:sldId id="345" r:id="rId32"/>
    <p:sldId id="282" r:id="rId33"/>
    <p:sldId id="296" r:id="rId34"/>
    <p:sldId id="284" r:id="rId35"/>
    <p:sldId id="283" r:id="rId36"/>
    <p:sldId id="285" r:id="rId37"/>
    <p:sldId id="286" r:id="rId38"/>
    <p:sldId id="290" r:id="rId39"/>
    <p:sldId id="291" r:id="rId40"/>
    <p:sldId id="292" r:id="rId41"/>
    <p:sldId id="287" r:id="rId42"/>
    <p:sldId id="288" r:id="rId43"/>
    <p:sldId id="298" r:id="rId44"/>
    <p:sldId id="299" r:id="rId45"/>
    <p:sldId id="302" r:id="rId46"/>
    <p:sldId id="300" r:id="rId47"/>
    <p:sldId id="293" r:id="rId48"/>
    <p:sldId id="321" r:id="rId49"/>
    <p:sldId id="346" r:id="rId50"/>
    <p:sldId id="303" r:id="rId51"/>
    <p:sldId id="304" r:id="rId52"/>
  </p:sldIdLst>
  <p:sldSz cx="9144000" cy="6858000" type="screen4x3"/>
  <p:notesSz cx="10018713" cy="6888163"/>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0984" autoAdjust="0"/>
  </p:normalViewPr>
  <p:slideViewPr>
    <p:cSldViewPr>
      <p:cViewPr>
        <p:scale>
          <a:sx n="100" d="100"/>
          <a:sy n="100" d="100"/>
        </p:scale>
        <p:origin x="155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2094" y="84"/>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D471790-8838-4AD9-8CEE-E9715C6E8658}"/>
              </a:ext>
            </a:extLst>
          </p:cNvPr>
          <p:cNvSpPr>
            <a:spLocks noGrp="1" noChangeArrowheads="1"/>
          </p:cNvSpPr>
          <p:nvPr>
            <p:ph type="hdr" sz="quarter"/>
          </p:nvPr>
        </p:nvSpPr>
        <p:spPr bwMode="auto">
          <a:xfrm>
            <a:off x="0" y="0"/>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lvl1pPr>
              <a:defRPr sz="1200"/>
            </a:lvl1pPr>
          </a:lstStyle>
          <a:p>
            <a:endParaRPr lang="en-US" altLang="ja-JP"/>
          </a:p>
        </p:txBody>
      </p:sp>
      <p:sp>
        <p:nvSpPr>
          <p:cNvPr id="18435" name="Rectangle 3">
            <a:extLst>
              <a:ext uri="{FF2B5EF4-FFF2-40B4-BE49-F238E27FC236}">
                <a16:creationId xmlns:a16="http://schemas.microsoft.com/office/drawing/2014/main" id="{479688F5-E7A5-43DC-8D7B-B323ED836184}"/>
              </a:ext>
            </a:extLst>
          </p:cNvPr>
          <p:cNvSpPr>
            <a:spLocks noGrp="1" noChangeArrowheads="1"/>
          </p:cNvSpPr>
          <p:nvPr>
            <p:ph type="dt" sz="quarter" idx="1"/>
          </p:nvPr>
        </p:nvSpPr>
        <p:spPr bwMode="auto">
          <a:xfrm>
            <a:off x="5676575" y="0"/>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lvl1pPr algn="r">
              <a:defRPr sz="1200"/>
            </a:lvl1pPr>
          </a:lstStyle>
          <a:p>
            <a:endParaRPr lang="en-US" altLang="ja-JP"/>
          </a:p>
        </p:txBody>
      </p:sp>
      <p:sp>
        <p:nvSpPr>
          <p:cNvPr id="18436" name="Rectangle 4">
            <a:extLst>
              <a:ext uri="{FF2B5EF4-FFF2-40B4-BE49-F238E27FC236}">
                <a16:creationId xmlns:a16="http://schemas.microsoft.com/office/drawing/2014/main" id="{D6F78F17-FFF0-4E09-B5C4-4313309D8591}"/>
              </a:ext>
            </a:extLst>
          </p:cNvPr>
          <p:cNvSpPr>
            <a:spLocks noGrp="1" noChangeArrowheads="1"/>
          </p:cNvSpPr>
          <p:nvPr>
            <p:ph type="ftr" sz="quarter" idx="2"/>
          </p:nvPr>
        </p:nvSpPr>
        <p:spPr bwMode="auto">
          <a:xfrm>
            <a:off x="0" y="6543975"/>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b" anchorCtr="0" compatLnSpc="1">
            <a:prstTxWarp prst="textNoShape">
              <a:avLst/>
            </a:prstTxWarp>
          </a:bodyPr>
          <a:lstStyle>
            <a:lvl1pPr>
              <a:defRPr sz="1200"/>
            </a:lvl1pPr>
          </a:lstStyle>
          <a:p>
            <a:endParaRPr lang="en-US" altLang="ja-JP"/>
          </a:p>
        </p:txBody>
      </p:sp>
      <p:sp>
        <p:nvSpPr>
          <p:cNvPr id="18437" name="Rectangle 5">
            <a:extLst>
              <a:ext uri="{FF2B5EF4-FFF2-40B4-BE49-F238E27FC236}">
                <a16:creationId xmlns:a16="http://schemas.microsoft.com/office/drawing/2014/main" id="{12F13994-0F3C-4A5A-9042-709B1C814F39}"/>
              </a:ext>
            </a:extLst>
          </p:cNvPr>
          <p:cNvSpPr>
            <a:spLocks noGrp="1" noChangeArrowheads="1"/>
          </p:cNvSpPr>
          <p:nvPr>
            <p:ph type="sldNum" sz="quarter" idx="3"/>
          </p:nvPr>
        </p:nvSpPr>
        <p:spPr bwMode="auto">
          <a:xfrm>
            <a:off x="5676575" y="6543975"/>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b" anchorCtr="0" compatLnSpc="1">
            <a:prstTxWarp prst="textNoShape">
              <a:avLst/>
            </a:prstTxWarp>
          </a:bodyPr>
          <a:lstStyle>
            <a:lvl1pPr algn="r">
              <a:defRPr sz="1200"/>
            </a:lvl1pPr>
          </a:lstStyle>
          <a:p>
            <a:fld id="{E4D24436-01E0-4FFD-B4AC-E475B5B67115}"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a:extLst>
              <a:ext uri="{FF2B5EF4-FFF2-40B4-BE49-F238E27FC236}">
                <a16:creationId xmlns:a16="http://schemas.microsoft.com/office/drawing/2014/main" id="{1E6FD7D6-9D21-4ADB-A0EF-87646F60B02D}"/>
              </a:ext>
            </a:extLst>
          </p:cNvPr>
          <p:cNvSpPr>
            <a:spLocks noGrp="1" noChangeArrowheads="1"/>
          </p:cNvSpPr>
          <p:nvPr>
            <p:ph type="hdr" sz="quarter"/>
          </p:nvPr>
        </p:nvSpPr>
        <p:spPr bwMode="auto">
          <a:xfrm>
            <a:off x="0" y="0"/>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lvl1pPr>
              <a:defRPr sz="1200"/>
            </a:lvl1pPr>
          </a:lstStyle>
          <a:p>
            <a:endParaRPr lang="en-US" altLang="ja-JP"/>
          </a:p>
        </p:txBody>
      </p:sp>
      <p:sp>
        <p:nvSpPr>
          <p:cNvPr id="27651" name="Rectangle 1027">
            <a:extLst>
              <a:ext uri="{FF2B5EF4-FFF2-40B4-BE49-F238E27FC236}">
                <a16:creationId xmlns:a16="http://schemas.microsoft.com/office/drawing/2014/main" id="{50A90382-4CD7-4CC7-A503-2EBE3DB1FB36}"/>
              </a:ext>
            </a:extLst>
          </p:cNvPr>
          <p:cNvSpPr>
            <a:spLocks noGrp="1" noChangeArrowheads="1"/>
          </p:cNvSpPr>
          <p:nvPr>
            <p:ph type="dt" idx="1"/>
          </p:nvPr>
        </p:nvSpPr>
        <p:spPr bwMode="auto">
          <a:xfrm>
            <a:off x="5676575" y="0"/>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lvl1pPr algn="r">
              <a:defRPr sz="1200"/>
            </a:lvl1pPr>
          </a:lstStyle>
          <a:p>
            <a:endParaRPr lang="en-US" altLang="ja-JP"/>
          </a:p>
        </p:txBody>
      </p:sp>
      <p:sp>
        <p:nvSpPr>
          <p:cNvPr id="27652" name="Rectangle 1028">
            <a:extLst>
              <a:ext uri="{FF2B5EF4-FFF2-40B4-BE49-F238E27FC236}">
                <a16:creationId xmlns:a16="http://schemas.microsoft.com/office/drawing/2014/main" id="{930894AD-8BF4-4CE6-869F-C68056F13D7B}"/>
              </a:ext>
            </a:extLst>
          </p:cNvPr>
          <p:cNvSpPr>
            <a:spLocks noGrp="1" noRot="1" noChangeAspect="1" noChangeArrowheads="1" noTextEdit="1"/>
          </p:cNvSpPr>
          <p:nvPr>
            <p:ph type="sldImg" idx="2"/>
          </p:nvPr>
        </p:nvSpPr>
        <p:spPr bwMode="auto">
          <a:xfrm>
            <a:off x="3289300" y="517525"/>
            <a:ext cx="3443288" cy="2582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1029">
            <a:extLst>
              <a:ext uri="{FF2B5EF4-FFF2-40B4-BE49-F238E27FC236}">
                <a16:creationId xmlns:a16="http://schemas.microsoft.com/office/drawing/2014/main" id="{AFA21DF9-2B7C-4ACE-A5FF-61E5C0206E6B}"/>
              </a:ext>
            </a:extLst>
          </p:cNvPr>
          <p:cNvSpPr>
            <a:spLocks noGrp="1" noChangeArrowheads="1"/>
          </p:cNvSpPr>
          <p:nvPr>
            <p:ph type="body" sz="quarter" idx="3"/>
          </p:nvPr>
        </p:nvSpPr>
        <p:spPr bwMode="auto">
          <a:xfrm>
            <a:off x="1336757" y="3271438"/>
            <a:ext cx="7345200" cy="309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1030">
            <a:extLst>
              <a:ext uri="{FF2B5EF4-FFF2-40B4-BE49-F238E27FC236}">
                <a16:creationId xmlns:a16="http://schemas.microsoft.com/office/drawing/2014/main" id="{A791E3A7-DD27-4B50-86F4-A40C7C5D625F}"/>
              </a:ext>
            </a:extLst>
          </p:cNvPr>
          <p:cNvSpPr>
            <a:spLocks noGrp="1" noChangeArrowheads="1"/>
          </p:cNvSpPr>
          <p:nvPr>
            <p:ph type="ftr" sz="quarter" idx="4"/>
          </p:nvPr>
        </p:nvSpPr>
        <p:spPr bwMode="auto">
          <a:xfrm>
            <a:off x="0" y="6543975"/>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b" anchorCtr="0" compatLnSpc="1">
            <a:prstTxWarp prst="textNoShape">
              <a:avLst/>
            </a:prstTxWarp>
          </a:bodyPr>
          <a:lstStyle>
            <a:lvl1pPr>
              <a:defRPr sz="1200"/>
            </a:lvl1pPr>
          </a:lstStyle>
          <a:p>
            <a:endParaRPr lang="en-US" altLang="ja-JP"/>
          </a:p>
        </p:txBody>
      </p:sp>
      <p:sp>
        <p:nvSpPr>
          <p:cNvPr id="27655" name="Rectangle 1031">
            <a:extLst>
              <a:ext uri="{FF2B5EF4-FFF2-40B4-BE49-F238E27FC236}">
                <a16:creationId xmlns:a16="http://schemas.microsoft.com/office/drawing/2014/main" id="{0EBA4C11-80D6-41AA-9CAC-EAA88C69FBEA}"/>
              </a:ext>
            </a:extLst>
          </p:cNvPr>
          <p:cNvSpPr>
            <a:spLocks noGrp="1" noChangeArrowheads="1"/>
          </p:cNvSpPr>
          <p:nvPr>
            <p:ph type="sldNum" sz="quarter" idx="5"/>
          </p:nvPr>
        </p:nvSpPr>
        <p:spPr bwMode="auto">
          <a:xfrm>
            <a:off x="5676575" y="6543975"/>
            <a:ext cx="4342140" cy="34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34" tIns="46017" rIns="92034" bIns="46017" numCol="1" anchor="b" anchorCtr="0" compatLnSpc="1">
            <a:prstTxWarp prst="textNoShape">
              <a:avLst/>
            </a:prstTxWarp>
          </a:bodyPr>
          <a:lstStyle>
            <a:lvl1pPr algn="r">
              <a:defRPr sz="1200"/>
            </a:lvl1pPr>
          </a:lstStyle>
          <a:p>
            <a:fld id="{6CF49E19-5ABE-47C5-8C54-C40ECAD8A8E7}"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58FB5CB1-CBA2-4A1B-A64C-6A195AC9EACB}"/>
              </a:ext>
            </a:extLst>
          </p:cNvPr>
          <p:cNvSpPr>
            <a:spLocks noGrp="1" noChangeArrowheads="1"/>
          </p:cNvSpPr>
          <p:nvPr>
            <p:ph type="sldNum" sz="quarter" idx="5"/>
          </p:nvPr>
        </p:nvSpPr>
        <p:spPr>
          <a:ln/>
        </p:spPr>
        <p:txBody>
          <a:bodyPr/>
          <a:lstStyle/>
          <a:p>
            <a:fld id="{B9F47A64-1EB9-4DFF-A5BD-D0328CF7BC26}" type="slidenum">
              <a:rPr lang="en-US" altLang="ja-JP"/>
              <a:pPr/>
              <a:t>1</a:t>
            </a:fld>
            <a:endParaRPr lang="en-US" altLang="ja-JP"/>
          </a:p>
        </p:txBody>
      </p:sp>
      <p:sp>
        <p:nvSpPr>
          <p:cNvPr id="75778" name="Rectangle 2">
            <a:extLst>
              <a:ext uri="{FF2B5EF4-FFF2-40B4-BE49-F238E27FC236}">
                <a16:creationId xmlns:a16="http://schemas.microsoft.com/office/drawing/2014/main" id="{07F8AF79-DAF4-4C31-B8D2-E528B8A53A1F}"/>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4FCF236A-0A47-424B-A3D6-E700F15F8FE0}"/>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F7,F8,F9</a:t>
            </a:r>
            <a:r>
              <a:rPr kumimoji="1" lang="ja-JP" altLang="en-US" dirty="0"/>
              <a:t>と大分類に分かれていた。福祉分野の書類では病名に</a:t>
            </a:r>
            <a:r>
              <a:rPr kumimoji="1" lang="en-US" altLang="ja-JP" dirty="0"/>
              <a:t>ICD</a:t>
            </a:r>
            <a:r>
              <a:rPr kumimoji="1" lang="ja-JP" altLang="en-US" dirty="0"/>
              <a:t>分類をつけるのが必須</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15</a:t>
            </a:fld>
            <a:endParaRPr lang="en-US" altLang="ja-JP"/>
          </a:p>
        </p:txBody>
      </p:sp>
    </p:spTree>
    <p:extLst>
      <p:ext uri="{BB962C8B-B14F-4D97-AF65-F5344CB8AC3E}">
        <p14:creationId xmlns:p14="http://schemas.microsoft.com/office/powerpoint/2010/main" val="198701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2022</a:t>
            </a:r>
            <a:r>
              <a:rPr kumimoji="1" lang="ja-JP" altLang="en-US" dirty="0"/>
              <a:t>年</a:t>
            </a:r>
            <a:r>
              <a:rPr kumimoji="1" lang="en-US" altLang="ja-JP" dirty="0"/>
              <a:t>1</a:t>
            </a:r>
            <a:r>
              <a:rPr kumimoji="1" lang="ja-JP" altLang="en-US" dirty="0"/>
              <a:t>月に発効、</a:t>
            </a:r>
            <a:r>
              <a:rPr kumimoji="1" lang="en-US" altLang="ja-JP" dirty="0"/>
              <a:t>F7,F8,F9</a:t>
            </a:r>
            <a:r>
              <a:rPr kumimoji="1" lang="ja-JP" altLang="en-US" dirty="0"/>
              <a:t>が一つの大分類、神経発達症群にまとめられた。</a:t>
            </a:r>
            <a:r>
              <a:rPr kumimoji="1" lang="en-US" altLang="ja-JP" dirty="0"/>
              <a:t>DSM5</a:t>
            </a:r>
            <a:r>
              <a:rPr kumimoji="1" lang="ja-JP" altLang="en-US" dirty="0"/>
              <a:t>では既に使われている。</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17</a:t>
            </a:fld>
            <a:endParaRPr lang="en-US" altLang="ja-JP"/>
          </a:p>
        </p:txBody>
      </p:sp>
    </p:spTree>
    <p:extLst>
      <p:ext uri="{BB962C8B-B14F-4D97-AF65-F5344CB8AC3E}">
        <p14:creationId xmlns:p14="http://schemas.microsoft.com/office/powerpoint/2010/main" val="332136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言語性と動作性の間の著しい乖離（</a:t>
            </a:r>
            <a:r>
              <a:rPr kumimoji="1" lang="en-US" altLang="ja-JP" dirty="0"/>
              <a:t>20</a:t>
            </a:r>
            <a:r>
              <a:rPr kumimoji="1" lang="ja-JP" altLang="en-US" dirty="0"/>
              <a:t>以上の差）、各下位項目間の著しいバラツキ、</a:t>
            </a:r>
            <a:r>
              <a:rPr kumimoji="1" lang="en-US" altLang="ja-JP" dirty="0"/>
              <a:t>ASD</a:t>
            </a:r>
            <a:r>
              <a:rPr kumimoji="1" lang="ja-JP" altLang="en-US" dirty="0"/>
              <a:t>を示唆</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24</a:t>
            </a:fld>
            <a:endParaRPr lang="en-US" altLang="ja-JP"/>
          </a:p>
        </p:txBody>
      </p:sp>
    </p:spTree>
    <p:extLst>
      <p:ext uri="{BB962C8B-B14F-4D97-AF65-F5344CB8AC3E}">
        <p14:creationId xmlns:p14="http://schemas.microsoft.com/office/powerpoint/2010/main" val="393602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ICD10</a:t>
            </a:r>
            <a:r>
              <a:rPr kumimoji="1" lang="ja-JP" altLang="en-US" dirty="0"/>
              <a:t>の診断基準、「</a:t>
            </a:r>
            <a:r>
              <a:rPr kumimoji="1" lang="en-US" altLang="ja-JP" dirty="0"/>
              <a:t>3</a:t>
            </a:r>
            <a:r>
              <a:rPr kumimoji="1" lang="ja-JP" altLang="en-US" dirty="0"/>
              <a:t>歳以前」とは言わず「発達早期」に。コミュニケーションは相互的社会的交流に包含された</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25</a:t>
            </a:fld>
            <a:endParaRPr lang="en-US" altLang="ja-JP"/>
          </a:p>
        </p:txBody>
      </p:sp>
    </p:spTree>
    <p:extLst>
      <p:ext uri="{BB962C8B-B14F-4D97-AF65-F5344CB8AC3E}">
        <p14:creationId xmlns:p14="http://schemas.microsoft.com/office/powerpoint/2010/main" val="296395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社会的、学業的、職業的機能を損なうか低下させていること。　発達早期に認められる。</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31</a:t>
            </a:fld>
            <a:endParaRPr lang="en-US" altLang="ja-JP"/>
          </a:p>
        </p:txBody>
      </p:sp>
    </p:spTree>
    <p:extLst>
      <p:ext uri="{BB962C8B-B14F-4D97-AF65-F5344CB8AC3E}">
        <p14:creationId xmlns:p14="http://schemas.microsoft.com/office/powerpoint/2010/main" val="192432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類推志向が増えて、ワーキングメモリーが少ない</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36</a:t>
            </a:fld>
            <a:endParaRPr lang="en-US" altLang="ja-JP"/>
          </a:p>
        </p:txBody>
      </p:sp>
    </p:spTree>
    <p:extLst>
      <p:ext uri="{BB962C8B-B14F-4D97-AF65-F5344CB8AC3E}">
        <p14:creationId xmlns:p14="http://schemas.microsoft.com/office/powerpoint/2010/main" val="247755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神経回路のひずみの蓄積、その爆発・解放。地震発生機序からの連想</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42</a:t>
            </a:fld>
            <a:endParaRPr lang="en-US" altLang="ja-JP"/>
          </a:p>
        </p:txBody>
      </p:sp>
    </p:spTree>
    <p:extLst>
      <p:ext uri="{BB962C8B-B14F-4D97-AF65-F5344CB8AC3E}">
        <p14:creationId xmlns:p14="http://schemas.microsoft.com/office/powerpoint/2010/main" val="341881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支援者はムキにならないこと、いったん一息を入れるのもよい</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51</a:t>
            </a:fld>
            <a:endParaRPr lang="en-US" altLang="ja-JP"/>
          </a:p>
        </p:txBody>
      </p:sp>
    </p:spTree>
    <p:extLst>
      <p:ext uri="{BB962C8B-B14F-4D97-AF65-F5344CB8AC3E}">
        <p14:creationId xmlns:p14="http://schemas.microsoft.com/office/powerpoint/2010/main" val="139800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CE7BEF8C-5D19-45DD-B38F-BA097A2DA2E0}"/>
              </a:ext>
            </a:extLst>
          </p:cNvPr>
          <p:cNvSpPr>
            <a:spLocks noGrp="1" noChangeArrowheads="1"/>
          </p:cNvSpPr>
          <p:nvPr>
            <p:ph type="sldNum" sz="quarter" idx="5"/>
          </p:nvPr>
        </p:nvSpPr>
        <p:spPr>
          <a:ln/>
        </p:spPr>
        <p:txBody>
          <a:bodyPr/>
          <a:lstStyle/>
          <a:p>
            <a:fld id="{1384B3D9-7405-42EF-8EF3-FF1FEC12184E}" type="slidenum">
              <a:rPr lang="en-US" altLang="ja-JP"/>
              <a:pPr/>
              <a:t>6</a:t>
            </a:fld>
            <a:endParaRPr lang="en-US" altLang="ja-JP"/>
          </a:p>
        </p:txBody>
      </p:sp>
      <p:sp>
        <p:nvSpPr>
          <p:cNvPr id="63490" name="Rectangle 2">
            <a:extLst>
              <a:ext uri="{FF2B5EF4-FFF2-40B4-BE49-F238E27FC236}">
                <a16:creationId xmlns:a16="http://schemas.microsoft.com/office/drawing/2014/main" id="{2537EC9A-1076-4936-8BD6-F610CC773CD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4C96F9C1-D26E-4D4D-BD24-FA7BD06B5A9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情報は樹状突起から軸索へ伝わる。電気信号。</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8</a:t>
            </a:fld>
            <a:endParaRPr lang="en-US" altLang="ja-JP"/>
          </a:p>
        </p:txBody>
      </p:sp>
    </p:spTree>
    <p:extLst>
      <p:ext uri="{BB962C8B-B14F-4D97-AF65-F5344CB8AC3E}">
        <p14:creationId xmlns:p14="http://schemas.microsoft.com/office/powerpoint/2010/main" val="175988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神経細胞の発達、複雑な神経回路を作る下地作り</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9</a:t>
            </a:fld>
            <a:endParaRPr lang="en-US" altLang="ja-JP"/>
          </a:p>
        </p:txBody>
      </p:sp>
    </p:spTree>
    <p:extLst>
      <p:ext uri="{BB962C8B-B14F-4D97-AF65-F5344CB8AC3E}">
        <p14:creationId xmlns:p14="http://schemas.microsoft.com/office/powerpoint/2010/main" val="242116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どんどん複雑にすればいいというものではない、適切に刈り込んで、有効な回路づくりができる</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10</a:t>
            </a:fld>
            <a:endParaRPr lang="en-US" altLang="ja-JP"/>
          </a:p>
        </p:txBody>
      </p:sp>
    </p:spTree>
    <p:extLst>
      <p:ext uri="{BB962C8B-B14F-4D97-AF65-F5344CB8AC3E}">
        <p14:creationId xmlns:p14="http://schemas.microsoft.com/office/powerpoint/2010/main" val="194541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脳の変性疾患とは、出来上がっていた神経回路網の一部が壊れていくこと</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11</a:t>
            </a:fld>
            <a:endParaRPr lang="en-US" altLang="ja-JP"/>
          </a:p>
        </p:txBody>
      </p:sp>
    </p:spTree>
    <p:extLst>
      <p:ext uri="{BB962C8B-B14F-4D97-AF65-F5344CB8AC3E}">
        <p14:creationId xmlns:p14="http://schemas.microsoft.com/office/powerpoint/2010/main" val="406220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細胞間の情報伝達はどうするのか</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12</a:t>
            </a:fld>
            <a:endParaRPr lang="en-US" altLang="ja-JP"/>
          </a:p>
        </p:txBody>
      </p:sp>
    </p:spTree>
    <p:extLst>
      <p:ext uri="{BB962C8B-B14F-4D97-AF65-F5344CB8AC3E}">
        <p14:creationId xmlns:p14="http://schemas.microsoft.com/office/powerpoint/2010/main" val="336846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電気信号ではなく化学物質が情報伝達をする</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13</a:t>
            </a:fld>
            <a:endParaRPr lang="en-US" altLang="ja-JP"/>
          </a:p>
        </p:txBody>
      </p:sp>
    </p:spTree>
    <p:extLst>
      <p:ext uri="{BB962C8B-B14F-4D97-AF65-F5344CB8AC3E}">
        <p14:creationId xmlns:p14="http://schemas.microsoft.com/office/powerpoint/2010/main" val="429169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気分をつかさどる回路ではセロトニンが神経伝達物質。記憶をつかさどる回路ではアセチルコリン、意欲をつかさどる回路はノルアドレナリンやドパミン、思考をつかさどる回路にドパミンなど</a:t>
            </a:r>
          </a:p>
        </p:txBody>
      </p:sp>
      <p:sp>
        <p:nvSpPr>
          <p:cNvPr id="4" name="スライド番号プレースホルダー 3"/>
          <p:cNvSpPr>
            <a:spLocks noGrp="1"/>
          </p:cNvSpPr>
          <p:nvPr>
            <p:ph type="sldNum" sz="quarter" idx="5"/>
          </p:nvPr>
        </p:nvSpPr>
        <p:spPr/>
        <p:txBody>
          <a:bodyPr/>
          <a:lstStyle/>
          <a:p>
            <a:fld id="{6CF49E19-5ABE-47C5-8C54-C40ECAD8A8E7}" type="slidenum">
              <a:rPr lang="en-US" altLang="ja-JP" smtClean="0"/>
              <a:pPr/>
              <a:t>14</a:t>
            </a:fld>
            <a:endParaRPr lang="en-US" altLang="ja-JP"/>
          </a:p>
        </p:txBody>
      </p:sp>
    </p:spTree>
    <p:extLst>
      <p:ext uri="{BB962C8B-B14F-4D97-AF65-F5344CB8AC3E}">
        <p14:creationId xmlns:p14="http://schemas.microsoft.com/office/powerpoint/2010/main" val="2360976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8306" name="Group 2">
            <a:extLst>
              <a:ext uri="{FF2B5EF4-FFF2-40B4-BE49-F238E27FC236}">
                <a16:creationId xmlns:a16="http://schemas.microsoft.com/office/drawing/2014/main" id="{DD92100E-A436-46E1-9DF4-B6116C49864D}"/>
              </a:ext>
            </a:extLst>
          </p:cNvPr>
          <p:cNvGrpSpPr>
            <a:grpSpLocks/>
          </p:cNvGrpSpPr>
          <p:nvPr/>
        </p:nvGrpSpPr>
        <p:grpSpPr bwMode="auto">
          <a:xfrm>
            <a:off x="0" y="0"/>
            <a:ext cx="9144000" cy="3365500"/>
            <a:chOff x="0" y="0"/>
            <a:chExt cx="5760" cy="2120"/>
          </a:xfrm>
        </p:grpSpPr>
        <p:pic>
          <p:nvPicPr>
            <p:cNvPr id="98307" name="Picture 3">
              <a:extLst>
                <a:ext uri="{FF2B5EF4-FFF2-40B4-BE49-F238E27FC236}">
                  <a16:creationId xmlns:a16="http://schemas.microsoft.com/office/drawing/2014/main" id="{5EA96485-4BC6-4772-92DD-30A97452F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extLst>
              <a:ext uri="{909E8E84-426E-40DD-AFC4-6F175D3DCCD1}">
                <a14:hiddenFill xmlns:a14="http://schemas.microsoft.com/office/drawing/2010/main">
                  <a:solidFill>
                    <a:srgbClr val="FFFFFF"/>
                  </a:solidFill>
                </a14:hiddenFill>
              </a:ext>
            </a:extLst>
          </p:spPr>
        </p:pic>
        <p:pic>
          <p:nvPicPr>
            <p:cNvPr id="98308" name="Picture 4">
              <a:extLst>
                <a:ext uri="{FF2B5EF4-FFF2-40B4-BE49-F238E27FC236}">
                  <a16:creationId xmlns:a16="http://schemas.microsoft.com/office/drawing/2014/main" id="{5894553A-0C7C-4EF0-8C27-A8090CB95B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98309" name="Rectangle 5">
            <a:extLst>
              <a:ext uri="{FF2B5EF4-FFF2-40B4-BE49-F238E27FC236}">
                <a16:creationId xmlns:a16="http://schemas.microsoft.com/office/drawing/2014/main" id="{A391EB48-32A6-40D5-B6AA-39E2F86B688C}"/>
              </a:ext>
            </a:extLst>
          </p:cNvPr>
          <p:cNvSpPr>
            <a:spLocks noGrp="1" noChangeArrowheads="1"/>
          </p:cNvSpPr>
          <p:nvPr>
            <p:ph type="ctrTitle"/>
          </p:nvPr>
        </p:nvSpPr>
        <p:spPr>
          <a:xfrm>
            <a:off x="990600" y="1905000"/>
            <a:ext cx="7772400" cy="1143000"/>
          </a:xfrm>
        </p:spPr>
        <p:txBody>
          <a:bodyPr/>
          <a:lstStyle>
            <a:lvl1pPr algn="r">
              <a:defRPr/>
            </a:lvl1pPr>
          </a:lstStyle>
          <a:p>
            <a:pPr lvl="0"/>
            <a:r>
              <a:rPr lang="ja-JP" altLang="en-US" noProof="0"/>
              <a:t>マスタ タイトルの書式設定</a:t>
            </a:r>
          </a:p>
        </p:txBody>
      </p:sp>
      <p:sp>
        <p:nvSpPr>
          <p:cNvPr id="98310" name="Rectangle 6">
            <a:extLst>
              <a:ext uri="{FF2B5EF4-FFF2-40B4-BE49-F238E27FC236}">
                <a16:creationId xmlns:a16="http://schemas.microsoft.com/office/drawing/2014/main" id="{4913F0AE-EEC1-42F0-A4F9-6CC616E85BA2}"/>
              </a:ext>
            </a:extLst>
          </p:cNvPr>
          <p:cNvSpPr>
            <a:spLocks noGrp="1" noChangeArrowheads="1"/>
          </p:cNvSpPr>
          <p:nvPr>
            <p:ph type="subTitle" idx="1"/>
          </p:nvPr>
        </p:nvSpPr>
        <p:spPr>
          <a:xfrm>
            <a:off x="2686050" y="3492500"/>
            <a:ext cx="6102350" cy="1752600"/>
          </a:xfrm>
        </p:spPr>
        <p:txBody>
          <a:bodyPr/>
          <a:lstStyle>
            <a:lvl1pPr marL="0" indent="0" algn="r">
              <a:buFont typeface="Wingdings" panose="05000000000000000000" pitchFamily="2" charset="2"/>
              <a:buNone/>
              <a:defRPr/>
            </a:lvl1pPr>
          </a:lstStyle>
          <a:p>
            <a:pPr lvl="0"/>
            <a:r>
              <a:rPr lang="ja-JP" altLang="en-US" noProof="0"/>
              <a:t>マスタ サブタイトルの書式設定</a:t>
            </a:r>
          </a:p>
        </p:txBody>
      </p:sp>
      <p:sp>
        <p:nvSpPr>
          <p:cNvPr id="98311" name="Rectangle 7">
            <a:extLst>
              <a:ext uri="{FF2B5EF4-FFF2-40B4-BE49-F238E27FC236}">
                <a16:creationId xmlns:a16="http://schemas.microsoft.com/office/drawing/2014/main" id="{C709C982-F36D-47DD-8A98-6CB687898D10}"/>
              </a:ext>
            </a:extLst>
          </p:cNvPr>
          <p:cNvSpPr>
            <a:spLocks noGrp="1" noChangeArrowheads="1"/>
          </p:cNvSpPr>
          <p:nvPr>
            <p:ph type="dt" sz="half" idx="2"/>
          </p:nvPr>
        </p:nvSpPr>
        <p:spPr>
          <a:xfrm>
            <a:off x="3359150" y="6343650"/>
            <a:ext cx="1905000" cy="457200"/>
          </a:xfrm>
        </p:spPr>
        <p:txBody>
          <a:bodyPr/>
          <a:lstStyle>
            <a:lvl1pPr>
              <a:defRPr/>
            </a:lvl1pPr>
          </a:lstStyle>
          <a:p>
            <a:fld id="{DB28110B-A36D-43D9-935C-1CDA15F55AA0}" type="datetime1">
              <a:rPr lang="ja-JP" altLang="en-US"/>
              <a:pPr/>
              <a:t>2020/11/12</a:t>
            </a:fld>
            <a:endParaRPr lang="en-US" altLang="ja-JP"/>
          </a:p>
        </p:txBody>
      </p:sp>
      <p:sp>
        <p:nvSpPr>
          <p:cNvPr id="98312" name="Rectangle 8">
            <a:extLst>
              <a:ext uri="{FF2B5EF4-FFF2-40B4-BE49-F238E27FC236}">
                <a16:creationId xmlns:a16="http://schemas.microsoft.com/office/drawing/2014/main" id="{0FC28F0F-175F-485A-9B63-B1C1D75F10B0}"/>
              </a:ext>
            </a:extLst>
          </p:cNvPr>
          <p:cNvSpPr>
            <a:spLocks noGrp="1" noChangeArrowheads="1"/>
          </p:cNvSpPr>
          <p:nvPr>
            <p:ph type="ftr" sz="quarter" idx="3"/>
          </p:nvPr>
        </p:nvSpPr>
        <p:spPr>
          <a:xfrm>
            <a:off x="6019800" y="6343650"/>
            <a:ext cx="2895600" cy="457200"/>
          </a:xfrm>
        </p:spPr>
        <p:txBody>
          <a:bodyPr/>
          <a:lstStyle>
            <a:lvl1pPr>
              <a:defRPr/>
            </a:lvl1pPr>
          </a:lstStyle>
          <a:p>
            <a:endParaRPr lang="en-US" altLang="ja-JP"/>
          </a:p>
        </p:txBody>
      </p:sp>
      <p:sp>
        <p:nvSpPr>
          <p:cNvPr id="98313" name="Rectangle 9">
            <a:extLst>
              <a:ext uri="{FF2B5EF4-FFF2-40B4-BE49-F238E27FC236}">
                <a16:creationId xmlns:a16="http://schemas.microsoft.com/office/drawing/2014/main" id="{573D6440-11C0-4838-B89D-B98734909A1E}"/>
              </a:ext>
            </a:extLst>
          </p:cNvPr>
          <p:cNvSpPr>
            <a:spLocks noGrp="1" noChangeArrowheads="1"/>
          </p:cNvSpPr>
          <p:nvPr>
            <p:ph type="sldNum" sz="quarter" idx="4"/>
          </p:nvPr>
        </p:nvSpPr>
        <p:spPr>
          <a:xfrm>
            <a:off x="125413" y="6361113"/>
            <a:ext cx="1905000" cy="457200"/>
          </a:xfrm>
        </p:spPr>
        <p:txBody>
          <a:bodyPr/>
          <a:lstStyle>
            <a:lvl1pPr>
              <a:defRPr/>
            </a:lvl1pPr>
          </a:lstStyle>
          <a:p>
            <a:fld id="{41B390B8-6A86-477B-9E4F-2FF433B3EF06}"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C82F7-0D15-43E7-A5AB-75B5746D16A4}"/>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E2E4D9-B3CA-49B5-A713-739207024C7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E4B62DB-56D8-496A-B46F-71771475BC8A}"/>
              </a:ext>
            </a:extLst>
          </p:cNvPr>
          <p:cNvSpPr>
            <a:spLocks noGrp="1"/>
          </p:cNvSpPr>
          <p:nvPr>
            <p:ph type="dt" sz="half" idx="10"/>
          </p:nvPr>
        </p:nvSpPr>
        <p:spPr/>
        <p:txBody>
          <a:bodyPr/>
          <a:lstStyle>
            <a:lvl1pPr>
              <a:defRPr/>
            </a:lvl1pPr>
          </a:lstStyle>
          <a:p>
            <a:fld id="{A44A87C9-74A7-4EC7-A609-A34FB7DF32F2}" type="datetime1">
              <a:rPr lang="ja-JP" altLang="en-US"/>
              <a:pPr/>
              <a:t>2020/11/12</a:t>
            </a:fld>
            <a:endParaRPr lang="en-US" altLang="ja-JP"/>
          </a:p>
        </p:txBody>
      </p:sp>
      <p:sp>
        <p:nvSpPr>
          <p:cNvPr id="5" name="フッター プレースホルダー 4">
            <a:extLst>
              <a:ext uri="{FF2B5EF4-FFF2-40B4-BE49-F238E27FC236}">
                <a16:creationId xmlns:a16="http://schemas.microsoft.com/office/drawing/2014/main" id="{C1CA1DBA-B012-43D0-BD2B-7911F34FB34D}"/>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2D68546-C1CE-4F76-B909-E21D41B8E79E}"/>
              </a:ext>
            </a:extLst>
          </p:cNvPr>
          <p:cNvSpPr>
            <a:spLocks noGrp="1"/>
          </p:cNvSpPr>
          <p:nvPr>
            <p:ph type="sldNum" sz="quarter" idx="12"/>
          </p:nvPr>
        </p:nvSpPr>
        <p:spPr/>
        <p:txBody>
          <a:bodyPr/>
          <a:lstStyle>
            <a:lvl1pPr>
              <a:defRPr/>
            </a:lvl1pPr>
          </a:lstStyle>
          <a:p>
            <a:fld id="{8B59CBB1-FCC9-487D-8CD4-E1BA3C9FA34F}" type="slidenum">
              <a:rPr lang="en-US" altLang="ja-JP"/>
              <a:pPr/>
              <a:t>‹#›</a:t>
            </a:fld>
            <a:endParaRPr lang="en-US" altLang="ja-JP"/>
          </a:p>
        </p:txBody>
      </p:sp>
    </p:spTree>
    <p:extLst>
      <p:ext uri="{BB962C8B-B14F-4D97-AF65-F5344CB8AC3E}">
        <p14:creationId xmlns:p14="http://schemas.microsoft.com/office/powerpoint/2010/main" val="136159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22777FF-BDE0-4AC1-BB37-8E37ADDDCBCA}"/>
              </a:ext>
            </a:extLst>
          </p:cNvPr>
          <p:cNvSpPr>
            <a:spLocks noGrp="1"/>
          </p:cNvSpPr>
          <p:nvPr>
            <p:ph type="title" orient="vert"/>
          </p:nvPr>
        </p:nvSpPr>
        <p:spPr>
          <a:xfrm>
            <a:off x="6796088" y="722313"/>
            <a:ext cx="2159000" cy="53340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89C0F2-2CC5-4988-AB8A-2E284BDFCA47}"/>
              </a:ext>
            </a:extLst>
          </p:cNvPr>
          <p:cNvSpPr>
            <a:spLocks noGrp="1"/>
          </p:cNvSpPr>
          <p:nvPr>
            <p:ph type="body" orient="vert" idx="1"/>
          </p:nvPr>
        </p:nvSpPr>
        <p:spPr>
          <a:xfrm>
            <a:off x="317500" y="722313"/>
            <a:ext cx="6326188" cy="5334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7C0F109-EB33-4E5C-9913-2D9E1DE66E12}"/>
              </a:ext>
            </a:extLst>
          </p:cNvPr>
          <p:cNvSpPr>
            <a:spLocks noGrp="1"/>
          </p:cNvSpPr>
          <p:nvPr>
            <p:ph type="dt" sz="half" idx="10"/>
          </p:nvPr>
        </p:nvSpPr>
        <p:spPr/>
        <p:txBody>
          <a:bodyPr/>
          <a:lstStyle>
            <a:lvl1pPr>
              <a:defRPr/>
            </a:lvl1pPr>
          </a:lstStyle>
          <a:p>
            <a:fld id="{65865CCE-48AE-43C9-90F4-8F90098C8257}" type="datetime1">
              <a:rPr lang="ja-JP" altLang="en-US"/>
              <a:pPr/>
              <a:t>2020/11/12</a:t>
            </a:fld>
            <a:endParaRPr lang="en-US" altLang="ja-JP"/>
          </a:p>
        </p:txBody>
      </p:sp>
      <p:sp>
        <p:nvSpPr>
          <p:cNvPr id="5" name="フッター プレースホルダー 4">
            <a:extLst>
              <a:ext uri="{FF2B5EF4-FFF2-40B4-BE49-F238E27FC236}">
                <a16:creationId xmlns:a16="http://schemas.microsoft.com/office/drawing/2014/main" id="{8134EC18-7A1B-4CE5-BB72-D4E9019698C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E5ED84D-93E0-4CA4-9A2A-15644366B623}"/>
              </a:ext>
            </a:extLst>
          </p:cNvPr>
          <p:cNvSpPr>
            <a:spLocks noGrp="1"/>
          </p:cNvSpPr>
          <p:nvPr>
            <p:ph type="sldNum" sz="quarter" idx="12"/>
          </p:nvPr>
        </p:nvSpPr>
        <p:spPr/>
        <p:txBody>
          <a:bodyPr/>
          <a:lstStyle>
            <a:lvl1pPr>
              <a:defRPr/>
            </a:lvl1pPr>
          </a:lstStyle>
          <a:p>
            <a:fld id="{5953D0D4-18BB-4A20-A073-B96130BECD3B}" type="slidenum">
              <a:rPr lang="en-US" altLang="ja-JP"/>
              <a:pPr/>
              <a:t>‹#›</a:t>
            </a:fld>
            <a:endParaRPr lang="en-US" altLang="ja-JP"/>
          </a:p>
        </p:txBody>
      </p:sp>
    </p:spTree>
    <p:extLst>
      <p:ext uri="{BB962C8B-B14F-4D97-AF65-F5344CB8AC3E}">
        <p14:creationId xmlns:p14="http://schemas.microsoft.com/office/powerpoint/2010/main" val="414102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FE7B0A-5644-43AA-95A2-C394CFBF6427}"/>
              </a:ext>
            </a:extLst>
          </p:cNvPr>
          <p:cNvSpPr>
            <a:spLocks noGrp="1"/>
          </p:cNvSpPr>
          <p:nvPr>
            <p:ph/>
          </p:nvPr>
        </p:nvSpPr>
        <p:spPr>
          <a:xfrm>
            <a:off x="317500" y="722313"/>
            <a:ext cx="8637588" cy="5334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a:extLst>
              <a:ext uri="{FF2B5EF4-FFF2-40B4-BE49-F238E27FC236}">
                <a16:creationId xmlns:a16="http://schemas.microsoft.com/office/drawing/2014/main" id="{B2173815-450E-43BA-A46D-72ACAC2D93FB}"/>
              </a:ext>
            </a:extLst>
          </p:cNvPr>
          <p:cNvSpPr>
            <a:spLocks noGrp="1"/>
          </p:cNvSpPr>
          <p:nvPr>
            <p:ph type="dt" sz="half" idx="10"/>
          </p:nvPr>
        </p:nvSpPr>
        <p:spPr>
          <a:xfrm>
            <a:off x="3433763" y="6343650"/>
            <a:ext cx="1905000" cy="457200"/>
          </a:xfrm>
        </p:spPr>
        <p:txBody>
          <a:bodyPr/>
          <a:lstStyle>
            <a:lvl1pPr>
              <a:defRPr/>
            </a:lvl1pPr>
          </a:lstStyle>
          <a:p>
            <a:fld id="{E1C7176C-8237-4E85-9D3C-4AC4D7118526}" type="datetime1">
              <a:rPr lang="ja-JP" altLang="en-US"/>
              <a:pPr/>
              <a:t>2020/11/12</a:t>
            </a:fld>
            <a:endParaRPr lang="en-US" altLang="ja-JP"/>
          </a:p>
        </p:txBody>
      </p:sp>
      <p:sp>
        <p:nvSpPr>
          <p:cNvPr id="4" name="フッター プレースホルダー 3">
            <a:extLst>
              <a:ext uri="{FF2B5EF4-FFF2-40B4-BE49-F238E27FC236}">
                <a16:creationId xmlns:a16="http://schemas.microsoft.com/office/drawing/2014/main" id="{6CF96323-E2EC-43F7-9370-B1D36906DBA6}"/>
              </a:ext>
            </a:extLst>
          </p:cNvPr>
          <p:cNvSpPr>
            <a:spLocks noGrp="1"/>
          </p:cNvSpPr>
          <p:nvPr>
            <p:ph type="ftr" sz="quarter" idx="11"/>
          </p:nvPr>
        </p:nvSpPr>
        <p:spPr>
          <a:xfrm>
            <a:off x="6108700" y="6343650"/>
            <a:ext cx="2895600" cy="457200"/>
          </a:xfrm>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BFE17BB3-0A21-48A1-943F-20B330D5D905}"/>
              </a:ext>
            </a:extLst>
          </p:cNvPr>
          <p:cNvSpPr>
            <a:spLocks noGrp="1"/>
          </p:cNvSpPr>
          <p:nvPr>
            <p:ph type="sldNum" sz="quarter" idx="12"/>
          </p:nvPr>
        </p:nvSpPr>
        <p:spPr>
          <a:xfrm>
            <a:off x="146050" y="6361113"/>
            <a:ext cx="1905000" cy="457200"/>
          </a:xfrm>
        </p:spPr>
        <p:txBody>
          <a:bodyPr/>
          <a:lstStyle>
            <a:lvl1pPr>
              <a:defRPr/>
            </a:lvl1pPr>
          </a:lstStyle>
          <a:p>
            <a:fld id="{D245D0E0-D16E-4C77-9514-96D87D888C64}" type="slidenum">
              <a:rPr lang="en-US" altLang="ja-JP"/>
              <a:pPr/>
              <a:t>‹#›</a:t>
            </a:fld>
            <a:endParaRPr lang="en-US" altLang="ja-JP"/>
          </a:p>
        </p:txBody>
      </p:sp>
    </p:spTree>
    <p:extLst>
      <p:ext uri="{BB962C8B-B14F-4D97-AF65-F5344CB8AC3E}">
        <p14:creationId xmlns:p14="http://schemas.microsoft.com/office/powerpoint/2010/main" val="369539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CB3759-C023-459A-A596-A44213D23C2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46A1EC9B-EBDA-471B-AD77-1D0063E89723}"/>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4D3E62F-11F9-4C3C-BBE7-9BD73F66160E}"/>
              </a:ext>
            </a:extLst>
          </p:cNvPr>
          <p:cNvSpPr>
            <a:spLocks noGrp="1"/>
          </p:cNvSpPr>
          <p:nvPr>
            <p:ph type="dt" sz="half" idx="10"/>
          </p:nvPr>
        </p:nvSpPr>
        <p:spPr/>
        <p:txBody>
          <a:bodyPr/>
          <a:lstStyle>
            <a:lvl1pPr>
              <a:defRPr/>
            </a:lvl1pPr>
          </a:lstStyle>
          <a:p>
            <a:fld id="{4551DAEA-37BC-44A9-B5AC-3DF5CE9E0D31}" type="datetime1">
              <a:rPr lang="ja-JP" altLang="en-US"/>
              <a:pPr/>
              <a:t>2020/11/12</a:t>
            </a:fld>
            <a:endParaRPr lang="en-US" altLang="ja-JP"/>
          </a:p>
        </p:txBody>
      </p:sp>
      <p:sp>
        <p:nvSpPr>
          <p:cNvPr id="5" name="フッター プレースホルダー 4">
            <a:extLst>
              <a:ext uri="{FF2B5EF4-FFF2-40B4-BE49-F238E27FC236}">
                <a16:creationId xmlns:a16="http://schemas.microsoft.com/office/drawing/2014/main" id="{B85E9FD0-4EEE-4BE3-BDAF-B84658932826}"/>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E864254-3514-415C-859A-7DC46D0D0A4F}"/>
              </a:ext>
            </a:extLst>
          </p:cNvPr>
          <p:cNvSpPr>
            <a:spLocks noGrp="1"/>
          </p:cNvSpPr>
          <p:nvPr>
            <p:ph type="sldNum" sz="quarter" idx="12"/>
          </p:nvPr>
        </p:nvSpPr>
        <p:spPr/>
        <p:txBody>
          <a:bodyPr/>
          <a:lstStyle>
            <a:lvl1pPr>
              <a:defRPr/>
            </a:lvl1pPr>
          </a:lstStyle>
          <a:p>
            <a:fld id="{8EEA1DDA-BD0A-4BA2-8816-7031D00C6A53}" type="slidenum">
              <a:rPr lang="en-US" altLang="ja-JP"/>
              <a:pPr/>
              <a:t>‹#›</a:t>
            </a:fld>
            <a:endParaRPr lang="en-US" altLang="ja-JP"/>
          </a:p>
        </p:txBody>
      </p:sp>
    </p:spTree>
    <p:extLst>
      <p:ext uri="{BB962C8B-B14F-4D97-AF65-F5344CB8AC3E}">
        <p14:creationId xmlns:p14="http://schemas.microsoft.com/office/powerpoint/2010/main" val="270834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0A835-46C9-4A21-A102-5B5487632AA7}"/>
              </a:ext>
            </a:extLst>
          </p:cNvPr>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F22027E-FE18-4D6E-8761-E186E21DA6B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B79EA8E-E5D4-46D5-8E4E-8225F5DACA99}"/>
              </a:ext>
            </a:extLst>
          </p:cNvPr>
          <p:cNvSpPr>
            <a:spLocks noGrp="1"/>
          </p:cNvSpPr>
          <p:nvPr>
            <p:ph type="dt" sz="half" idx="10"/>
          </p:nvPr>
        </p:nvSpPr>
        <p:spPr/>
        <p:txBody>
          <a:bodyPr/>
          <a:lstStyle>
            <a:lvl1pPr>
              <a:defRPr/>
            </a:lvl1pPr>
          </a:lstStyle>
          <a:p>
            <a:fld id="{352BDE73-A935-4DF0-A6FE-FCE4136B30E9}" type="datetime1">
              <a:rPr lang="ja-JP" altLang="en-US"/>
              <a:pPr/>
              <a:t>2020/11/12</a:t>
            </a:fld>
            <a:endParaRPr lang="en-US" altLang="ja-JP"/>
          </a:p>
        </p:txBody>
      </p:sp>
      <p:sp>
        <p:nvSpPr>
          <p:cNvPr id="5" name="フッター プレースホルダー 4">
            <a:extLst>
              <a:ext uri="{FF2B5EF4-FFF2-40B4-BE49-F238E27FC236}">
                <a16:creationId xmlns:a16="http://schemas.microsoft.com/office/drawing/2014/main" id="{DA9A3058-F88D-45A9-8E59-546F78162563}"/>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04A105AA-0358-4D12-951A-F6E01C0C1E4C}"/>
              </a:ext>
            </a:extLst>
          </p:cNvPr>
          <p:cNvSpPr>
            <a:spLocks noGrp="1"/>
          </p:cNvSpPr>
          <p:nvPr>
            <p:ph type="sldNum" sz="quarter" idx="12"/>
          </p:nvPr>
        </p:nvSpPr>
        <p:spPr/>
        <p:txBody>
          <a:bodyPr/>
          <a:lstStyle>
            <a:lvl1pPr>
              <a:defRPr/>
            </a:lvl1pPr>
          </a:lstStyle>
          <a:p>
            <a:fld id="{670E9D74-24C7-40CB-9F3A-69033F8A8858}" type="slidenum">
              <a:rPr lang="en-US" altLang="ja-JP"/>
              <a:pPr/>
              <a:t>‹#›</a:t>
            </a:fld>
            <a:endParaRPr lang="en-US" altLang="ja-JP"/>
          </a:p>
        </p:txBody>
      </p:sp>
    </p:spTree>
    <p:extLst>
      <p:ext uri="{BB962C8B-B14F-4D97-AF65-F5344CB8AC3E}">
        <p14:creationId xmlns:p14="http://schemas.microsoft.com/office/powerpoint/2010/main" val="423054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9D0BEC-F9F7-4DBC-88C9-21DABF1576A9}"/>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AA2DC32-7D21-4D8E-81D6-9820A45484AB}"/>
              </a:ext>
            </a:extLst>
          </p:cNvPr>
          <p:cNvSpPr>
            <a:spLocks noGrp="1"/>
          </p:cNvSpPr>
          <p:nvPr>
            <p:ph sz="half" idx="1"/>
          </p:nvPr>
        </p:nvSpPr>
        <p:spPr>
          <a:xfrm>
            <a:off x="328613" y="1941513"/>
            <a:ext cx="4027487"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AAD2A3C3-E9EF-45B9-AEFE-08EFC72ADA26}"/>
              </a:ext>
            </a:extLst>
          </p:cNvPr>
          <p:cNvSpPr>
            <a:spLocks noGrp="1"/>
          </p:cNvSpPr>
          <p:nvPr>
            <p:ph sz="half" idx="2"/>
          </p:nvPr>
        </p:nvSpPr>
        <p:spPr>
          <a:xfrm>
            <a:off x="4508500" y="1941513"/>
            <a:ext cx="4029075"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37217F17-0520-418A-9E85-8F9688891B9B}"/>
              </a:ext>
            </a:extLst>
          </p:cNvPr>
          <p:cNvSpPr>
            <a:spLocks noGrp="1"/>
          </p:cNvSpPr>
          <p:nvPr>
            <p:ph type="dt" sz="half" idx="10"/>
          </p:nvPr>
        </p:nvSpPr>
        <p:spPr/>
        <p:txBody>
          <a:bodyPr/>
          <a:lstStyle>
            <a:lvl1pPr>
              <a:defRPr/>
            </a:lvl1pPr>
          </a:lstStyle>
          <a:p>
            <a:fld id="{8656C796-9221-4276-8C6E-B953F4FBCEBB}" type="datetime1">
              <a:rPr lang="ja-JP" altLang="en-US"/>
              <a:pPr/>
              <a:t>2020/11/12</a:t>
            </a:fld>
            <a:endParaRPr lang="en-US" altLang="ja-JP"/>
          </a:p>
        </p:txBody>
      </p:sp>
      <p:sp>
        <p:nvSpPr>
          <p:cNvPr id="6" name="フッター プレースホルダー 5">
            <a:extLst>
              <a:ext uri="{FF2B5EF4-FFF2-40B4-BE49-F238E27FC236}">
                <a16:creationId xmlns:a16="http://schemas.microsoft.com/office/drawing/2014/main" id="{06049276-D875-471B-AD5A-58387B197023}"/>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E0EBC60-1E1E-429E-89E5-45C11A2FC1DC}"/>
              </a:ext>
            </a:extLst>
          </p:cNvPr>
          <p:cNvSpPr>
            <a:spLocks noGrp="1"/>
          </p:cNvSpPr>
          <p:nvPr>
            <p:ph type="sldNum" sz="quarter" idx="12"/>
          </p:nvPr>
        </p:nvSpPr>
        <p:spPr/>
        <p:txBody>
          <a:bodyPr/>
          <a:lstStyle>
            <a:lvl1pPr>
              <a:defRPr/>
            </a:lvl1pPr>
          </a:lstStyle>
          <a:p>
            <a:fld id="{2481E525-B7A4-46E7-9E6A-CCDACF8F8C2D}" type="slidenum">
              <a:rPr lang="en-US" altLang="ja-JP"/>
              <a:pPr/>
              <a:t>‹#›</a:t>
            </a:fld>
            <a:endParaRPr lang="en-US" altLang="ja-JP"/>
          </a:p>
        </p:txBody>
      </p:sp>
    </p:spTree>
    <p:extLst>
      <p:ext uri="{BB962C8B-B14F-4D97-AF65-F5344CB8AC3E}">
        <p14:creationId xmlns:p14="http://schemas.microsoft.com/office/powerpoint/2010/main" val="346743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4572E-BFE7-4599-B44D-5E68CCB2C450}"/>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7CFB24F-99B0-4AFC-B38A-8719C5C2D41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5B3D3776-932E-4742-A053-CB7379A094A4}"/>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0335C580-32EC-4E3B-B208-47BC89D8C08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578C1D5-3368-41DB-B524-6C1742C36256}"/>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49C42EBA-3E99-4AB1-A66F-A503EEB7AF74}"/>
              </a:ext>
            </a:extLst>
          </p:cNvPr>
          <p:cNvSpPr>
            <a:spLocks noGrp="1"/>
          </p:cNvSpPr>
          <p:nvPr>
            <p:ph type="dt" sz="half" idx="10"/>
          </p:nvPr>
        </p:nvSpPr>
        <p:spPr/>
        <p:txBody>
          <a:bodyPr/>
          <a:lstStyle>
            <a:lvl1pPr>
              <a:defRPr/>
            </a:lvl1pPr>
          </a:lstStyle>
          <a:p>
            <a:fld id="{79CE1B8E-3608-439B-B471-615006FA1167}" type="datetime1">
              <a:rPr lang="ja-JP" altLang="en-US"/>
              <a:pPr/>
              <a:t>2020/11/12</a:t>
            </a:fld>
            <a:endParaRPr lang="en-US" altLang="ja-JP"/>
          </a:p>
        </p:txBody>
      </p:sp>
      <p:sp>
        <p:nvSpPr>
          <p:cNvPr id="8" name="フッター プレースホルダー 7">
            <a:extLst>
              <a:ext uri="{FF2B5EF4-FFF2-40B4-BE49-F238E27FC236}">
                <a16:creationId xmlns:a16="http://schemas.microsoft.com/office/drawing/2014/main" id="{F22A5864-7405-42AC-9CED-FC3F48C25780}"/>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58190421-B12C-4AEC-A88A-9EA8334F8BD6}"/>
              </a:ext>
            </a:extLst>
          </p:cNvPr>
          <p:cNvSpPr>
            <a:spLocks noGrp="1"/>
          </p:cNvSpPr>
          <p:nvPr>
            <p:ph type="sldNum" sz="quarter" idx="12"/>
          </p:nvPr>
        </p:nvSpPr>
        <p:spPr/>
        <p:txBody>
          <a:bodyPr/>
          <a:lstStyle>
            <a:lvl1pPr>
              <a:defRPr/>
            </a:lvl1pPr>
          </a:lstStyle>
          <a:p>
            <a:fld id="{D0040949-BD93-483A-8A3A-234BE1900EE5}" type="slidenum">
              <a:rPr lang="en-US" altLang="ja-JP"/>
              <a:pPr/>
              <a:t>‹#›</a:t>
            </a:fld>
            <a:endParaRPr lang="en-US" altLang="ja-JP"/>
          </a:p>
        </p:txBody>
      </p:sp>
    </p:spTree>
    <p:extLst>
      <p:ext uri="{BB962C8B-B14F-4D97-AF65-F5344CB8AC3E}">
        <p14:creationId xmlns:p14="http://schemas.microsoft.com/office/powerpoint/2010/main" val="15390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AA94D-483E-4AB4-A9A3-5D151ED7DC1F}"/>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346A45A1-BD72-4BCD-A7D1-3DCCC927DD3A}"/>
              </a:ext>
            </a:extLst>
          </p:cNvPr>
          <p:cNvSpPr>
            <a:spLocks noGrp="1"/>
          </p:cNvSpPr>
          <p:nvPr>
            <p:ph type="dt" sz="half" idx="10"/>
          </p:nvPr>
        </p:nvSpPr>
        <p:spPr/>
        <p:txBody>
          <a:bodyPr/>
          <a:lstStyle>
            <a:lvl1pPr>
              <a:defRPr/>
            </a:lvl1pPr>
          </a:lstStyle>
          <a:p>
            <a:fld id="{7725FAB7-CE70-40E4-9C78-39922A78CB15}" type="datetime1">
              <a:rPr lang="ja-JP" altLang="en-US"/>
              <a:pPr/>
              <a:t>2020/11/12</a:t>
            </a:fld>
            <a:endParaRPr lang="en-US" altLang="ja-JP"/>
          </a:p>
        </p:txBody>
      </p:sp>
      <p:sp>
        <p:nvSpPr>
          <p:cNvPr id="4" name="フッター プレースホルダー 3">
            <a:extLst>
              <a:ext uri="{FF2B5EF4-FFF2-40B4-BE49-F238E27FC236}">
                <a16:creationId xmlns:a16="http://schemas.microsoft.com/office/drawing/2014/main" id="{9BEFDCAA-D4B8-43F8-9455-E6C4AE2214C2}"/>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955E55C7-86CE-4023-AE8B-85B77421739B}"/>
              </a:ext>
            </a:extLst>
          </p:cNvPr>
          <p:cNvSpPr>
            <a:spLocks noGrp="1"/>
          </p:cNvSpPr>
          <p:nvPr>
            <p:ph type="sldNum" sz="quarter" idx="12"/>
          </p:nvPr>
        </p:nvSpPr>
        <p:spPr/>
        <p:txBody>
          <a:bodyPr/>
          <a:lstStyle>
            <a:lvl1pPr>
              <a:defRPr/>
            </a:lvl1pPr>
          </a:lstStyle>
          <a:p>
            <a:fld id="{68C94AEF-CE11-4060-BCCF-CFB5EF664622}" type="slidenum">
              <a:rPr lang="en-US" altLang="ja-JP"/>
              <a:pPr/>
              <a:t>‹#›</a:t>
            </a:fld>
            <a:endParaRPr lang="en-US" altLang="ja-JP"/>
          </a:p>
        </p:txBody>
      </p:sp>
    </p:spTree>
    <p:extLst>
      <p:ext uri="{BB962C8B-B14F-4D97-AF65-F5344CB8AC3E}">
        <p14:creationId xmlns:p14="http://schemas.microsoft.com/office/powerpoint/2010/main" val="264738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75FB6-61C2-4523-8BEE-892702B0B980}"/>
              </a:ext>
            </a:extLst>
          </p:cNvPr>
          <p:cNvSpPr>
            <a:spLocks noGrp="1"/>
          </p:cNvSpPr>
          <p:nvPr>
            <p:ph type="dt" sz="half" idx="10"/>
          </p:nvPr>
        </p:nvSpPr>
        <p:spPr/>
        <p:txBody>
          <a:bodyPr/>
          <a:lstStyle>
            <a:lvl1pPr>
              <a:defRPr/>
            </a:lvl1pPr>
          </a:lstStyle>
          <a:p>
            <a:fld id="{DD668705-1975-4D92-841E-9D64FDBA3226}" type="datetime1">
              <a:rPr lang="ja-JP" altLang="en-US"/>
              <a:pPr/>
              <a:t>2020/11/12</a:t>
            </a:fld>
            <a:endParaRPr lang="en-US" altLang="ja-JP"/>
          </a:p>
        </p:txBody>
      </p:sp>
      <p:sp>
        <p:nvSpPr>
          <p:cNvPr id="3" name="フッター プレースホルダー 2">
            <a:extLst>
              <a:ext uri="{FF2B5EF4-FFF2-40B4-BE49-F238E27FC236}">
                <a16:creationId xmlns:a16="http://schemas.microsoft.com/office/drawing/2014/main" id="{9AA3A459-ED82-4D92-A497-50C77490295F}"/>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0F6BBF07-9E0B-4A85-A729-FF78D69EBBB4}"/>
              </a:ext>
            </a:extLst>
          </p:cNvPr>
          <p:cNvSpPr>
            <a:spLocks noGrp="1"/>
          </p:cNvSpPr>
          <p:nvPr>
            <p:ph type="sldNum" sz="quarter" idx="12"/>
          </p:nvPr>
        </p:nvSpPr>
        <p:spPr/>
        <p:txBody>
          <a:bodyPr/>
          <a:lstStyle>
            <a:lvl1pPr>
              <a:defRPr/>
            </a:lvl1pPr>
          </a:lstStyle>
          <a:p>
            <a:fld id="{CC6D3306-7E60-4271-96D2-B85062EB7E60}" type="slidenum">
              <a:rPr lang="en-US" altLang="ja-JP"/>
              <a:pPr/>
              <a:t>‹#›</a:t>
            </a:fld>
            <a:endParaRPr lang="en-US" altLang="ja-JP"/>
          </a:p>
        </p:txBody>
      </p:sp>
    </p:spTree>
    <p:extLst>
      <p:ext uri="{BB962C8B-B14F-4D97-AF65-F5344CB8AC3E}">
        <p14:creationId xmlns:p14="http://schemas.microsoft.com/office/powerpoint/2010/main" val="302126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CD234-BED8-4E41-95D8-55C4F506D783}"/>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33E8983-DE6F-47CC-BDFC-F29BBF7B26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5D0D12A4-A8A9-4A26-AC8E-B3A0DBABA6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78B430C-FC32-41F1-ACF0-0060A2D9D3FA}"/>
              </a:ext>
            </a:extLst>
          </p:cNvPr>
          <p:cNvSpPr>
            <a:spLocks noGrp="1"/>
          </p:cNvSpPr>
          <p:nvPr>
            <p:ph type="dt" sz="half" idx="10"/>
          </p:nvPr>
        </p:nvSpPr>
        <p:spPr/>
        <p:txBody>
          <a:bodyPr/>
          <a:lstStyle>
            <a:lvl1pPr>
              <a:defRPr/>
            </a:lvl1pPr>
          </a:lstStyle>
          <a:p>
            <a:fld id="{8B8ACEA5-2C2C-45DE-8501-9CEEC0BAD369}" type="datetime1">
              <a:rPr lang="ja-JP" altLang="en-US"/>
              <a:pPr/>
              <a:t>2020/11/12</a:t>
            </a:fld>
            <a:endParaRPr lang="en-US" altLang="ja-JP"/>
          </a:p>
        </p:txBody>
      </p:sp>
      <p:sp>
        <p:nvSpPr>
          <p:cNvPr id="6" name="フッター プレースホルダー 5">
            <a:extLst>
              <a:ext uri="{FF2B5EF4-FFF2-40B4-BE49-F238E27FC236}">
                <a16:creationId xmlns:a16="http://schemas.microsoft.com/office/drawing/2014/main" id="{9BED28AA-EE3F-4966-AA5E-5BBC2A9B1391}"/>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AEFA46B-E1A6-4635-891C-A26F793303C3}"/>
              </a:ext>
            </a:extLst>
          </p:cNvPr>
          <p:cNvSpPr>
            <a:spLocks noGrp="1"/>
          </p:cNvSpPr>
          <p:nvPr>
            <p:ph type="sldNum" sz="quarter" idx="12"/>
          </p:nvPr>
        </p:nvSpPr>
        <p:spPr/>
        <p:txBody>
          <a:bodyPr/>
          <a:lstStyle>
            <a:lvl1pPr>
              <a:defRPr/>
            </a:lvl1pPr>
          </a:lstStyle>
          <a:p>
            <a:fld id="{D2981506-51AE-4AE8-84D8-1B012E24E6B8}" type="slidenum">
              <a:rPr lang="en-US" altLang="ja-JP"/>
              <a:pPr/>
              <a:t>‹#›</a:t>
            </a:fld>
            <a:endParaRPr lang="en-US" altLang="ja-JP"/>
          </a:p>
        </p:txBody>
      </p:sp>
    </p:spTree>
    <p:extLst>
      <p:ext uri="{BB962C8B-B14F-4D97-AF65-F5344CB8AC3E}">
        <p14:creationId xmlns:p14="http://schemas.microsoft.com/office/powerpoint/2010/main" val="163977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1D2E2-46E3-4356-9D76-B962374D90C9}"/>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749BA63D-1354-4A72-BD05-37F1065FB15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81956695-CFAC-4F71-A2B0-72EDA46B08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9FE2628B-9179-40FF-A279-EE3C2D910347}"/>
              </a:ext>
            </a:extLst>
          </p:cNvPr>
          <p:cNvSpPr>
            <a:spLocks noGrp="1"/>
          </p:cNvSpPr>
          <p:nvPr>
            <p:ph type="dt" sz="half" idx="10"/>
          </p:nvPr>
        </p:nvSpPr>
        <p:spPr/>
        <p:txBody>
          <a:bodyPr/>
          <a:lstStyle>
            <a:lvl1pPr>
              <a:defRPr/>
            </a:lvl1pPr>
          </a:lstStyle>
          <a:p>
            <a:fld id="{16121ACF-2697-4731-B7B6-6E5B70D380D2}" type="datetime1">
              <a:rPr lang="ja-JP" altLang="en-US"/>
              <a:pPr/>
              <a:t>2020/11/12</a:t>
            </a:fld>
            <a:endParaRPr lang="en-US" altLang="ja-JP"/>
          </a:p>
        </p:txBody>
      </p:sp>
      <p:sp>
        <p:nvSpPr>
          <p:cNvPr id="6" name="フッター プレースホルダー 5">
            <a:extLst>
              <a:ext uri="{FF2B5EF4-FFF2-40B4-BE49-F238E27FC236}">
                <a16:creationId xmlns:a16="http://schemas.microsoft.com/office/drawing/2014/main" id="{34E428DF-22C9-4D63-90C2-30F38BC317F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D0DA5317-2F98-4E43-956D-4A2B49ABA68F}"/>
              </a:ext>
            </a:extLst>
          </p:cNvPr>
          <p:cNvSpPr>
            <a:spLocks noGrp="1"/>
          </p:cNvSpPr>
          <p:nvPr>
            <p:ph type="sldNum" sz="quarter" idx="12"/>
          </p:nvPr>
        </p:nvSpPr>
        <p:spPr/>
        <p:txBody>
          <a:bodyPr/>
          <a:lstStyle>
            <a:lvl1pPr>
              <a:defRPr/>
            </a:lvl1pPr>
          </a:lstStyle>
          <a:p>
            <a:fld id="{7B03A9E9-8550-4DCC-BEAC-E724BF9550ED}" type="slidenum">
              <a:rPr lang="en-US" altLang="ja-JP"/>
              <a:pPr/>
              <a:t>‹#›</a:t>
            </a:fld>
            <a:endParaRPr lang="en-US" altLang="ja-JP"/>
          </a:p>
        </p:txBody>
      </p:sp>
    </p:spTree>
    <p:extLst>
      <p:ext uri="{BB962C8B-B14F-4D97-AF65-F5344CB8AC3E}">
        <p14:creationId xmlns:p14="http://schemas.microsoft.com/office/powerpoint/2010/main" val="260087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97282" name="Group 2">
            <a:extLst>
              <a:ext uri="{FF2B5EF4-FFF2-40B4-BE49-F238E27FC236}">
                <a16:creationId xmlns:a16="http://schemas.microsoft.com/office/drawing/2014/main" id="{4CFAF8E8-BDE2-40B1-8338-09ACFEC44501}"/>
              </a:ext>
            </a:extLst>
          </p:cNvPr>
          <p:cNvGrpSpPr>
            <a:grpSpLocks/>
          </p:cNvGrpSpPr>
          <p:nvPr/>
        </p:nvGrpSpPr>
        <p:grpSpPr bwMode="auto">
          <a:xfrm>
            <a:off x="-7938" y="1636713"/>
            <a:ext cx="9148763" cy="4618037"/>
            <a:chOff x="-5" y="1031"/>
            <a:chExt cx="5763" cy="2909"/>
          </a:xfrm>
        </p:grpSpPr>
        <p:pic>
          <p:nvPicPr>
            <p:cNvPr id="97283" name="Picture 3">
              <a:extLst>
                <a:ext uri="{FF2B5EF4-FFF2-40B4-BE49-F238E27FC236}">
                  <a16:creationId xmlns:a16="http://schemas.microsoft.com/office/drawing/2014/main" id="{CEE8DA77-2634-48C0-ACD9-EC5B95D873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extLst>
              <a:ext uri="{909E8E84-426E-40DD-AFC4-6F175D3DCCD1}">
                <a14:hiddenFill xmlns:a14="http://schemas.microsoft.com/office/drawing/2010/main">
                  <a:solidFill>
                    <a:srgbClr val="FFFFFF"/>
                  </a:solidFill>
                </a14:hiddenFill>
              </a:ext>
            </a:extLst>
          </p:spPr>
        </p:pic>
        <p:pic>
          <p:nvPicPr>
            <p:cNvPr id="97284" name="Picture 4">
              <a:extLst>
                <a:ext uri="{FF2B5EF4-FFF2-40B4-BE49-F238E27FC236}">
                  <a16:creationId xmlns:a16="http://schemas.microsoft.com/office/drawing/2014/main" id="{E84C19E0-3EF4-49BC-A626-D172D921567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97285" name="Rectangle 5">
            <a:extLst>
              <a:ext uri="{FF2B5EF4-FFF2-40B4-BE49-F238E27FC236}">
                <a16:creationId xmlns:a16="http://schemas.microsoft.com/office/drawing/2014/main" id="{4DBE7634-3B04-40FC-83D3-F7338C686D9B}"/>
              </a:ext>
            </a:extLst>
          </p:cNvPr>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ja-JP" altLang="en-US"/>
              <a:t>マスタ タイトルの書式設定</a:t>
            </a:r>
          </a:p>
        </p:txBody>
      </p:sp>
      <p:sp>
        <p:nvSpPr>
          <p:cNvPr id="97286" name="Rectangle 6">
            <a:extLst>
              <a:ext uri="{FF2B5EF4-FFF2-40B4-BE49-F238E27FC236}">
                <a16:creationId xmlns:a16="http://schemas.microsoft.com/office/drawing/2014/main" id="{386BB5C8-5600-4246-BD06-92CC5AE4B3B5}"/>
              </a:ext>
            </a:extLst>
          </p:cNvPr>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7287" name="Rectangle 7">
            <a:extLst>
              <a:ext uri="{FF2B5EF4-FFF2-40B4-BE49-F238E27FC236}">
                <a16:creationId xmlns:a16="http://schemas.microsoft.com/office/drawing/2014/main" id="{F89F857E-64D5-4F48-913E-F91778F41182}"/>
              </a:ext>
            </a:extLst>
          </p:cNvPr>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atin typeface="+mn-lt"/>
              </a:defRPr>
            </a:lvl1pPr>
          </a:lstStyle>
          <a:p>
            <a:fld id="{A29788A6-FB69-41F4-BA30-AAD64645EB1A}" type="datetime1">
              <a:rPr lang="ja-JP" altLang="en-US"/>
              <a:pPr/>
              <a:t>2020/11/12</a:t>
            </a:fld>
            <a:endParaRPr lang="en-US" altLang="ja-JP"/>
          </a:p>
        </p:txBody>
      </p:sp>
      <p:sp>
        <p:nvSpPr>
          <p:cNvPr id="97288" name="Rectangle 8">
            <a:extLst>
              <a:ext uri="{FF2B5EF4-FFF2-40B4-BE49-F238E27FC236}">
                <a16:creationId xmlns:a16="http://schemas.microsoft.com/office/drawing/2014/main" id="{48358903-79ED-498D-AAD1-7FB4365B2168}"/>
              </a:ext>
            </a:extLst>
          </p:cNvPr>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atin typeface="+mn-lt"/>
              </a:defRPr>
            </a:lvl1pPr>
          </a:lstStyle>
          <a:p>
            <a:endParaRPr lang="en-US" altLang="ja-JP"/>
          </a:p>
        </p:txBody>
      </p:sp>
      <p:sp>
        <p:nvSpPr>
          <p:cNvPr id="97289" name="Rectangle 9">
            <a:extLst>
              <a:ext uri="{FF2B5EF4-FFF2-40B4-BE49-F238E27FC236}">
                <a16:creationId xmlns:a16="http://schemas.microsoft.com/office/drawing/2014/main" id="{7A45DD5B-8ACE-4A91-9E19-C2C73ECAC71A}"/>
              </a:ext>
            </a:extLst>
          </p:cNvPr>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a:latin typeface="+mn-lt"/>
              </a:defRPr>
            </a:lvl1pPr>
          </a:lstStyle>
          <a:p>
            <a:fld id="{389B42CB-7E23-4D22-84A8-7BD33E815214}"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dt="0"/>
  <p:txStyles>
    <p:title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rgbClr val="CCFF33"/>
        </a:buClr>
        <a:buSzPct val="7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fontAlgn="base">
        <a:spcBef>
          <a:spcPct val="20000"/>
        </a:spcBef>
        <a:spcAft>
          <a:spcPct val="0"/>
        </a:spcAft>
        <a:buClr>
          <a:srgbClr val="0099CC"/>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7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5DD5E4-BBBC-4399-A082-445D77A9C018}"/>
              </a:ext>
            </a:extLst>
          </p:cNvPr>
          <p:cNvSpPr>
            <a:spLocks noGrp="1" noChangeArrowheads="1"/>
          </p:cNvSpPr>
          <p:nvPr>
            <p:ph type="ctrTitle"/>
          </p:nvPr>
        </p:nvSpPr>
        <p:spPr/>
        <p:txBody>
          <a:bodyPr/>
          <a:lstStyle/>
          <a:p>
            <a:r>
              <a:rPr lang="ja-JP" altLang="en-US" dirty="0"/>
              <a:t>知的障害・自閉性障害の</a:t>
            </a:r>
            <a:br>
              <a:rPr lang="ja-JP" altLang="en-US" dirty="0"/>
            </a:br>
            <a:r>
              <a:rPr lang="ja-JP" altLang="en-US" dirty="0"/>
              <a:t>医学的理解</a:t>
            </a:r>
          </a:p>
        </p:txBody>
      </p:sp>
      <p:sp>
        <p:nvSpPr>
          <p:cNvPr id="2051" name="Rectangle 3">
            <a:extLst>
              <a:ext uri="{FF2B5EF4-FFF2-40B4-BE49-F238E27FC236}">
                <a16:creationId xmlns:a16="http://schemas.microsoft.com/office/drawing/2014/main" id="{DA2E4CEE-A2D2-49B5-8232-BE4FCCFE665B}"/>
              </a:ext>
            </a:extLst>
          </p:cNvPr>
          <p:cNvSpPr>
            <a:spLocks noGrp="1" noChangeArrowheads="1"/>
          </p:cNvSpPr>
          <p:nvPr>
            <p:ph type="subTitle" idx="1"/>
          </p:nvPr>
        </p:nvSpPr>
        <p:spPr/>
        <p:txBody>
          <a:bodyPr/>
          <a:lstStyle/>
          <a:p>
            <a:r>
              <a:rPr lang="ja-JP" altLang="en-US" dirty="0"/>
              <a:t>田中精神科医オフィス</a:t>
            </a:r>
            <a:endParaRPr lang="en-US" altLang="ja-JP" dirty="0"/>
          </a:p>
          <a:p>
            <a:r>
              <a:rPr lang="ja-JP" altLang="en-US" dirty="0"/>
              <a:t>田中　千足</a:t>
            </a:r>
          </a:p>
          <a:p>
            <a:r>
              <a:rPr lang="en-US" altLang="ja-JP" dirty="0"/>
              <a:t>2020</a:t>
            </a:r>
            <a:r>
              <a:rPr lang="ja-JP" altLang="en-US" dirty="0"/>
              <a:t>年</a:t>
            </a:r>
            <a:r>
              <a:rPr lang="en-US" altLang="ja-JP" dirty="0"/>
              <a:t>11</a:t>
            </a:r>
            <a:r>
              <a:rPr lang="ja-JP" altLang="en-US" dirty="0"/>
              <a:t>月</a:t>
            </a:r>
            <a:r>
              <a:rPr lang="en-US" altLang="ja-JP" dirty="0"/>
              <a:t>11</a:t>
            </a:r>
            <a:r>
              <a:rPr lang="ja-JP" altLang="en-US" dirty="0"/>
              <a:t>日</a:t>
            </a:r>
          </a:p>
        </p:txBody>
      </p:sp>
      <p:sp>
        <p:nvSpPr>
          <p:cNvPr id="5" name="Rectangle 9">
            <a:extLst>
              <a:ext uri="{FF2B5EF4-FFF2-40B4-BE49-F238E27FC236}">
                <a16:creationId xmlns:a16="http://schemas.microsoft.com/office/drawing/2014/main" id="{F1B0C774-18D8-4DD7-AA11-BAE27077BBCB}"/>
              </a:ext>
            </a:extLst>
          </p:cNvPr>
          <p:cNvSpPr>
            <a:spLocks noGrp="1" noChangeArrowheads="1"/>
          </p:cNvSpPr>
          <p:nvPr>
            <p:ph type="sldNum" sz="quarter" idx="4"/>
          </p:nvPr>
        </p:nvSpPr>
        <p:spPr/>
        <p:txBody>
          <a:bodyPr/>
          <a:lstStyle/>
          <a:p>
            <a:fld id="{F6666E37-A566-4050-8A7E-125410F286D4}" type="slidenum">
              <a:rPr lang="en-US" altLang="ja-JP"/>
              <a:pPr/>
              <a:t>1</a:t>
            </a:fld>
            <a:endParaRPr lang="en-US" altLang="ja-JP"/>
          </a:p>
        </p:txBody>
      </p:sp>
      <p:sp>
        <p:nvSpPr>
          <p:cNvPr id="2" name="テキスト ボックス 1">
            <a:extLst>
              <a:ext uri="{FF2B5EF4-FFF2-40B4-BE49-F238E27FC236}">
                <a16:creationId xmlns:a16="http://schemas.microsoft.com/office/drawing/2014/main" id="{8946C446-1CDB-4A32-9BB4-E21005C6D69F}"/>
              </a:ext>
            </a:extLst>
          </p:cNvPr>
          <p:cNvSpPr txBox="1"/>
          <p:nvPr/>
        </p:nvSpPr>
        <p:spPr>
          <a:xfrm>
            <a:off x="5148064" y="404664"/>
            <a:ext cx="4392488" cy="461665"/>
          </a:xfrm>
          <a:prstGeom prst="rect">
            <a:avLst/>
          </a:prstGeom>
          <a:noFill/>
        </p:spPr>
        <p:txBody>
          <a:bodyPr wrap="square" rtlCol="0">
            <a:spAutoFit/>
          </a:bodyPr>
          <a:lstStyle/>
          <a:p>
            <a:r>
              <a:rPr kumimoji="1" lang="ja-JP" altLang="en-US" dirty="0"/>
              <a:t>い～な・グーテン職員研修会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6D76793-B9E3-47B2-9F5C-D815F6B65049}"/>
              </a:ext>
            </a:extLst>
          </p:cNvPr>
          <p:cNvSpPr>
            <a:spLocks noGrp="1"/>
          </p:cNvSpPr>
          <p:nvPr>
            <p:ph type="sldNum" sz="quarter" idx="12"/>
          </p:nvPr>
        </p:nvSpPr>
        <p:spPr/>
        <p:txBody>
          <a:bodyPr/>
          <a:lstStyle/>
          <a:p>
            <a:fld id="{B9FCB09C-9F01-4677-B40C-5427E9D16233}" type="slidenum">
              <a:rPr lang="en-US" altLang="ja-JP"/>
              <a:pPr/>
              <a:t>10</a:t>
            </a:fld>
            <a:endParaRPr lang="en-US" altLang="ja-JP"/>
          </a:p>
        </p:txBody>
      </p:sp>
      <p:pic>
        <p:nvPicPr>
          <p:cNvPr id="78850" name="Picture 2">
            <a:extLst>
              <a:ext uri="{FF2B5EF4-FFF2-40B4-BE49-F238E27FC236}">
                <a16:creationId xmlns:a16="http://schemas.microsoft.com/office/drawing/2014/main" id="{B9D5A798-302D-4C83-A8F7-62CF9A7D2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448800" cy="688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8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E6529F2-B047-4F18-9CD6-4B5E3D184773}"/>
              </a:ext>
            </a:extLst>
          </p:cNvPr>
          <p:cNvSpPr>
            <a:spLocks noGrp="1"/>
          </p:cNvSpPr>
          <p:nvPr>
            <p:ph type="sldNum" sz="quarter" idx="12"/>
          </p:nvPr>
        </p:nvSpPr>
        <p:spPr/>
        <p:txBody>
          <a:bodyPr/>
          <a:lstStyle/>
          <a:p>
            <a:fld id="{DE8DE1E9-28A1-4B66-901C-C4A04C796F5A}" type="slidenum">
              <a:rPr lang="en-US" altLang="ja-JP"/>
              <a:pPr/>
              <a:t>11</a:t>
            </a:fld>
            <a:endParaRPr lang="en-US" altLang="ja-JP"/>
          </a:p>
        </p:txBody>
      </p:sp>
      <p:pic>
        <p:nvPicPr>
          <p:cNvPr id="103426" name="Picture 2">
            <a:extLst>
              <a:ext uri="{FF2B5EF4-FFF2-40B4-BE49-F238E27FC236}">
                <a16:creationId xmlns:a16="http://schemas.microsoft.com/office/drawing/2014/main" id="{EA8C65B5-D92E-48FE-9A73-2565DC496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6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29D112A-CFDC-4018-A7C1-8EB38746E895}"/>
              </a:ext>
            </a:extLst>
          </p:cNvPr>
          <p:cNvSpPr>
            <a:spLocks noGrp="1"/>
          </p:cNvSpPr>
          <p:nvPr>
            <p:ph type="sldNum" sz="quarter" idx="12"/>
          </p:nvPr>
        </p:nvSpPr>
        <p:spPr/>
        <p:txBody>
          <a:bodyPr/>
          <a:lstStyle/>
          <a:p>
            <a:fld id="{30FBFD97-E610-4F4C-B45C-65A2BB6E3748}" type="slidenum">
              <a:rPr lang="en-US" altLang="ja-JP"/>
              <a:pPr/>
              <a:t>12</a:t>
            </a:fld>
            <a:endParaRPr lang="en-US" altLang="ja-JP"/>
          </a:p>
        </p:txBody>
      </p:sp>
      <p:pic>
        <p:nvPicPr>
          <p:cNvPr id="79874" name="Picture 2">
            <a:extLst>
              <a:ext uri="{FF2B5EF4-FFF2-40B4-BE49-F238E27FC236}">
                <a16:creationId xmlns:a16="http://schemas.microsoft.com/office/drawing/2014/main" id="{462D6367-E3ED-457E-87CF-D5CD56E1D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5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C093AE4-593E-40B8-8BE4-9355A53CA604}"/>
              </a:ext>
            </a:extLst>
          </p:cNvPr>
          <p:cNvSpPr>
            <a:spLocks noGrp="1"/>
          </p:cNvSpPr>
          <p:nvPr>
            <p:ph type="sldNum" sz="quarter" idx="12"/>
          </p:nvPr>
        </p:nvSpPr>
        <p:spPr/>
        <p:txBody>
          <a:bodyPr/>
          <a:lstStyle/>
          <a:p>
            <a:fld id="{98568A96-B2C0-40FA-8979-5687FB90A030}" type="slidenum">
              <a:rPr lang="en-US" altLang="ja-JP"/>
              <a:pPr/>
              <a:t>13</a:t>
            </a:fld>
            <a:endParaRPr lang="en-US" altLang="ja-JP"/>
          </a:p>
        </p:txBody>
      </p:sp>
      <p:sp>
        <p:nvSpPr>
          <p:cNvPr id="16386" name="Rectangle 2">
            <a:extLst>
              <a:ext uri="{FF2B5EF4-FFF2-40B4-BE49-F238E27FC236}">
                <a16:creationId xmlns:a16="http://schemas.microsoft.com/office/drawing/2014/main" id="{89EFE788-8340-44C2-B14F-65002A4D2491}"/>
              </a:ext>
            </a:extLst>
          </p:cNvPr>
          <p:cNvSpPr>
            <a:spLocks noGrp="1" noChangeArrowheads="1"/>
          </p:cNvSpPr>
          <p:nvPr>
            <p:ph type="title"/>
          </p:nvPr>
        </p:nvSpPr>
        <p:spPr>
          <a:xfrm>
            <a:off x="317500" y="544513"/>
            <a:ext cx="8637588" cy="762000"/>
          </a:xfrm>
        </p:spPr>
        <p:txBody>
          <a:bodyPr/>
          <a:lstStyle/>
          <a:p>
            <a:r>
              <a:rPr lang="ja-JP" altLang="en-US"/>
              <a:t>神経回路と神経伝達物質</a:t>
            </a:r>
          </a:p>
        </p:txBody>
      </p:sp>
      <p:pic>
        <p:nvPicPr>
          <p:cNvPr id="16387" name="Picture 3">
            <a:hlinkClick r:id="" action="ppaction://hlinkshowjump?jump=nextslide">
              <a:snd r:embed="rId3" name="chimes.wav"/>
            </a:hlinkClick>
            <a:extLst>
              <a:ext uri="{FF2B5EF4-FFF2-40B4-BE49-F238E27FC236}">
                <a16:creationId xmlns:a16="http://schemas.microsoft.com/office/drawing/2014/main" id="{3A7731D9-8C65-4D37-9681-E2B4049E0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5908675" cy="515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E3DB52A-1D68-4E89-89BB-6F9E55075A18}"/>
              </a:ext>
            </a:extLst>
          </p:cNvPr>
          <p:cNvSpPr>
            <a:spLocks noGrp="1"/>
          </p:cNvSpPr>
          <p:nvPr>
            <p:ph type="sldNum" sz="quarter" idx="12"/>
          </p:nvPr>
        </p:nvSpPr>
        <p:spPr/>
        <p:txBody>
          <a:bodyPr/>
          <a:lstStyle/>
          <a:p>
            <a:fld id="{CE575A77-EE9B-40F6-A76B-8A802697AE81}" type="slidenum">
              <a:rPr lang="en-US" altLang="ja-JP"/>
              <a:pPr/>
              <a:t>14</a:t>
            </a:fld>
            <a:endParaRPr lang="en-US" altLang="ja-JP"/>
          </a:p>
        </p:txBody>
      </p:sp>
      <p:sp>
        <p:nvSpPr>
          <p:cNvPr id="17410" name="Rectangle 2">
            <a:extLst>
              <a:ext uri="{FF2B5EF4-FFF2-40B4-BE49-F238E27FC236}">
                <a16:creationId xmlns:a16="http://schemas.microsoft.com/office/drawing/2014/main" id="{7E55BA2D-CD71-4311-B108-045B0CC56402}"/>
              </a:ext>
            </a:extLst>
          </p:cNvPr>
          <p:cNvSpPr>
            <a:spLocks noGrp="1" noChangeArrowheads="1"/>
          </p:cNvSpPr>
          <p:nvPr>
            <p:ph type="title"/>
          </p:nvPr>
        </p:nvSpPr>
        <p:spPr>
          <a:xfrm>
            <a:off x="317500" y="544513"/>
            <a:ext cx="8637588" cy="762000"/>
          </a:xfrm>
        </p:spPr>
        <p:txBody>
          <a:bodyPr/>
          <a:lstStyle/>
          <a:p>
            <a:r>
              <a:rPr lang="ja-JP" altLang="en-US"/>
              <a:t>神経伝達物質と薬</a:t>
            </a:r>
          </a:p>
        </p:txBody>
      </p:sp>
      <p:pic>
        <p:nvPicPr>
          <p:cNvPr id="17411" name="Picture 3">
            <a:extLst>
              <a:ext uri="{FF2B5EF4-FFF2-40B4-BE49-F238E27FC236}">
                <a16:creationId xmlns:a16="http://schemas.microsoft.com/office/drawing/2014/main" id="{E40F64B5-EF80-4373-84B4-176F68309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983663"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精神障害の国際分類</a:t>
            </a:r>
            <a:r>
              <a:rPr lang="en-US" altLang="ja-JP">
                <a:solidFill>
                  <a:srgbClr val="FFFF00"/>
                </a:solidFill>
                <a:effectLst/>
              </a:rPr>
              <a:t>(ICD-10)</a:t>
            </a:r>
            <a:r>
              <a:rPr lang="ja-JP" altLang="en-US">
                <a:solidFill>
                  <a:srgbClr val="FFFF00"/>
                </a:solidFill>
                <a:effectLst/>
              </a:rPr>
              <a:t>　その</a:t>
            </a:r>
            <a:r>
              <a:rPr lang="en-US" altLang="ja-JP">
                <a:solidFill>
                  <a:srgbClr val="FFFF00"/>
                </a:solidFill>
                <a:effectLst/>
              </a:rPr>
              <a:t>2</a:t>
            </a:r>
          </a:p>
        </p:txBody>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rgbClr val="FFFF00"/>
                </a:solidFill>
                <a:effectLst/>
              </a:rPr>
              <a:t>摂食障害、睡眠障害、産褥精神障害</a:t>
            </a:r>
          </a:p>
          <a:p>
            <a:r>
              <a:rPr lang="ja-JP" altLang="en-US" dirty="0">
                <a:solidFill>
                  <a:srgbClr val="FFFF00"/>
                </a:solidFill>
                <a:effectLst/>
              </a:rPr>
              <a:t>人格障害</a:t>
            </a:r>
            <a:r>
              <a:rPr lang="ja-JP" altLang="en-US" dirty="0">
                <a:effectLst/>
              </a:rPr>
              <a:t>、衝動性の障害、性同一性障害</a:t>
            </a:r>
          </a:p>
          <a:p>
            <a:r>
              <a:rPr lang="en-US" altLang="ja-JP" dirty="0">
                <a:solidFill>
                  <a:srgbClr val="FFFF00"/>
                </a:solidFill>
                <a:effectLst/>
              </a:rPr>
              <a:t>F7.</a:t>
            </a:r>
            <a:r>
              <a:rPr lang="ja-JP" altLang="en-US" dirty="0">
                <a:solidFill>
                  <a:srgbClr val="FFFF00"/>
                </a:solidFill>
                <a:effectLst/>
              </a:rPr>
              <a:t>知的障害</a:t>
            </a:r>
            <a:endParaRPr lang="en-US" altLang="ja-JP" dirty="0">
              <a:solidFill>
                <a:srgbClr val="FFFF00"/>
              </a:solidFill>
              <a:effectLst/>
            </a:endParaRPr>
          </a:p>
          <a:p>
            <a:r>
              <a:rPr lang="en-US" altLang="ja-JP" dirty="0">
                <a:solidFill>
                  <a:srgbClr val="FFFF00"/>
                </a:solidFill>
                <a:effectLst/>
              </a:rPr>
              <a:t>F8.</a:t>
            </a:r>
            <a:r>
              <a:rPr lang="ja-JP" altLang="en-US" dirty="0">
                <a:solidFill>
                  <a:srgbClr val="FFFF00"/>
                </a:solidFill>
                <a:effectLst/>
              </a:rPr>
              <a:t>広汎性発達障害</a:t>
            </a:r>
          </a:p>
          <a:p>
            <a:pPr lvl="1"/>
            <a:r>
              <a:rPr lang="ja-JP" altLang="en-US" dirty="0">
                <a:effectLst/>
              </a:rPr>
              <a:t>自閉症，アスペルガー症候群</a:t>
            </a:r>
            <a:endParaRPr lang="en-US" altLang="ja-JP" dirty="0">
              <a:effectLst/>
            </a:endParaRPr>
          </a:p>
          <a:p>
            <a:r>
              <a:rPr lang="en-US" altLang="ja-JP" dirty="0">
                <a:solidFill>
                  <a:srgbClr val="FFFF00"/>
                </a:solidFill>
                <a:effectLst/>
              </a:rPr>
              <a:t>F9.</a:t>
            </a:r>
            <a:r>
              <a:rPr lang="ja-JP" altLang="en-US" dirty="0">
                <a:solidFill>
                  <a:srgbClr val="FFFF00"/>
                </a:solidFill>
                <a:effectLst/>
              </a:rPr>
              <a:t>多動性障害</a:t>
            </a:r>
            <a:endParaRPr lang="en-US" altLang="ja-JP" dirty="0">
              <a:effectLst/>
            </a:endParaRPr>
          </a:p>
          <a:p>
            <a:endParaRPr lang="en-US" altLang="ja-JP" dirty="0">
              <a:effectLst/>
            </a:endParaRPr>
          </a:p>
          <a:p>
            <a:pPr lvl="1"/>
            <a:endParaRPr lang="en-US" altLang="ja-JP" dirty="0">
              <a:effectLst/>
            </a:endParaRPr>
          </a:p>
          <a:p>
            <a:pPr marL="0" indent="0">
              <a:buNone/>
            </a:pPr>
            <a:endParaRPr lang="ja-JP" altLang="en-US" dirty="0">
              <a:effectLst/>
            </a:endParaRPr>
          </a:p>
        </p:txBody>
      </p:sp>
    </p:spTree>
    <p:extLst>
      <p:ext uri="{BB962C8B-B14F-4D97-AF65-F5344CB8AC3E}">
        <p14:creationId xmlns:p14="http://schemas.microsoft.com/office/powerpoint/2010/main" val="297390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2FB1E-F020-4E2F-9CE9-2CDED5D812F7}"/>
              </a:ext>
            </a:extLst>
          </p:cNvPr>
          <p:cNvSpPr>
            <a:spLocks noGrp="1"/>
          </p:cNvSpPr>
          <p:nvPr>
            <p:ph type="title"/>
          </p:nvPr>
        </p:nvSpPr>
        <p:spPr/>
        <p:txBody>
          <a:bodyPr/>
          <a:lstStyle/>
          <a:p>
            <a:r>
              <a:rPr kumimoji="1" lang="ja-JP" altLang="en-US" dirty="0"/>
              <a:t>診断ガイドラインの更新</a:t>
            </a:r>
          </a:p>
        </p:txBody>
      </p:sp>
      <p:sp>
        <p:nvSpPr>
          <p:cNvPr id="3" name="コンテンツ プレースホルダー 2">
            <a:extLst>
              <a:ext uri="{FF2B5EF4-FFF2-40B4-BE49-F238E27FC236}">
                <a16:creationId xmlns:a16="http://schemas.microsoft.com/office/drawing/2014/main" id="{5E90F183-9F05-42AE-A0A8-8E03C962EF66}"/>
              </a:ext>
            </a:extLst>
          </p:cNvPr>
          <p:cNvSpPr>
            <a:spLocks noGrp="1"/>
          </p:cNvSpPr>
          <p:nvPr>
            <p:ph idx="1"/>
          </p:nvPr>
        </p:nvSpPr>
        <p:spPr/>
        <p:txBody>
          <a:bodyPr/>
          <a:lstStyle/>
          <a:p>
            <a:r>
              <a:rPr kumimoji="1" lang="en-US" altLang="ja-JP" dirty="0"/>
              <a:t>ICD-10</a:t>
            </a:r>
            <a:r>
              <a:rPr kumimoji="1" lang="ja-JP" altLang="en-US" dirty="0"/>
              <a:t>から</a:t>
            </a:r>
            <a:r>
              <a:rPr kumimoji="1" lang="en-US" altLang="ja-JP" dirty="0">
                <a:solidFill>
                  <a:schemeClr val="tx2"/>
                </a:solidFill>
              </a:rPr>
              <a:t>ICD-11</a:t>
            </a:r>
            <a:r>
              <a:rPr kumimoji="1" lang="ja-JP" altLang="en-US" dirty="0"/>
              <a:t>へ（</a:t>
            </a:r>
            <a:r>
              <a:rPr kumimoji="1" lang="en-US" altLang="ja-JP" dirty="0"/>
              <a:t>WHO)</a:t>
            </a:r>
          </a:p>
          <a:p>
            <a:r>
              <a:rPr lang="en-US" altLang="ja-JP" dirty="0"/>
              <a:t>DSM-Ⅳ-TR</a:t>
            </a:r>
            <a:r>
              <a:rPr lang="ja-JP" altLang="en-US" dirty="0"/>
              <a:t>から</a:t>
            </a:r>
            <a:r>
              <a:rPr lang="en-US" altLang="ja-JP" dirty="0">
                <a:solidFill>
                  <a:schemeClr val="tx2"/>
                </a:solidFill>
              </a:rPr>
              <a:t>DSM-5</a:t>
            </a:r>
            <a:r>
              <a:rPr lang="ja-JP" altLang="en-US" dirty="0"/>
              <a:t>へ（アメリカ精神医学会）</a:t>
            </a:r>
            <a:endParaRPr lang="en-US" altLang="ja-JP" dirty="0"/>
          </a:p>
          <a:p>
            <a:r>
              <a:rPr kumimoji="1" lang="ja-JP" altLang="en-US" dirty="0"/>
              <a:t>精神障がいの一部再分類</a:t>
            </a:r>
            <a:endParaRPr kumimoji="1" lang="en-US" altLang="ja-JP" dirty="0"/>
          </a:p>
          <a:p>
            <a:r>
              <a:rPr lang="ja-JP" altLang="en-US" dirty="0"/>
              <a:t>カテゴリー分類から</a:t>
            </a:r>
            <a:r>
              <a:rPr lang="ja-JP" altLang="en-US" dirty="0">
                <a:solidFill>
                  <a:schemeClr val="tx2"/>
                </a:solidFill>
              </a:rPr>
              <a:t>スペクトラム（連続体）</a:t>
            </a:r>
            <a:r>
              <a:rPr lang="ja-JP" altLang="en-US" dirty="0"/>
              <a:t>概念に</a:t>
            </a:r>
            <a:endParaRPr lang="en-US" altLang="ja-JP" dirty="0"/>
          </a:p>
          <a:p>
            <a:r>
              <a:rPr kumimoji="1" lang="ja-JP" altLang="en-US" dirty="0"/>
              <a:t>訳語では</a:t>
            </a:r>
            <a:r>
              <a:rPr kumimoji="1" lang="en-US" altLang="ja-JP" dirty="0">
                <a:solidFill>
                  <a:srgbClr val="FFFF00"/>
                </a:solidFill>
              </a:rPr>
              <a:t>disorder</a:t>
            </a:r>
            <a:r>
              <a:rPr kumimoji="1" lang="ja-JP" altLang="en-US" dirty="0"/>
              <a:t>を</a:t>
            </a:r>
            <a:r>
              <a:rPr kumimoji="1" lang="ja-JP" altLang="en-US" dirty="0">
                <a:solidFill>
                  <a:schemeClr val="tx2"/>
                </a:solidFill>
              </a:rPr>
              <a:t>「障害」または「症」</a:t>
            </a:r>
            <a:r>
              <a:rPr kumimoji="1" lang="ja-JP" altLang="en-US" dirty="0"/>
              <a:t>とする</a:t>
            </a:r>
            <a:endParaRPr kumimoji="1" lang="en-US" altLang="ja-JP" dirty="0"/>
          </a:p>
          <a:p>
            <a:r>
              <a:rPr lang="ja-JP" altLang="en-US" dirty="0">
                <a:solidFill>
                  <a:schemeClr val="tx2"/>
                </a:solidFill>
              </a:rPr>
              <a:t>全般不安症</a:t>
            </a:r>
            <a:r>
              <a:rPr lang="en-US" altLang="ja-JP" dirty="0"/>
              <a:t>/</a:t>
            </a:r>
            <a:r>
              <a:rPr lang="ja-JP" altLang="en-US" dirty="0"/>
              <a:t>全般性不安障害</a:t>
            </a:r>
            <a:endParaRPr kumimoji="1" lang="ja-JP" altLang="en-US" dirty="0"/>
          </a:p>
        </p:txBody>
      </p:sp>
    </p:spTree>
    <p:extLst>
      <p:ext uri="{BB962C8B-B14F-4D97-AF65-F5344CB8AC3E}">
        <p14:creationId xmlns:p14="http://schemas.microsoft.com/office/powerpoint/2010/main" val="73730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1 </a:t>
            </a:r>
            <a:r>
              <a:rPr kumimoji="1" lang="ja-JP" altLang="en-US" dirty="0"/>
              <a:t>神経発達症群</a:t>
            </a:r>
            <a:endParaRPr kumimoji="1" lang="en-US" altLang="ja-JP" dirty="0"/>
          </a:p>
          <a:p>
            <a:pPr lvl="1"/>
            <a:r>
              <a:rPr kumimoji="1" lang="en-US" altLang="ja-JP" dirty="0">
                <a:solidFill>
                  <a:srgbClr val="FFFF00"/>
                </a:solidFill>
              </a:rPr>
              <a:t>1.</a:t>
            </a:r>
            <a:r>
              <a:rPr kumimoji="1" lang="ja-JP" altLang="en-US" dirty="0">
                <a:solidFill>
                  <a:srgbClr val="FFFF00"/>
                </a:solidFill>
              </a:rPr>
              <a:t>知的発達症（知的能力障害）</a:t>
            </a:r>
            <a:endParaRPr kumimoji="1" lang="en-US" altLang="ja-JP" dirty="0">
              <a:solidFill>
                <a:srgbClr val="FFFF00"/>
              </a:solidFill>
            </a:endParaRPr>
          </a:p>
          <a:p>
            <a:pPr lvl="1"/>
            <a:r>
              <a:rPr kumimoji="1" lang="en-US" altLang="ja-JP" dirty="0">
                <a:solidFill>
                  <a:srgbClr val="FFFF00"/>
                </a:solidFill>
              </a:rPr>
              <a:t>3.</a:t>
            </a:r>
            <a:r>
              <a:rPr kumimoji="1" lang="ja-JP" altLang="en-US" dirty="0">
                <a:solidFill>
                  <a:srgbClr val="FFFF00"/>
                </a:solidFill>
              </a:rPr>
              <a:t>自閉スペクトラム症（</a:t>
            </a:r>
            <a:r>
              <a:rPr kumimoji="1" lang="en-US" altLang="ja-JP" dirty="0">
                <a:solidFill>
                  <a:srgbClr val="FFFF00"/>
                </a:solidFill>
              </a:rPr>
              <a:t>ASD)</a:t>
            </a:r>
            <a:endParaRPr lang="en-US" altLang="ja-JP" dirty="0">
              <a:solidFill>
                <a:srgbClr val="FFFF00"/>
              </a:solidFill>
            </a:endParaRPr>
          </a:p>
          <a:p>
            <a:pPr lvl="1"/>
            <a:r>
              <a:rPr kumimoji="1" lang="en-US" altLang="ja-JP" dirty="0"/>
              <a:t>7.</a:t>
            </a:r>
            <a:r>
              <a:rPr kumimoji="1" lang="zh-TW" altLang="en-US" dirty="0"/>
              <a:t>注意欠如多動症</a:t>
            </a:r>
            <a:r>
              <a:rPr kumimoji="1" lang="ja-JP" altLang="en-US" dirty="0"/>
              <a:t>（</a:t>
            </a:r>
            <a:r>
              <a:rPr kumimoji="1" lang="en-US" altLang="ja-JP" dirty="0"/>
              <a:t>AD/HD)</a:t>
            </a:r>
            <a:endParaRPr kumimoji="1" lang="en-US" altLang="zh-TW" dirty="0"/>
          </a:p>
          <a:p>
            <a:pPr lvl="1"/>
            <a:r>
              <a:rPr kumimoji="1" lang="en-US" altLang="ja-JP" dirty="0"/>
              <a:t>8.</a:t>
            </a:r>
            <a:r>
              <a:rPr kumimoji="1" lang="ja-JP" altLang="en-US" dirty="0"/>
              <a:t>チック症群</a:t>
            </a:r>
            <a:endParaRPr kumimoji="1" lang="en-US" altLang="ja-JP" dirty="0"/>
          </a:p>
          <a:p>
            <a:r>
              <a:rPr kumimoji="1" lang="ja-JP" altLang="en-US" dirty="0"/>
              <a:t>２　統合失調症または他の一次性精神症群</a:t>
            </a:r>
            <a:endParaRPr kumimoji="1" lang="en-US" altLang="ja-JP" dirty="0"/>
          </a:p>
          <a:p>
            <a:pPr lvl="1"/>
            <a:r>
              <a:rPr kumimoji="1" lang="ja-JP" altLang="en-US" dirty="0"/>
              <a:t>統合失調症</a:t>
            </a:r>
            <a:endParaRPr kumimoji="1" lang="en-US" altLang="ja-JP" dirty="0"/>
          </a:p>
          <a:p>
            <a:pPr lvl="1"/>
            <a:r>
              <a:rPr kumimoji="1" lang="zh-TW" altLang="en-US" dirty="0"/>
              <a:t>統合失調感情症</a:t>
            </a:r>
            <a:endParaRPr kumimoji="1" lang="en-US" altLang="zh-TW" dirty="0"/>
          </a:p>
          <a:p>
            <a:pPr lvl="1"/>
            <a:r>
              <a:rPr kumimoji="1" lang="zh-TW" altLang="en-US" dirty="0"/>
              <a:t>統合失調型症</a:t>
            </a:r>
            <a:endParaRPr kumimoji="1" lang="en-US" altLang="ja-JP" dirty="0"/>
          </a:p>
          <a:p>
            <a:pPr marL="457200" lvl="1" indent="0">
              <a:buNone/>
            </a:pPr>
            <a:endParaRPr kumimoji="1" lang="en-US" altLang="ja-JP" dirty="0"/>
          </a:p>
          <a:p>
            <a:pPr lvl="1"/>
            <a:endParaRPr kumimoji="1" lang="ja-JP" altLang="en-US" dirty="0"/>
          </a:p>
        </p:txBody>
      </p:sp>
    </p:spTree>
    <p:extLst>
      <p:ext uri="{BB962C8B-B14F-4D97-AF65-F5344CB8AC3E}">
        <p14:creationId xmlns:p14="http://schemas.microsoft.com/office/powerpoint/2010/main" val="252714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10B848C1-4152-452E-834B-219A0E709EC6}"/>
              </a:ext>
            </a:extLst>
          </p:cNvPr>
          <p:cNvSpPr>
            <a:spLocks noGrp="1"/>
          </p:cNvSpPr>
          <p:nvPr>
            <p:ph type="sldNum" sz="quarter" idx="12"/>
          </p:nvPr>
        </p:nvSpPr>
        <p:spPr/>
        <p:txBody>
          <a:bodyPr/>
          <a:lstStyle/>
          <a:p>
            <a:fld id="{31EAB361-24B1-477B-ACE2-7A8107D6087B}" type="slidenum">
              <a:rPr lang="en-US" altLang="ja-JP"/>
              <a:pPr/>
              <a:t>18</a:t>
            </a:fld>
            <a:endParaRPr lang="en-US" altLang="ja-JP"/>
          </a:p>
        </p:txBody>
      </p:sp>
      <p:sp>
        <p:nvSpPr>
          <p:cNvPr id="20482" name="Rectangle 2">
            <a:extLst>
              <a:ext uri="{FF2B5EF4-FFF2-40B4-BE49-F238E27FC236}">
                <a16:creationId xmlns:a16="http://schemas.microsoft.com/office/drawing/2014/main" id="{15F07846-7038-4552-81EF-AF5EDFC43486}"/>
              </a:ext>
            </a:extLst>
          </p:cNvPr>
          <p:cNvSpPr>
            <a:spLocks noGrp="1" noChangeArrowheads="1"/>
          </p:cNvSpPr>
          <p:nvPr>
            <p:ph type="title"/>
          </p:nvPr>
        </p:nvSpPr>
        <p:spPr>
          <a:xfrm>
            <a:off x="317500" y="544513"/>
            <a:ext cx="8637588" cy="762000"/>
          </a:xfrm>
        </p:spPr>
        <p:txBody>
          <a:bodyPr/>
          <a:lstStyle/>
          <a:p>
            <a:r>
              <a:rPr lang="ja-JP" altLang="en-US" dirty="0"/>
              <a:t>知的能力障害の原因</a:t>
            </a:r>
          </a:p>
        </p:txBody>
      </p:sp>
      <p:sp>
        <p:nvSpPr>
          <p:cNvPr id="20483" name="Rectangle 3">
            <a:extLst>
              <a:ext uri="{FF2B5EF4-FFF2-40B4-BE49-F238E27FC236}">
                <a16:creationId xmlns:a16="http://schemas.microsoft.com/office/drawing/2014/main" id="{DF69D7DB-7F43-4EB8-A508-2C67625DE19F}"/>
              </a:ext>
            </a:extLst>
          </p:cNvPr>
          <p:cNvSpPr>
            <a:spLocks noGrp="1" noChangeArrowheads="1"/>
          </p:cNvSpPr>
          <p:nvPr>
            <p:ph type="body" idx="1"/>
          </p:nvPr>
        </p:nvSpPr>
        <p:spPr/>
        <p:txBody>
          <a:bodyPr/>
          <a:lstStyle/>
          <a:p>
            <a:pPr>
              <a:lnSpc>
                <a:spcPct val="90000"/>
              </a:lnSpc>
            </a:pPr>
            <a:r>
              <a:rPr lang="ja-JP" altLang="en-US" sz="2800">
                <a:solidFill>
                  <a:schemeClr val="tx2"/>
                </a:solidFill>
              </a:rPr>
              <a:t>出生前</a:t>
            </a:r>
            <a:r>
              <a:rPr lang="ja-JP" altLang="en-US" sz="2800"/>
              <a:t>：遺伝性代謝障害、原因不明の遺伝性障害、染色体異常、胎内性障害（風疹、トキソプラズマ症</a:t>
            </a:r>
            <a:r>
              <a:rPr lang="en-US" altLang="ja-JP" sz="2800"/>
              <a:t>､</a:t>
            </a:r>
            <a:r>
              <a:rPr lang="ja-JP" altLang="en-US" sz="2800"/>
              <a:t>母体の低酸素血症）など</a:t>
            </a:r>
          </a:p>
          <a:p>
            <a:pPr>
              <a:lnSpc>
                <a:spcPct val="90000"/>
              </a:lnSpc>
            </a:pPr>
            <a:endParaRPr lang="ja-JP" altLang="en-US" sz="2800"/>
          </a:p>
          <a:p>
            <a:pPr>
              <a:lnSpc>
                <a:spcPct val="90000"/>
              </a:lnSpc>
            </a:pPr>
            <a:r>
              <a:rPr lang="ja-JP" altLang="en-US" sz="2800">
                <a:solidFill>
                  <a:schemeClr val="tx2"/>
                </a:solidFill>
              </a:rPr>
              <a:t>出生時：出産時の損傷</a:t>
            </a:r>
            <a:r>
              <a:rPr lang="en-US" altLang="ja-JP" sz="2800">
                <a:solidFill>
                  <a:schemeClr val="tx2"/>
                </a:solidFill>
              </a:rPr>
              <a:t>､</a:t>
            </a:r>
          </a:p>
          <a:p>
            <a:pPr>
              <a:lnSpc>
                <a:spcPct val="90000"/>
              </a:lnSpc>
            </a:pPr>
            <a:endParaRPr lang="en-US" altLang="ja-JP" sz="2800">
              <a:solidFill>
                <a:schemeClr val="tx2"/>
              </a:solidFill>
            </a:endParaRPr>
          </a:p>
          <a:p>
            <a:pPr>
              <a:lnSpc>
                <a:spcPct val="90000"/>
              </a:lnSpc>
            </a:pPr>
            <a:r>
              <a:rPr lang="ja-JP" altLang="en-US" sz="2800">
                <a:solidFill>
                  <a:schemeClr val="tx2"/>
                </a:solidFill>
              </a:rPr>
              <a:t>出生後</a:t>
            </a:r>
            <a:r>
              <a:rPr lang="ja-JP" altLang="en-US" sz="2800"/>
              <a:t>：脳炎</a:t>
            </a:r>
            <a:r>
              <a:rPr lang="en-US" altLang="ja-JP" sz="2800"/>
              <a:t>､</a:t>
            </a:r>
            <a:r>
              <a:rPr lang="ja-JP" altLang="en-US" sz="2800"/>
              <a:t>頭部外傷など</a:t>
            </a:r>
          </a:p>
          <a:p>
            <a:pPr>
              <a:lnSpc>
                <a:spcPct val="90000"/>
              </a:lnSpc>
            </a:pPr>
            <a:endParaRPr lang="ja-JP" altLang="en-US" sz="2800"/>
          </a:p>
          <a:p>
            <a:pPr>
              <a:lnSpc>
                <a:spcPct val="90000"/>
              </a:lnSpc>
              <a:buFont typeface="Wingdings" panose="05000000000000000000" pitchFamily="2" charset="2"/>
              <a:buNone/>
            </a:pPr>
            <a:r>
              <a:rPr lang="ja-JP" altLang="en-US" sz="2800">
                <a:solidFill>
                  <a:schemeClr val="tx2"/>
                </a:solidFill>
              </a:rPr>
              <a:t>脳機能の障害</a:t>
            </a:r>
            <a:r>
              <a:rPr lang="ja-JP" altLang="en-US" sz="2800"/>
              <a:t>や</a:t>
            </a:r>
            <a:r>
              <a:rPr lang="ja-JP" altLang="en-US" sz="2800">
                <a:solidFill>
                  <a:schemeClr val="tx2"/>
                </a:solidFill>
              </a:rPr>
              <a:t>脳の発達の偏り</a:t>
            </a:r>
            <a:r>
              <a:rPr lang="ja-JP" altLang="en-US" sz="2800"/>
              <a:t>が生じて起こる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07523ABE-5C77-438E-8873-723A41050A20}"/>
              </a:ext>
            </a:extLst>
          </p:cNvPr>
          <p:cNvSpPr>
            <a:spLocks noGrp="1"/>
          </p:cNvSpPr>
          <p:nvPr>
            <p:ph type="sldNum" sz="quarter" idx="12"/>
          </p:nvPr>
        </p:nvSpPr>
        <p:spPr/>
        <p:txBody>
          <a:bodyPr/>
          <a:lstStyle/>
          <a:p>
            <a:fld id="{5D23EA7D-2F7C-4BB6-9F7A-53B9CDF0D35E}" type="slidenum">
              <a:rPr lang="en-US" altLang="ja-JP"/>
              <a:pPr/>
              <a:t>19</a:t>
            </a:fld>
            <a:endParaRPr lang="en-US" altLang="ja-JP"/>
          </a:p>
        </p:txBody>
      </p:sp>
      <p:sp>
        <p:nvSpPr>
          <p:cNvPr id="86018" name="Rectangle 2050">
            <a:extLst>
              <a:ext uri="{FF2B5EF4-FFF2-40B4-BE49-F238E27FC236}">
                <a16:creationId xmlns:a16="http://schemas.microsoft.com/office/drawing/2014/main" id="{5575886B-0224-4D04-B683-B454324B2648}"/>
              </a:ext>
            </a:extLst>
          </p:cNvPr>
          <p:cNvSpPr>
            <a:spLocks noGrp="1" noChangeArrowheads="1"/>
          </p:cNvSpPr>
          <p:nvPr>
            <p:ph type="title"/>
          </p:nvPr>
        </p:nvSpPr>
        <p:spPr>
          <a:xfrm>
            <a:off x="317500" y="544513"/>
            <a:ext cx="8637588" cy="762000"/>
          </a:xfrm>
        </p:spPr>
        <p:txBody>
          <a:bodyPr/>
          <a:lstStyle/>
          <a:p>
            <a:r>
              <a:rPr lang="ja-JP" altLang="en-US" dirty="0"/>
              <a:t>知的能力障害の出生前原因</a:t>
            </a:r>
            <a:r>
              <a:rPr lang="en-US" altLang="ja-JP" dirty="0"/>
              <a:t>1</a:t>
            </a:r>
          </a:p>
        </p:txBody>
      </p:sp>
      <p:sp>
        <p:nvSpPr>
          <p:cNvPr id="86019" name="Rectangle 2051">
            <a:extLst>
              <a:ext uri="{FF2B5EF4-FFF2-40B4-BE49-F238E27FC236}">
                <a16:creationId xmlns:a16="http://schemas.microsoft.com/office/drawing/2014/main" id="{5A050F09-41A1-4AEF-A917-42D3060A6ED0}"/>
              </a:ext>
            </a:extLst>
          </p:cNvPr>
          <p:cNvSpPr>
            <a:spLocks noGrp="1" noChangeArrowheads="1"/>
          </p:cNvSpPr>
          <p:nvPr>
            <p:ph type="body" idx="1"/>
          </p:nvPr>
        </p:nvSpPr>
        <p:spPr/>
        <p:txBody>
          <a:bodyPr/>
          <a:lstStyle/>
          <a:p>
            <a:pPr algn="just">
              <a:lnSpc>
                <a:spcPct val="90000"/>
              </a:lnSpc>
              <a:buFont typeface="Wingdings" panose="05000000000000000000" pitchFamily="2" charset="2"/>
              <a:buNone/>
            </a:pPr>
            <a:r>
              <a:rPr lang="ja-JP" altLang="en-US" dirty="0">
                <a:solidFill>
                  <a:srgbClr val="FFFF00"/>
                </a:solidFill>
                <a:latin typeface="ＭＳ Ｐゴシック" panose="020B0600070205080204" pitchFamily="50" charset="-128"/>
              </a:rPr>
              <a:t>先天代謝異常症</a:t>
            </a:r>
          </a:p>
          <a:p>
            <a:pPr algn="just">
              <a:lnSpc>
                <a:spcPct val="90000"/>
              </a:lnSpc>
            </a:pPr>
            <a:r>
              <a:rPr lang="ja-JP" altLang="en-US" sz="2800" dirty="0">
                <a:latin typeface="ＭＳ Ｐゴシック" panose="020B0600070205080204" pitchFamily="50" charset="-128"/>
              </a:rPr>
              <a:t>　</a:t>
            </a:r>
            <a:r>
              <a:rPr lang="ja-JP" altLang="en-US" sz="2800" dirty="0">
                <a:solidFill>
                  <a:srgbClr val="FFFF00"/>
                </a:solidFill>
                <a:latin typeface="ＭＳ Ｐゴシック" panose="020B0600070205080204" pitchFamily="50" charset="-128"/>
              </a:rPr>
              <a:t>フェニールケトン尿症</a:t>
            </a:r>
            <a:r>
              <a:rPr lang="ja-JP" altLang="en-US" sz="2800" dirty="0">
                <a:latin typeface="ＭＳ Ｐゴシック" panose="020B0600070205080204" pitchFamily="50" charset="-128"/>
              </a:rPr>
              <a:t>：フェニルアラニン水酸化酵素の欠損</a:t>
            </a:r>
          </a:p>
          <a:p>
            <a:pPr algn="just">
              <a:lnSpc>
                <a:spcPct val="90000"/>
              </a:lnSpc>
            </a:pPr>
            <a:r>
              <a:rPr lang="ja-JP" altLang="en-US" sz="2800" dirty="0">
                <a:latin typeface="ＭＳ Ｐゴシック" panose="020B0600070205080204" pitchFamily="50" charset="-128"/>
              </a:rPr>
              <a:t>　メープルシロップ尿症：分枝鎖アミノ酸脱水酵素の欠損</a:t>
            </a:r>
          </a:p>
          <a:p>
            <a:pPr algn="just">
              <a:lnSpc>
                <a:spcPct val="90000"/>
              </a:lnSpc>
            </a:pPr>
            <a:r>
              <a:rPr lang="ja-JP" altLang="en-US" sz="2800" dirty="0">
                <a:latin typeface="ＭＳ Ｐゴシック" panose="020B0600070205080204" pitchFamily="50" charset="-128"/>
              </a:rPr>
              <a:t>　</a:t>
            </a:r>
            <a:r>
              <a:rPr lang="ja-JP" altLang="en-US" sz="2800" dirty="0">
                <a:solidFill>
                  <a:srgbClr val="FFFF00"/>
                </a:solidFill>
                <a:latin typeface="ＭＳ Ｐゴシック" panose="020B0600070205080204" pitchFamily="50" charset="-128"/>
              </a:rPr>
              <a:t>ミトコンドリア病</a:t>
            </a:r>
            <a:r>
              <a:rPr lang="ja-JP" altLang="en-US" sz="2800" dirty="0">
                <a:latin typeface="ＭＳ Ｐゴシック" panose="020B0600070205080204" pitchFamily="50" charset="-128"/>
              </a:rPr>
              <a:t>：ミトコンドリア（細胞のエネルギー源）の機能的形態的異常</a:t>
            </a:r>
          </a:p>
          <a:p>
            <a:pPr algn="just">
              <a:lnSpc>
                <a:spcPct val="90000"/>
              </a:lnSpc>
            </a:pPr>
            <a:r>
              <a:rPr lang="ja-JP" altLang="en-US" sz="2800" dirty="0">
                <a:latin typeface="ＭＳ Ｐゴシック" panose="020B0600070205080204" pitchFamily="50" charset="-128"/>
              </a:rPr>
              <a:t>　</a:t>
            </a:r>
            <a:r>
              <a:rPr lang="en-US" altLang="ja-JP" sz="2800" dirty="0" err="1">
                <a:solidFill>
                  <a:srgbClr val="FFFF00"/>
                </a:solidFill>
                <a:latin typeface="ＭＳ Ｐゴシック" panose="020B0600070205080204" pitchFamily="50" charset="-128"/>
              </a:rPr>
              <a:t>Lesch-Nyhan</a:t>
            </a:r>
            <a:r>
              <a:rPr lang="ja-JP" altLang="en-US" sz="2800" dirty="0">
                <a:solidFill>
                  <a:srgbClr val="FFFF00"/>
                </a:solidFill>
                <a:latin typeface="ＭＳ Ｐゴシック" panose="020B0600070205080204" pitchFamily="50" charset="-128"/>
              </a:rPr>
              <a:t>症候群</a:t>
            </a:r>
            <a:r>
              <a:rPr lang="ja-JP" altLang="en-US" sz="2800" dirty="0">
                <a:latin typeface="ＭＳ Ｐゴシック" panose="020B0600070205080204" pitchFamily="50" charset="-128"/>
              </a:rPr>
              <a:t>：酵素欠損により尿酸が蓄積、口唇噛み、指かみ</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スライド番号プレースホルダー 5">
            <a:extLst>
              <a:ext uri="{FF2B5EF4-FFF2-40B4-BE49-F238E27FC236}">
                <a16:creationId xmlns:a16="http://schemas.microsoft.com/office/drawing/2014/main" id="{42811267-A1D2-4A95-A353-8FF22EEBB335}"/>
              </a:ext>
            </a:extLst>
          </p:cNvPr>
          <p:cNvSpPr>
            <a:spLocks noGrp="1"/>
          </p:cNvSpPr>
          <p:nvPr>
            <p:ph type="sldNum" sz="quarter" idx="12"/>
          </p:nvPr>
        </p:nvSpPr>
        <p:spPr/>
        <p:txBody>
          <a:bodyPr/>
          <a:lstStyle/>
          <a:p>
            <a:fld id="{90FDDF5A-E41B-4DAB-98B1-704ED6053CB2}" type="slidenum">
              <a:rPr lang="en-US" altLang="ja-JP"/>
              <a:pPr/>
              <a:t>2</a:t>
            </a:fld>
            <a:endParaRPr lang="en-US" altLang="ja-JP"/>
          </a:p>
        </p:txBody>
      </p:sp>
      <p:sp>
        <p:nvSpPr>
          <p:cNvPr id="11266" name="Rectangle 2">
            <a:extLst>
              <a:ext uri="{FF2B5EF4-FFF2-40B4-BE49-F238E27FC236}">
                <a16:creationId xmlns:a16="http://schemas.microsoft.com/office/drawing/2014/main" id="{290B8CE7-7DF6-49E8-B8EB-F99944C17D0F}"/>
              </a:ext>
            </a:extLst>
          </p:cNvPr>
          <p:cNvSpPr>
            <a:spLocks noGrp="1" noChangeArrowheads="1"/>
          </p:cNvSpPr>
          <p:nvPr>
            <p:ph type="title"/>
          </p:nvPr>
        </p:nvSpPr>
        <p:spPr>
          <a:xfrm>
            <a:off x="317500" y="544513"/>
            <a:ext cx="8637588" cy="762000"/>
          </a:xfrm>
        </p:spPr>
        <p:txBody>
          <a:bodyPr/>
          <a:lstStyle/>
          <a:p>
            <a:r>
              <a:rPr lang="ja-JP" altLang="en-US"/>
              <a:t>人間とは</a:t>
            </a:r>
          </a:p>
        </p:txBody>
      </p:sp>
      <p:sp>
        <p:nvSpPr>
          <p:cNvPr id="11268" name="Line 4">
            <a:extLst>
              <a:ext uri="{FF2B5EF4-FFF2-40B4-BE49-F238E27FC236}">
                <a16:creationId xmlns:a16="http://schemas.microsoft.com/office/drawing/2014/main" id="{46867F02-022F-4635-85F0-581B7F413D6A}"/>
              </a:ext>
            </a:extLst>
          </p:cNvPr>
          <p:cNvSpPr>
            <a:spLocks noChangeShapeType="1"/>
          </p:cNvSpPr>
          <p:nvPr/>
        </p:nvSpPr>
        <p:spPr bwMode="auto">
          <a:xfrm flipV="1">
            <a:off x="3657600" y="4267200"/>
            <a:ext cx="0" cy="9144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269" name="Line 5">
            <a:extLst>
              <a:ext uri="{FF2B5EF4-FFF2-40B4-BE49-F238E27FC236}">
                <a16:creationId xmlns:a16="http://schemas.microsoft.com/office/drawing/2014/main" id="{B769E82C-113F-4C2D-BAD2-81164E20B424}"/>
              </a:ext>
            </a:extLst>
          </p:cNvPr>
          <p:cNvSpPr>
            <a:spLocks noChangeShapeType="1"/>
          </p:cNvSpPr>
          <p:nvPr/>
        </p:nvSpPr>
        <p:spPr bwMode="auto">
          <a:xfrm flipH="1">
            <a:off x="2971800" y="5181600"/>
            <a:ext cx="685800" cy="4572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270" name="Line 6">
            <a:extLst>
              <a:ext uri="{FF2B5EF4-FFF2-40B4-BE49-F238E27FC236}">
                <a16:creationId xmlns:a16="http://schemas.microsoft.com/office/drawing/2014/main" id="{02905C3F-FCC1-4F57-B023-DF3EC67E070C}"/>
              </a:ext>
            </a:extLst>
          </p:cNvPr>
          <p:cNvSpPr>
            <a:spLocks noChangeShapeType="1"/>
          </p:cNvSpPr>
          <p:nvPr/>
        </p:nvSpPr>
        <p:spPr bwMode="auto">
          <a:xfrm>
            <a:off x="3657600" y="5181600"/>
            <a:ext cx="838200" cy="4572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271" name="Text Box 7">
            <a:extLst>
              <a:ext uri="{FF2B5EF4-FFF2-40B4-BE49-F238E27FC236}">
                <a16:creationId xmlns:a16="http://schemas.microsoft.com/office/drawing/2014/main" id="{40684CA2-774E-4003-8652-9E855895ABE4}"/>
              </a:ext>
            </a:extLst>
          </p:cNvPr>
          <p:cNvSpPr txBox="1">
            <a:spLocks noChangeArrowheads="1"/>
          </p:cNvSpPr>
          <p:nvPr/>
        </p:nvSpPr>
        <p:spPr bwMode="auto">
          <a:xfrm>
            <a:off x="2895600" y="3810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chemeClr val="tx2"/>
                </a:solidFill>
              </a:rPr>
              <a:t>生物学的</a:t>
            </a:r>
          </a:p>
        </p:txBody>
      </p:sp>
      <p:sp>
        <p:nvSpPr>
          <p:cNvPr id="11272" name="Text Box 8">
            <a:extLst>
              <a:ext uri="{FF2B5EF4-FFF2-40B4-BE49-F238E27FC236}">
                <a16:creationId xmlns:a16="http://schemas.microsoft.com/office/drawing/2014/main" id="{5F674C36-B99D-4552-8C8B-D701017144B9}"/>
              </a:ext>
            </a:extLst>
          </p:cNvPr>
          <p:cNvSpPr txBox="1">
            <a:spLocks noChangeArrowheads="1"/>
          </p:cNvSpPr>
          <p:nvPr/>
        </p:nvSpPr>
        <p:spPr bwMode="auto">
          <a:xfrm>
            <a:off x="2057400" y="5943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chemeClr val="tx2"/>
                </a:solidFill>
              </a:rPr>
              <a:t>社会学的</a:t>
            </a:r>
          </a:p>
        </p:txBody>
      </p:sp>
      <p:sp>
        <p:nvSpPr>
          <p:cNvPr id="11273" name="Text Box 9">
            <a:extLst>
              <a:ext uri="{FF2B5EF4-FFF2-40B4-BE49-F238E27FC236}">
                <a16:creationId xmlns:a16="http://schemas.microsoft.com/office/drawing/2014/main" id="{682BF4C7-FC4F-48EE-AD04-E18C0A949948}"/>
              </a:ext>
            </a:extLst>
          </p:cNvPr>
          <p:cNvSpPr txBox="1">
            <a:spLocks noChangeArrowheads="1"/>
          </p:cNvSpPr>
          <p:nvPr/>
        </p:nvSpPr>
        <p:spPr bwMode="auto">
          <a:xfrm>
            <a:off x="4038600" y="5867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chemeClr val="tx2"/>
                </a:solidFill>
              </a:rPr>
              <a:t>心理学的</a:t>
            </a:r>
          </a:p>
        </p:txBody>
      </p:sp>
      <p:sp>
        <p:nvSpPr>
          <p:cNvPr id="11275" name="Rectangle 11">
            <a:extLst>
              <a:ext uri="{FF2B5EF4-FFF2-40B4-BE49-F238E27FC236}">
                <a16:creationId xmlns:a16="http://schemas.microsoft.com/office/drawing/2014/main" id="{1B5AEEA4-1E24-4E40-A8AE-1BD7A35ECB9B}"/>
              </a:ext>
            </a:extLst>
          </p:cNvPr>
          <p:cNvSpPr>
            <a:spLocks noGrp="1" noChangeArrowheads="1"/>
          </p:cNvSpPr>
          <p:nvPr>
            <p:ph type="body" idx="1"/>
          </p:nvPr>
        </p:nvSpPr>
        <p:spPr>
          <a:xfrm>
            <a:off x="328613" y="1941513"/>
            <a:ext cx="3702050" cy="1931987"/>
          </a:xfrm>
        </p:spPr>
        <p:txBody>
          <a:bodyPr/>
          <a:lstStyle/>
          <a:p>
            <a:pPr>
              <a:lnSpc>
                <a:spcPct val="90000"/>
              </a:lnSpc>
            </a:pPr>
            <a:r>
              <a:rPr lang="ja-JP" altLang="en-US" sz="2800"/>
              <a:t>生物学的</a:t>
            </a:r>
          </a:p>
          <a:p>
            <a:pPr>
              <a:lnSpc>
                <a:spcPct val="90000"/>
              </a:lnSpc>
            </a:pPr>
            <a:r>
              <a:rPr lang="ja-JP" altLang="en-US" sz="2800"/>
              <a:t>社会学的</a:t>
            </a:r>
          </a:p>
          <a:p>
            <a:pPr>
              <a:lnSpc>
                <a:spcPct val="90000"/>
              </a:lnSpc>
            </a:pPr>
            <a:r>
              <a:rPr lang="ja-JP" altLang="en-US" sz="2800"/>
              <a:t>心理学的　　　　</a:t>
            </a:r>
          </a:p>
          <a:p>
            <a:pPr>
              <a:lnSpc>
                <a:spcPct val="90000"/>
              </a:lnSpc>
              <a:buFont typeface="Wingdings" panose="05000000000000000000" pitchFamily="2" charset="2"/>
              <a:buNone/>
            </a:pPr>
            <a:r>
              <a:rPr lang="ja-JP" altLang="en-US" sz="2800"/>
              <a:t>　　　　　　存在である</a:t>
            </a:r>
          </a:p>
          <a:p>
            <a:pPr>
              <a:lnSpc>
                <a:spcPct val="90000"/>
              </a:lnSpc>
            </a:pPr>
            <a:endParaRPr lang="en-US" altLang="ja-JP" sz="2800"/>
          </a:p>
        </p:txBody>
      </p:sp>
      <p:sp>
        <p:nvSpPr>
          <p:cNvPr id="11279" name="AutoShape 15">
            <a:extLst>
              <a:ext uri="{FF2B5EF4-FFF2-40B4-BE49-F238E27FC236}">
                <a16:creationId xmlns:a16="http://schemas.microsoft.com/office/drawing/2014/main" id="{BA9B5BE5-3F9E-468F-A591-F65B24BF8542}"/>
              </a:ext>
            </a:extLst>
          </p:cNvPr>
          <p:cNvSpPr>
            <a:spLocks noChangeArrowheads="1"/>
          </p:cNvSpPr>
          <p:nvPr/>
        </p:nvSpPr>
        <p:spPr bwMode="auto">
          <a:xfrm>
            <a:off x="3505200" y="20574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0" name="AutoShape 16">
            <a:extLst>
              <a:ext uri="{FF2B5EF4-FFF2-40B4-BE49-F238E27FC236}">
                <a16:creationId xmlns:a16="http://schemas.microsoft.com/office/drawing/2014/main" id="{778885C0-8928-462E-9EBD-2F65C0BE52ED}"/>
              </a:ext>
            </a:extLst>
          </p:cNvPr>
          <p:cNvSpPr>
            <a:spLocks noChangeArrowheads="1"/>
          </p:cNvSpPr>
          <p:nvPr/>
        </p:nvSpPr>
        <p:spPr bwMode="auto">
          <a:xfrm>
            <a:off x="3505200" y="25146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1" name="AutoShape 17">
            <a:extLst>
              <a:ext uri="{FF2B5EF4-FFF2-40B4-BE49-F238E27FC236}">
                <a16:creationId xmlns:a16="http://schemas.microsoft.com/office/drawing/2014/main" id="{150A7DDB-5DB1-4DCC-84B9-0B33EA0EE861}"/>
              </a:ext>
            </a:extLst>
          </p:cNvPr>
          <p:cNvSpPr>
            <a:spLocks noChangeArrowheads="1"/>
          </p:cNvSpPr>
          <p:nvPr/>
        </p:nvSpPr>
        <p:spPr bwMode="auto">
          <a:xfrm>
            <a:off x="3429000" y="3048000"/>
            <a:ext cx="1600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3" name="Text Box 19">
            <a:extLst>
              <a:ext uri="{FF2B5EF4-FFF2-40B4-BE49-F238E27FC236}">
                <a16:creationId xmlns:a16="http://schemas.microsoft.com/office/drawing/2014/main" id="{8B5260F1-836E-43E9-89CF-F17CAD752E7D}"/>
              </a:ext>
            </a:extLst>
          </p:cNvPr>
          <p:cNvSpPr txBox="1">
            <a:spLocks noChangeArrowheads="1"/>
          </p:cNvSpPr>
          <p:nvPr/>
        </p:nvSpPr>
        <p:spPr bwMode="auto">
          <a:xfrm>
            <a:off x="5334000" y="18288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薬物療法</a:t>
            </a:r>
          </a:p>
        </p:txBody>
      </p:sp>
      <p:sp>
        <p:nvSpPr>
          <p:cNvPr id="11284" name="Text Box 20">
            <a:extLst>
              <a:ext uri="{FF2B5EF4-FFF2-40B4-BE49-F238E27FC236}">
                <a16:creationId xmlns:a16="http://schemas.microsoft.com/office/drawing/2014/main" id="{CA94FABE-4BEE-44C7-AB19-DDE3D38AB582}"/>
              </a:ext>
            </a:extLst>
          </p:cNvPr>
          <p:cNvSpPr txBox="1">
            <a:spLocks noChangeArrowheads="1"/>
          </p:cNvSpPr>
          <p:nvPr/>
        </p:nvSpPr>
        <p:spPr bwMode="auto">
          <a:xfrm>
            <a:off x="5334000" y="2362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環境調整</a:t>
            </a:r>
          </a:p>
        </p:txBody>
      </p:sp>
      <p:sp>
        <p:nvSpPr>
          <p:cNvPr id="11285" name="Text Box 21">
            <a:extLst>
              <a:ext uri="{FF2B5EF4-FFF2-40B4-BE49-F238E27FC236}">
                <a16:creationId xmlns:a16="http://schemas.microsoft.com/office/drawing/2014/main" id="{B67960C0-4F0C-4C73-809C-67D138F71D82}"/>
              </a:ext>
            </a:extLst>
          </p:cNvPr>
          <p:cNvSpPr txBox="1">
            <a:spLocks noChangeArrowheads="1"/>
          </p:cNvSpPr>
          <p:nvPr/>
        </p:nvSpPr>
        <p:spPr bwMode="auto">
          <a:xfrm>
            <a:off x="5334000" y="28194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精神療法・カウンセリング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5">
                                            <p:txEl>
                                              <p:pRg st="0" end="0"/>
                                            </p:txEl>
                                          </p:spTgt>
                                        </p:tgtEl>
                                        <p:attrNameLst>
                                          <p:attrName>style.visibility</p:attrName>
                                        </p:attrNameLst>
                                      </p:cBhvr>
                                      <p:to>
                                        <p:strVal val="visible"/>
                                      </p:to>
                                    </p:set>
                                    <p:anim calcmode="lin" valueType="num">
                                      <p:cBhvr additive="base">
                                        <p:cTn id="7" dur="500" fill="hold"/>
                                        <p:tgtEl>
                                          <p:spTgt spid="11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5">
                                            <p:txEl>
                                              <p:pRg st="1" end="1"/>
                                            </p:txEl>
                                          </p:spTgt>
                                        </p:tgtEl>
                                        <p:attrNameLst>
                                          <p:attrName>style.visibility</p:attrName>
                                        </p:attrNameLst>
                                      </p:cBhvr>
                                      <p:to>
                                        <p:strVal val="visible"/>
                                      </p:to>
                                    </p:set>
                                    <p:anim calcmode="lin" valueType="num">
                                      <p:cBhvr additive="base">
                                        <p:cTn id="13" dur="500" fill="hold"/>
                                        <p:tgtEl>
                                          <p:spTgt spid="11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5">
                                            <p:txEl>
                                              <p:pRg st="2" end="2"/>
                                            </p:txEl>
                                          </p:spTgt>
                                        </p:tgtEl>
                                        <p:attrNameLst>
                                          <p:attrName>style.visibility</p:attrName>
                                        </p:attrNameLst>
                                      </p:cBhvr>
                                      <p:to>
                                        <p:strVal val="visible"/>
                                      </p:to>
                                    </p:set>
                                    <p:anim calcmode="lin" valueType="num">
                                      <p:cBhvr additive="base">
                                        <p:cTn id="19" dur="500" fill="hold"/>
                                        <p:tgtEl>
                                          <p:spTgt spid="11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5">
                                            <p:txEl>
                                              <p:pRg st="3" end="3"/>
                                            </p:txEl>
                                          </p:spTgt>
                                        </p:tgtEl>
                                        <p:attrNameLst>
                                          <p:attrName>style.visibility</p:attrName>
                                        </p:attrNameLst>
                                      </p:cBhvr>
                                      <p:to>
                                        <p:strVal val="visible"/>
                                      </p:to>
                                    </p:set>
                                    <p:anim calcmode="lin" valueType="num">
                                      <p:cBhvr additive="base">
                                        <p:cTn id="25" dur="500" fill="hold"/>
                                        <p:tgtEl>
                                          <p:spTgt spid="11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268"/>
                                        </p:tgtEl>
                                        <p:attrNameLst>
                                          <p:attrName>style.visibility</p:attrName>
                                        </p:attrNameLst>
                                      </p:cBhvr>
                                      <p:to>
                                        <p:strVal val="visible"/>
                                      </p:to>
                                    </p:set>
                                    <p:anim calcmode="lin" valueType="num">
                                      <p:cBhvr additive="base">
                                        <p:cTn id="31" dur="500" fill="hold"/>
                                        <p:tgtEl>
                                          <p:spTgt spid="11268"/>
                                        </p:tgtEl>
                                        <p:attrNameLst>
                                          <p:attrName>ppt_x</p:attrName>
                                        </p:attrNameLst>
                                      </p:cBhvr>
                                      <p:tavLst>
                                        <p:tav tm="0">
                                          <p:val>
                                            <p:strVal val="0-#ppt_w/2"/>
                                          </p:val>
                                        </p:tav>
                                        <p:tav tm="100000">
                                          <p:val>
                                            <p:strVal val="#ppt_x"/>
                                          </p:val>
                                        </p:tav>
                                      </p:tavLst>
                                    </p:anim>
                                    <p:anim calcmode="lin" valueType="num">
                                      <p:cBhvr additive="base">
                                        <p:cTn id="32" dur="500" fill="hold"/>
                                        <p:tgtEl>
                                          <p:spTgt spid="11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additive="base">
                                        <p:cTn id="37" dur="500" fill="hold"/>
                                        <p:tgtEl>
                                          <p:spTgt spid="11271"/>
                                        </p:tgtEl>
                                        <p:attrNameLst>
                                          <p:attrName>ppt_x</p:attrName>
                                        </p:attrNameLst>
                                      </p:cBhvr>
                                      <p:tavLst>
                                        <p:tav tm="0">
                                          <p:val>
                                            <p:strVal val="0-#ppt_w/2"/>
                                          </p:val>
                                        </p:tav>
                                        <p:tav tm="100000">
                                          <p:val>
                                            <p:strVal val="#ppt_x"/>
                                          </p:val>
                                        </p:tav>
                                      </p:tavLst>
                                    </p:anim>
                                    <p:anim calcmode="lin" valueType="num">
                                      <p:cBhvr additive="base">
                                        <p:cTn id="38" dur="500" fill="hold"/>
                                        <p:tgtEl>
                                          <p:spTgt spid="112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269"/>
                                        </p:tgtEl>
                                        <p:attrNameLst>
                                          <p:attrName>style.visibility</p:attrName>
                                        </p:attrNameLst>
                                      </p:cBhvr>
                                      <p:to>
                                        <p:strVal val="visible"/>
                                      </p:to>
                                    </p:set>
                                    <p:anim calcmode="lin" valueType="num">
                                      <p:cBhvr additive="base">
                                        <p:cTn id="43" dur="500" fill="hold"/>
                                        <p:tgtEl>
                                          <p:spTgt spid="11269"/>
                                        </p:tgtEl>
                                        <p:attrNameLst>
                                          <p:attrName>ppt_x</p:attrName>
                                        </p:attrNameLst>
                                      </p:cBhvr>
                                      <p:tavLst>
                                        <p:tav tm="0">
                                          <p:val>
                                            <p:strVal val="0-#ppt_w/2"/>
                                          </p:val>
                                        </p:tav>
                                        <p:tav tm="100000">
                                          <p:val>
                                            <p:strVal val="#ppt_x"/>
                                          </p:val>
                                        </p:tav>
                                      </p:tavLst>
                                    </p:anim>
                                    <p:anim calcmode="lin" valueType="num">
                                      <p:cBhvr additive="base">
                                        <p:cTn id="44"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72"/>
                                        </p:tgtEl>
                                        <p:attrNameLst>
                                          <p:attrName>style.visibility</p:attrName>
                                        </p:attrNameLst>
                                      </p:cBhvr>
                                      <p:to>
                                        <p:strVal val="visible"/>
                                      </p:to>
                                    </p:set>
                                    <p:anim calcmode="lin" valueType="num">
                                      <p:cBhvr additive="base">
                                        <p:cTn id="49" dur="500" fill="hold"/>
                                        <p:tgtEl>
                                          <p:spTgt spid="11272"/>
                                        </p:tgtEl>
                                        <p:attrNameLst>
                                          <p:attrName>ppt_x</p:attrName>
                                        </p:attrNameLst>
                                      </p:cBhvr>
                                      <p:tavLst>
                                        <p:tav tm="0">
                                          <p:val>
                                            <p:strVal val="0-#ppt_w/2"/>
                                          </p:val>
                                        </p:tav>
                                        <p:tav tm="100000">
                                          <p:val>
                                            <p:strVal val="#ppt_x"/>
                                          </p:val>
                                        </p:tav>
                                      </p:tavLst>
                                    </p:anim>
                                    <p:anim calcmode="lin" valueType="num">
                                      <p:cBhvr additive="base">
                                        <p:cTn id="50" dur="500" fill="hold"/>
                                        <p:tgtEl>
                                          <p:spTgt spid="112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1270"/>
                                        </p:tgtEl>
                                        <p:attrNameLst>
                                          <p:attrName>style.visibility</p:attrName>
                                        </p:attrNameLst>
                                      </p:cBhvr>
                                      <p:to>
                                        <p:strVal val="visible"/>
                                      </p:to>
                                    </p:set>
                                    <p:anim calcmode="lin" valueType="num">
                                      <p:cBhvr additive="base">
                                        <p:cTn id="55" dur="500" fill="hold"/>
                                        <p:tgtEl>
                                          <p:spTgt spid="11270"/>
                                        </p:tgtEl>
                                        <p:attrNameLst>
                                          <p:attrName>ppt_x</p:attrName>
                                        </p:attrNameLst>
                                      </p:cBhvr>
                                      <p:tavLst>
                                        <p:tav tm="0">
                                          <p:val>
                                            <p:strVal val="0-#ppt_w/2"/>
                                          </p:val>
                                        </p:tav>
                                        <p:tav tm="100000">
                                          <p:val>
                                            <p:strVal val="#ppt_x"/>
                                          </p:val>
                                        </p:tav>
                                      </p:tavLst>
                                    </p:anim>
                                    <p:anim calcmode="lin" valueType="num">
                                      <p:cBhvr additive="base">
                                        <p:cTn id="56"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73"/>
                                        </p:tgtEl>
                                        <p:attrNameLst>
                                          <p:attrName>style.visibility</p:attrName>
                                        </p:attrNameLst>
                                      </p:cBhvr>
                                      <p:to>
                                        <p:strVal val="visible"/>
                                      </p:to>
                                    </p:set>
                                    <p:anim calcmode="lin" valueType="num">
                                      <p:cBhvr additive="base">
                                        <p:cTn id="61" dur="500" fill="hold"/>
                                        <p:tgtEl>
                                          <p:spTgt spid="11273"/>
                                        </p:tgtEl>
                                        <p:attrNameLst>
                                          <p:attrName>ppt_x</p:attrName>
                                        </p:attrNameLst>
                                      </p:cBhvr>
                                      <p:tavLst>
                                        <p:tav tm="0">
                                          <p:val>
                                            <p:strVal val="0-#ppt_w/2"/>
                                          </p:val>
                                        </p:tav>
                                        <p:tav tm="100000">
                                          <p:val>
                                            <p:strVal val="#ppt_x"/>
                                          </p:val>
                                        </p:tav>
                                      </p:tavLst>
                                    </p:anim>
                                    <p:anim calcmode="lin" valueType="num">
                                      <p:cBhvr additive="base">
                                        <p:cTn id="62" dur="500" fill="hold"/>
                                        <p:tgtEl>
                                          <p:spTgt spid="112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1279"/>
                                        </p:tgtEl>
                                        <p:attrNameLst>
                                          <p:attrName>style.visibility</p:attrName>
                                        </p:attrNameLst>
                                      </p:cBhvr>
                                      <p:to>
                                        <p:strVal val="visible"/>
                                      </p:to>
                                    </p:set>
                                    <p:anim calcmode="lin" valueType="num">
                                      <p:cBhvr additive="base">
                                        <p:cTn id="67" dur="500" fill="hold"/>
                                        <p:tgtEl>
                                          <p:spTgt spid="11279"/>
                                        </p:tgtEl>
                                        <p:attrNameLst>
                                          <p:attrName>ppt_x</p:attrName>
                                        </p:attrNameLst>
                                      </p:cBhvr>
                                      <p:tavLst>
                                        <p:tav tm="0">
                                          <p:val>
                                            <p:strVal val="0-#ppt_w/2"/>
                                          </p:val>
                                        </p:tav>
                                        <p:tav tm="100000">
                                          <p:val>
                                            <p:strVal val="#ppt_x"/>
                                          </p:val>
                                        </p:tav>
                                      </p:tavLst>
                                    </p:anim>
                                    <p:anim calcmode="lin" valueType="num">
                                      <p:cBhvr additive="base">
                                        <p:cTn id="68"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1283"/>
                                        </p:tgtEl>
                                        <p:attrNameLst>
                                          <p:attrName>style.visibility</p:attrName>
                                        </p:attrNameLst>
                                      </p:cBhvr>
                                      <p:to>
                                        <p:strVal val="visible"/>
                                      </p:to>
                                    </p:set>
                                    <p:anim calcmode="lin" valueType="num">
                                      <p:cBhvr additive="base">
                                        <p:cTn id="73" dur="500" fill="hold"/>
                                        <p:tgtEl>
                                          <p:spTgt spid="11283"/>
                                        </p:tgtEl>
                                        <p:attrNameLst>
                                          <p:attrName>ppt_x</p:attrName>
                                        </p:attrNameLst>
                                      </p:cBhvr>
                                      <p:tavLst>
                                        <p:tav tm="0">
                                          <p:val>
                                            <p:strVal val="1+#ppt_w/2"/>
                                          </p:val>
                                        </p:tav>
                                        <p:tav tm="100000">
                                          <p:val>
                                            <p:strVal val="#ppt_x"/>
                                          </p:val>
                                        </p:tav>
                                      </p:tavLst>
                                    </p:anim>
                                    <p:anim calcmode="lin" valueType="num">
                                      <p:cBhvr additive="base">
                                        <p:cTn id="74" dur="500" fill="hold"/>
                                        <p:tgtEl>
                                          <p:spTgt spid="112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1280"/>
                                        </p:tgtEl>
                                        <p:attrNameLst>
                                          <p:attrName>style.visibility</p:attrName>
                                        </p:attrNameLst>
                                      </p:cBhvr>
                                      <p:to>
                                        <p:strVal val="visible"/>
                                      </p:to>
                                    </p:set>
                                    <p:anim calcmode="lin" valueType="num">
                                      <p:cBhvr additive="base">
                                        <p:cTn id="79" dur="500" fill="hold"/>
                                        <p:tgtEl>
                                          <p:spTgt spid="11280"/>
                                        </p:tgtEl>
                                        <p:attrNameLst>
                                          <p:attrName>ppt_x</p:attrName>
                                        </p:attrNameLst>
                                      </p:cBhvr>
                                      <p:tavLst>
                                        <p:tav tm="0">
                                          <p:val>
                                            <p:strVal val="0-#ppt_w/2"/>
                                          </p:val>
                                        </p:tav>
                                        <p:tav tm="100000">
                                          <p:val>
                                            <p:strVal val="#ppt_x"/>
                                          </p:val>
                                        </p:tav>
                                      </p:tavLst>
                                    </p:anim>
                                    <p:anim calcmode="lin" valueType="num">
                                      <p:cBhvr additive="base">
                                        <p:cTn id="80"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284"/>
                                        </p:tgtEl>
                                        <p:attrNameLst>
                                          <p:attrName>style.visibility</p:attrName>
                                        </p:attrNameLst>
                                      </p:cBhvr>
                                      <p:to>
                                        <p:strVal val="visible"/>
                                      </p:to>
                                    </p:set>
                                    <p:anim calcmode="lin" valueType="num">
                                      <p:cBhvr additive="base">
                                        <p:cTn id="85" dur="500" fill="hold"/>
                                        <p:tgtEl>
                                          <p:spTgt spid="11284"/>
                                        </p:tgtEl>
                                        <p:attrNameLst>
                                          <p:attrName>ppt_x</p:attrName>
                                        </p:attrNameLst>
                                      </p:cBhvr>
                                      <p:tavLst>
                                        <p:tav tm="0">
                                          <p:val>
                                            <p:strVal val="1+#ppt_w/2"/>
                                          </p:val>
                                        </p:tav>
                                        <p:tav tm="100000">
                                          <p:val>
                                            <p:strVal val="#ppt_x"/>
                                          </p:val>
                                        </p:tav>
                                      </p:tavLst>
                                    </p:anim>
                                    <p:anim calcmode="lin" valueType="num">
                                      <p:cBhvr additive="base">
                                        <p:cTn id="86" dur="500" fill="hold"/>
                                        <p:tgtEl>
                                          <p:spTgt spid="112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type.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11281"/>
                                        </p:tgtEl>
                                        <p:attrNameLst>
                                          <p:attrName>style.visibility</p:attrName>
                                        </p:attrNameLst>
                                      </p:cBhvr>
                                      <p:to>
                                        <p:strVal val="visible"/>
                                      </p:to>
                                    </p:set>
                                    <p:anim calcmode="lin" valueType="num">
                                      <p:cBhvr additive="base">
                                        <p:cTn id="91" dur="500" fill="hold"/>
                                        <p:tgtEl>
                                          <p:spTgt spid="11281"/>
                                        </p:tgtEl>
                                        <p:attrNameLst>
                                          <p:attrName>ppt_x</p:attrName>
                                        </p:attrNameLst>
                                      </p:cBhvr>
                                      <p:tavLst>
                                        <p:tav tm="0">
                                          <p:val>
                                            <p:strVal val="0-#ppt_w/2"/>
                                          </p:val>
                                        </p:tav>
                                        <p:tav tm="100000">
                                          <p:val>
                                            <p:strVal val="#ppt_x"/>
                                          </p:val>
                                        </p:tav>
                                      </p:tavLst>
                                    </p:anim>
                                    <p:anim calcmode="lin" valueType="num">
                                      <p:cBhvr additive="base">
                                        <p:cTn id="92" dur="500" fill="hold"/>
                                        <p:tgtEl>
                                          <p:spTgt spid="11281"/>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1285"/>
                                        </p:tgtEl>
                                        <p:attrNameLst>
                                          <p:attrName>style.visibility</p:attrName>
                                        </p:attrNameLst>
                                      </p:cBhvr>
                                      <p:to>
                                        <p:strVal val="visible"/>
                                      </p:to>
                                    </p:set>
                                    <p:anim calcmode="lin" valueType="num">
                                      <p:cBhvr additive="base">
                                        <p:cTn id="97" dur="500" fill="hold"/>
                                        <p:tgtEl>
                                          <p:spTgt spid="11285"/>
                                        </p:tgtEl>
                                        <p:attrNameLst>
                                          <p:attrName>ppt_x</p:attrName>
                                        </p:attrNameLst>
                                      </p:cBhvr>
                                      <p:tavLst>
                                        <p:tav tm="0">
                                          <p:val>
                                            <p:strVal val="1+#ppt_w/2"/>
                                          </p:val>
                                        </p:tav>
                                        <p:tav tm="100000">
                                          <p:val>
                                            <p:strVal val="#ppt_x"/>
                                          </p:val>
                                        </p:tav>
                                      </p:tavLst>
                                    </p:anim>
                                    <p:anim calcmode="lin" valueType="num">
                                      <p:cBhvr additive="base">
                                        <p:cTn id="98" dur="500" fill="hold"/>
                                        <p:tgtEl>
                                          <p:spTgt spid="112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build="p" autoUpdateAnimBg="0"/>
      <p:bldP spid="11283" grpId="0" autoUpdateAnimBg="0"/>
      <p:bldP spid="11284" grpId="0" autoUpdateAnimBg="0"/>
      <p:bldP spid="1128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E93E1A59-0EDA-4CBB-9889-A319171B04AE}"/>
              </a:ext>
            </a:extLst>
          </p:cNvPr>
          <p:cNvSpPr>
            <a:spLocks noGrp="1"/>
          </p:cNvSpPr>
          <p:nvPr>
            <p:ph type="sldNum" sz="quarter" idx="12"/>
          </p:nvPr>
        </p:nvSpPr>
        <p:spPr/>
        <p:txBody>
          <a:bodyPr/>
          <a:lstStyle/>
          <a:p>
            <a:fld id="{19889100-917E-4AE7-BE7E-473C2677E24E}" type="slidenum">
              <a:rPr lang="en-US" altLang="ja-JP"/>
              <a:pPr/>
              <a:t>20</a:t>
            </a:fld>
            <a:endParaRPr lang="en-US" altLang="ja-JP"/>
          </a:p>
        </p:txBody>
      </p:sp>
      <p:sp>
        <p:nvSpPr>
          <p:cNvPr id="87042" name="Rectangle 2">
            <a:extLst>
              <a:ext uri="{FF2B5EF4-FFF2-40B4-BE49-F238E27FC236}">
                <a16:creationId xmlns:a16="http://schemas.microsoft.com/office/drawing/2014/main" id="{BDB3DC9A-5B6D-40DB-B93D-5D1CFBDA8036}"/>
              </a:ext>
            </a:extLst>
          </p:cNvPr>
          <p:cNvSpPr>
            <a:spLocks noGrp="1" noChangeArrowheads="1"/>
          </p:cNvSpPr>
          <p:nvPr>
            <p:ph type="title"/>
          </p:nvPr>
        </p:nvSpPr>
        <p:spPr>
          <a:xfrm>
            <a:off x="317500" y="544513"/>
            <a:ext cx="8637588" cy="762000"/>
          </a:xfrm>
        </p:spPr>
        <p:txBody>
          <a:bodyPr/>
          <a:lstStyle/>
          <a:p>
            <a:r>
              <a:rPr lang="ja-JP" altLang="en-US" dirty="0"/>
              <a:t>知的能力障害の出生前原因</a:t>
            </a:r>
            <a:r>
              <a:rPr lang="en-US" altLang="ja-JP" dirty="0"/>
              <a:t>2</a:t>
            </a:r>
          </a:p>
        </p:txBody>
      </p:sp>
      <p:sp>
        <p:nvSpPr>
          <p:cNvPr id="87043" name="Rectangle 3">
            <a:extLst>
              <a:ext uri="{FF2B5EF4-FFF2-40B4-BE49-F238E27FC236}">
                <a16:creationId xmlns:a16="http://schemas.microsoft.com/office/drawing/2014/main" id="{841853DB-2B9D-433D-9466-419F5CD1F1C8}"/>
              </a:ext>
            </a:extLst>
          </p:cNvPr>
          <p:cNvSpPr>
            <a:spLocks noGrp="1" noChangeArrowheads="1"/>
          </p:cNvSpPr>
          <p:nvPr>
            <p:ph type="body" idx="1"/>
          </p:nvPr>
        </p:nvSpPr>
        <p:spPr/>
        <p:txBody>
          <a:bodyPr/>
          <a:lstStyle/>
          <a:p>
            <a:pPr algn="just">
              <a:lnSpc>
                <a:spcPct val="90000"/>
              </a:lnSpc>
              <a:buFont typeface="Wingdings" panose="05000000000000000000" pitchFamily="2" charset="2"/>
              <a:buNone/>
            </a:pPr>
            <a:r>
              <a:rPr lang="ja-JP" altLang="en-US" dirty="0">
                <a:solidFill>
                  <a:srgbClr val="FFFF00"/>
                </a:solidFill>
                <a:latin typeface="ＭＳ Ｐゴシック" panose="020B0600070205080204" pitchFamily="50" charset="-128"/>
              </a:rPr>
              <a:t>染色体異常</a:t>
            </a:r>
          </a:p>
          <a:p>
            <a:pPr algn="just">
              <a:lnSpc>
                <a:spcPct val="90000"/>
              </a:lnSpc>
            </a:pPr>
            <a:r>
              <a:rPr lang="ja-JP" altLang="en-US" sz="2800" dirty="0">
                <a:latin typeface="ＭＳ Ｐゴシック" panose="020B0600070205080204" pitchFamily="50" charset="-128"/>
              </a:rPr>
              <a:t>　</a:t>
            </a:r>
            <a:r>
              <a:rPr lang="ja-JP" altLang="en-US" sz="2800" dirty="0">
                <a:solidFill>
                  <a:srgbClr val="FFFF00"/>
                </a:solidFill>
                <a:latin typeface="ＭＳ Ｐゴシック" panose="020B0600070205080204" pitchFamily="50" charset="-128"/>
              </a:rPr>
              <a:t>ダウン症候群：</a:t>
            </a:r>
            <a:r>
              <a:rPr lang="en-US" altLang="ja-JP" sz="2800" dirty="0">
                <a:solidFill>
                  <a:srgbClr val="FFFF00"/>
                </a:solidFill>
                <a:latin typeface="ＭＳ Ｐゴシック" panose="020B0600070205080204" pitchFamily="50" charset="-128"/>
              </a:rPr>
              <a:t>21</a:t>
            </a:r>
            <a:r>
              <a:rPr lang="ja-JP" altLang="en-US" sz="2800" dirty="0">
                <a:solidFill>
                  <a:srgbClr val="FFFF00"/>
                </a:solidFill>
                <a:latin typeface="ＭＳ Ｐゴシック" panose="020B0600070205080204" pitchFamily="50" charset="-128"/>
              </a:rPr>
              <a:t>トリソミー</a:t>
            </a:r>
          </a:p>
          <a:p>
            <a:pPr algn="just">
              <a:lnSpc>
                <a:spcPct val="90000"/>
              </a:lnSpc>
            </a:pPr>
            <a:r>
              <a:rPr lang="ja-JP" altLang="en-US" sz="2800" dirty="0">
                <a:latin typeface="ＭＳ Ｐゴシック" panose="020B0600070205080204" pitchFamily="50" charset="-128"/>
              </a:rPr>
              <a:t>　</a:t>
            </a:r>
            <a:r>
              <a:rPr lang="en-US" altLang="ja-JP" sz="2800" dirty="0">
                <a:latin typeface="ＭＳ Ｐゴシック" panose="020B0600070205080204" pitchFamily="50" charset="-128"/>
              </a:rPr>
              <a:t>18</a:t>
            </a:r>
            <a:r>
              <a:rPr lang="ja-JP" altLang="en-US" sz="2800" dirty="0">
                <a:latin typeface="ＭＳ Ｐゴシック" panose="020B0600070205080204" pitchFamily="50" charset="-128"/>
              </a:rPr>
              <a:t>トリソミー：多毛、眼裂狭小、後頭部突出、手指の重合</a:t>
            </a:r>
          </a:p>
          <a:p>
            <a:pPr algn="just">
              <a:lnSpc>
                <a:spcPct val="90000"/>
              </a:lnSpc>
            </a:pPr>
            <a:r>
              <a:rPr lang="ja-JP" altLang="en-US" sz="2800" dirty="0">
                <a:latin typeface="ＭＳ Ｐゴシック" panose="020B0600070205080204" pitchFamily="50" charset="-128"/>
              </a:rPr>
              <a:t>　</a:t>
            </a:r>
            <a:r>
              <a:rPr lang="en-US" altLang="ja-JP" sz="2800" dirty="0">
                <a:solidFill>
                  <a:srgbClr val="FFFF00"/>
                </a:solidFill>
                <a:latin typeface="ＭＳ Ｐゴシック" panose="020B0600070205080204" pitchFamily="50" charset="-128"/>
              </a:rPr>
              <a:t>Klinefelter</a:t>
            </a:r>
            <a:r>
              <a:rPr lang="ja-JP" altLang="en-US" sz="2800" dirty="0">
                <a:solidFill>
                  <a:srgbClr val="FFFF00"/>
                </a:solidFill>
                <a:latin typeface="ＭＳ Ｐゴシック" panose="020B0600070205080204" pitchFamily="50" charset="-128"/>
              </a:rPr>
              <a:t>症候群：</a:t>
            </a:r>
            <a:r>
              <a:rPr lang="en-US" altLang="ja-JP" sz="2800" dirty="0">
                <a:solidFill>
                  <a:srgbClr val="FFFF00"/>
                </a:solidFill>
                <a:latin typeface="ＭＳ Ｐゴシック" panose="020B0600070205080204" pitchFamily="50" charset="-128"/>
              </a:rPr>
              <a:t>47XXY</a:t>
            </a:r>
            <a:r>
              <a:rPr lang="en-US" altLang="ja-JP" sz="2800" dirty="0">
                <a:latin typeface="ＭＳ Ｐゴシック" panose="020B0600070205080204" pitchFamily="50" charset="-128"/>
              </a:rPr>
              <a:t>,48XXXY</a:t>
            </a:r>
            <a:r>
              <a:rPr lang="ja-JP" altLang="en-US" sz="2800" dirty="0">
                <a:latin typeface="ＭＳ Ｐゴシック" panose="020B0600070205080204" pitchFamily="50" charset="-128"/>
              </a:rPr>
              <a:t>、思春期以降細長い体型、小睾丸</a:t>
            </a:r>
          </a:p>
          <a:p>
            <a:pPr algn="just">
              <a:lnSpc>
                <a:spcPct val="90000"/>
              </a:lnSpc>
              <a:buFont typeface="Wingdings" panose="05000000000000000000" pitchFamily="2" charset="2"/>
              <a:buNone/>
            </a:pPr>
            <a:r>
              <a:rPr lang="ja-JP" altLang="en-US" dirty="0">
                <a:solidFill>
                  <a:srgbClr val="FFFF00"/>
                </a:solidFill>
                <a:latin typeface="ＭＳ Ｐゴシック" panose="020B0600070205080204" pitchFamily="50" charset="-128"/>
              </a:rPr>
              <a:t>トリプレットリピート病</a:t>
            </a:r>
          </a:p>
          <a:p>
            <a:pPr algn="just">
              <a:lnSpc>
                <a:spcPct val="90000"/>
              </a:lnSpc>
            </a:pPr>
            <a:r>
              <a:rPr lang="ja-JP" altLang="en-US" sz="2800" dirty="0">
                <a:latin typeface="ＭＳ Ｐゴシック" panose="020B0600070205080204" pitchFamily="50" charset="-128"/>
              </a:rPr>
              <a:t>　脆弱</a:t>
            </a:r>
            <a:r>
              <a:rPr lang="en-US" altLang="ja-JP" sz="2800" dirty="0">
                <a:latin typeface="ＭＳ Ｐゴシック" panose="020B0600070205080204" pitchFamily="50" charset="-128"/>
              </a:rPr>
              <a:t>X</a:t>
            </a:r>
            <a:r>
              <a:rPr lang="ja-JP" altLang="en-US" sz="2800" dirty="0">
                <a:latin typeface="ＭＳ Ｐゴシック" panose="020B0600070205080204" pitchFamily="50" charset="-128"/>
              </a:rPr>
              <a:t>症候群：</a:t>
            </a:r>
            <a:r>
              <a:rPr lang="en-US" altLang="ja-JP" sz="2800" dirty="0">
                <a:latin typeface="ＭＳ Ｐゴシック" panose="020B0600070205080204" pitchFamily="50" charset="-128"/>
              </a:rPr>
              <a:t>CGC</a:t>
            </a:r>
            <a:r>
              <a:rPr lang="ja-JP" altLang="en-US" sz="2800" dirty="0">
                <a:latin typeface="ＭＳ Ｐゴシック" panose="020B0600070205080204" pitchFamily="50" charset="-128"/>
              </a:rPr>
              <a:t>トリプレットの反復配列、知的障害、多動・自閉傾向、下顎突出</a:t>
            </a:r>
          </a:p>
          <a:p>
            <a:pPr>
              <a:lnSpc>
                <a:spcPct val="90000"/>
              </a:lnSpc>
            </a:pPr>
            <a:endParaRPr lang="en-US" altLang="ja-JP" sz="2800" dirty="0">
              <a:latin typeface="ＭＳ Ｐゴシック" panose="020B060007020508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B0279C94-9F63-4E24-A4A1-AE96D5372305}"/>
              </a:ext>
            </a:extLst>
          </p:cNvPr>
          <p:cNvSpPr>
            <a:spLocks noGrp="1"/>
          </p:cNvSpPr>
          <p:nvPr>
            <p:ph type="sldNum" sz="quarter" idx="12"/>
          </p:nvPr>
        </p:nvSpPr>
        <p:spPr/>
        <p:txBody>
          <a:bodyPr/>
          <a:lstStyle/>
          <a:p>
            <a:fld id="{BD48A77F-8647-4911-9ACA-3B7943E44501}" type="slidenum">
              <a:rPr lang="en-US" altLang="ja-JP"/>
              <a:pPr/>
              <a:t>21</a:t>
            </a:fld>
            <a:endParaRPr lang="en-US" altLang="ja-JP"/>
          </a:p>
        </p:txBody>
      </p:sp>
      <p:sp>
        <p:nvSpPr>
          <p:cNvPr id="88066" name="Rectangle 2050">
            <a:extLst>
              <a:ext uri="{FF2B5EF4-FFF2-40B4-BE49-F238E27FC236}">
                <a16:creationId xmlns:a16="http://schemas.microsoft.com/office/drawing/2014/main" id="{B432D8F5-2746-46BE-95A5-AFC8D9F7A0FD}"/>
              </a:ext>
            </a:extLst>
          </p:cNvPr>
          <p:cNvSpPr>
            <a:spLocks noGrp="1" noChangeArrowheads="1"/>
          </p:cNvSpPr>
          <p:nvPr>
            <p:ph type="title"/>
          </p:nvPr>
        </p:nvSpPr>
        <p:spPr>
          <a:xfrm>
            <a:off x="317500" y="544513"/>
            <a:ext cx="8637588" cy="762000"/>
          </a:xfrm>
        </p:spPr>
        <p:txBody>
          <a:bodyPr/>
          <a:lstStyle/>
          <a:p>
            <a:r>
              <a:rPr lang="ja-JP" altLang="en-US" dirty="0"/>
              <a:t>知的能力障害の出生前原因</a:t>
            </a:r>
            <a:r>
              <a:rPr lang="en-US" altLang="ja-JP" dirty="0"/>
              <a:t>3</a:t>
            </a:r>
          </a:p>
        </p:txBody>
      </p:sp>
      <p:sp>
        <p:nvSpPr>
          <p:cNvPr id="88067" name="Rectangle 2051">
            <a:extLst>
              <a:ext uri="{FF2B5EF4-FFF2-40B4-BE49-F238E27FC236}">
                <a16:creationId xmlns:a16="http://schemas.microsoft.com/office/drawing/2014/main" id="{D9A996EC-6C6E-4F7D-8A7B-111874E1402E}"/>
              </a:ext>
            </a:extLst>
          </p:cNvPr>
          <p:cNvSpPr>
            <a:spLocks noGrp="1" noChangeArrowheads="1"/>
          </p:cNvSpPr>
          <p:nvPr>
            <p:ph type="body" idx="1"/>
          </p:nvPr>
        </p:nvSpPr>
        <p:spPr/>
        <p:txBody>
          <a:bodyPr/>
          <a:lstStyle/>
          <a:p>
            <a:pPr algn="just">
              <a:buFont typeface="Wingdings" panose="05000000000000000000" pitchFamily="2" charset="2"/>
              <a:buNone/>
            </a:pPr>
            <a:r>
              <a:rPr lang="ja-JP" altLang="en-US" dirty="0">
                <a:solidFill>
                  <a:srgbClr val="FFFF00"/>
                </a:solidFill>
                <a:latin typeface="ＭＳ Ｐゴシック" panose="020B0600070205080204" pitchFamily="50" charset="-128"/>
              </a:rPr>
              <a:t>先天奇形症候群</a:t>
            </a:r>
          </a:p>
          <a:p>
            <a:pPr algn="just"/>
            <a:r>
              <a:rPr lang="ja-JP" altLang="en-US" dirty="0">
                <a:latin typeface="ＭＳ Ｐゴシック" panose="020B0600070205080204" pitchFamily="50" charset="-128"/>
              </a:rPr>
              <a:t>　</a:t>
            </a:r>
            <a:r>
              <a:rPr lang="en-US" altLang="ja-JP" sz="2800" dirty="0">
                <a:solidFill>
                  <a:srgbClr val="FFFF00"/>
                </a:solidFill>
                <a:latin typeface="ＭＳ Ｐゴシック" panose="020B0600070205080204" pitchFamily="50" charset="-128"/>
              </a:rPr>
              <a:t>Prader-Willi</a:t>
            </a:r>
            <a:r>
              <a:rPr lang="ja-JP" altLang="en-US" sz="2800" dirty="0">
                <a:solidFill>
                  <a:srgbClr val="FFFF00"/>
                </a:solidFill>
                <a:latin typeface="ＭＳ Ｐゴシック" panose="020B0600070205080204" pitchFamily="50" charset="-128"/>
              </a:rPr>
              <a:t>症候群</a:t>
            </a:r>
            <a:r>
              <a:rPr lang="ja-JP" altLang="en-US" sz="2800" dirty="0">
                <a:latin typeface="ＭＳ Ｐゴシック" panose="020B0600070205080204" pitchFamily="50" charset="-128"/>
              </a:rPr>
              <a:t>：</a:t>
            </a:r>
            <a:r>
              <a:rPr lang="en-US" altLang="ja-JP" sz="2800" dirty="0">
                <a:latin typeface="ＭＳ Ｐゴシック" panose="020B0600070205080204" pitchFamily="50" charset="-128"/>
              </a:rPr>
              <a:t>15</a:t>
            </a:r>
            <a:r>
              <a:rPr lang="ja-JP" altLang="en-US" sz="2800" dirty="0">
                <a:latin typeface="ＭＳ Ｐゴシック" panose="020B0600070205080204" pitchFamily="50" charset="-128"/>
              </a:rPr>
              <a:t>番染色体の一部の父由来遺伝子の発現消失、多食・肥満、固執</a:t>
            </a:r>
          </a:p>
          <a:p>
            <a:pPr algn="just"/>
            <a:r>
              <a:rPr lang="ja-JP" altLang="en-US" sz="2800" dirty="0">
                <a:latin typeface="ＭＳ Ｐゴシック" panose="020B0600070205080204" pitchFamily="50" charset="-128"/>
              </a:rPr>
              <a:t>　</a:t>
            </a:r>
            <a:r>
              <a:rPr lang="en-US" altLang="ja-JP" sz="2800" dirty="0">
                <a:solidFill>
                  <a:srgbClr val="FFFF00"/>
                </a:solidFill>
                <a:latin typeface="ＭＳ Ｐゴシック" panose="020B0600070205080204" pitchFamily="50" charset="-128"/>
              </a:rPr>
              <a:t>Williams</a:t>
            </a:r>
            <a:r>
              <a:rPr lang="ja-JP" altLang="en-US" sz="2800" dirty="0">
                <a:solidFill>
                  <a:srgbClr val="FFFF00"/>
                </a:solidFill>
                <a:latin typeface="ＭＳ Ｐゴシック" panose="020B0600070205080204" pitchFamily="50" charset="-128"/>
              </a:rPr>
              <a:t>症候群</a:t>
            </a:r>
            <a:r>
              <a:rPr lang="ja-JP" altLang="en-US" sz="2800" dirty="0">
                <a:latin typeface="ＭＳ Ｐゴシック" panose="020B0600070205080204" pitchFamily="50" charset="-128"/>
              </a:rPr>
              <a:t>：</a:t>
            </a:r>
            <a:r>
              <a:rPr lang="en-US" altLang="ja-JP" sz="2800" dirty="0">
                <a:latin typeface="ＭＳ Ｐゴシック" panose="020B0600070205080204" pitchFamily="50" charset="-128"/>
              </a:rPr>
              <a:t>7</a:t>
            </a:r>
            <a:r>
              <a:rPr lang="ja-JP" altLang="en-US" sz="2800" dirty="0">
                <a:latin typeface="ＭＳ Ｐゴシック" panose="020B0600070205080204" pitchFamily="50" charset="-128"/>
              </a:rPr>
              <a:t>番染色体長腕の微小欠失、広い前額、</a:t>
            </a:r>
            <a:r>
              <a:rPr lang="ja-JP" altLang="en-US" sz="2800" dirty="0">
                <a:solidFill>
                  <a:srgbClr val="FFFF00"/>
                </a:solidFill>
                <a:latin typeface="ＭＳ Ｐゴシック" panose="020B0600070205080204" pitchFamily="50" charset="-128"/>
              </a:rPr>
              <a:t>上向きの鼻孔</a:t>
            </a:r>
            <a:r>
              <a:rPr lang="ja-JP" altLang="en-US" sz="2800" dirty="0">
                <a:latin typeface="ＭＳ Ｐゴシック" panose="020B0600070205080204" pitchFamily="50" charset="-128"/>
              </a:rPr>
              <a:t>、</a:t>
            </a:r>
            <a:r>
              <a:rPr lang="ja-JP" altLang="en-US" sz="2800" dirty="0">
                <a:solidFill>
                  <a:srgbClr val="FFFF00"/>
                </a:solidFill>
                <a:latin typeface="ＭＳ Ｐゴシック" panose="020B0600070205080204" pitchFamily="50" charset="-128"/>
              </a:rPr>
              <a:t>厚い唇</a:t>
            </a:r>
            <a:r>
              <a:rPr lang="ja-JP" altLang="en-US" sz="2800" dirty="0">
                <a:latin typeface="ＭＳ Ｐゴシック" panose="020B0600070205080204" pitchFamily="50" charset="-128"/>
              </a:rPr>
              <a:t>、開いた口、</a:t>
            </a:r>
            <a:r>
              <a:rPr lang="ja-JP" altLang="en-US" sz="2800" dirty="0">
                <a:solidFill>
                  <a:srgbClr val="FFFF00"/>
                </a:solidFill>
                <a:latin typeface="ＭＳ Ｐゴシック" panose="020B0600070205080204" pitchFamily="50" charset="-128"/>
              </a:rPr>
              <a:t>はれぼったい目</a:t>
            </a:r>
            <a:r>
              <a:rPr lang="ja-JP" altLang="en-US" sz="2800" dirty="0">
                <a:latin typeface="ＭＳ Ｐゴシック" panose="020B0600070205080204" pitchFamily="50" charset="-128"/>
              </a:rPr>
              <a:t>、心奇形、多弁、</a:t>
            </a:r>
            <a:r>
              <a:rPr lang="ja-JP" altLang="en-US" sz="2800" dirty="0">
                <a:solidFill>
                  <a:srgbClr val="FFFF00"/>
                </a:solidFill>
                <a:latin typeface="ＭＳ Ｐゴシック" panose="020B0600070205080204" pitchFamily="50" charset="-128"/>
              </a:rPr>
              <a:t>社交的</a:t>
            </a:r>
            <a:r>
              <a:rPr lang="ja-JP" altLang="en-US" sz="2800" dirty="0">
                <a:latin typeface="ＭＳ Ｐゴシック" panose="020B0600070205080204" pitchFamily="50" charset="-128"/>
              </a:rPr>
              <a:t>、</a:t>
            </a:r>
            <a:r>
              <a:rPr lang="ja-JP" altLang="en-US" sz="2800" dirty="0">
                <a:solidFill>
                  <a:srgbClr val="FFFF00"/>
                </a:solidFill>
                <a:latin typeface="ＭＳ Ｐゴシック" panose="020B0600070205080204" pitchFamily="50" charset="-128"/>
              </a:rPr>
              <a:t>内容は浅いが語彙数は多く流暢</a:t>
            </a:r>
            <a:r>
              <a:rPr lang="ja-JP" altLang="en-US" dirty="0">
                <a:latin typeface="ＭＳ Ｐゴシック" panose="020B0600070205080204" pitchFamily="50" charset="-128"/>
              </a:rPr>
              <a:t>。</a:t>
            </a:r>
          </a:p>
          <a:p>
            <a:endParaRPr lang="en-US" altLang="ja-JP" dirty="0">
              <a:latin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41A29820-64B0-4DCD-A681-E7EC401B1C59}"/>
              </a:ext>
            </a:extLst>
          </p:cNvPr>
          <p:cNvSpPr>
            <a:spLocks noGrp="1"/>
          </p:cNvSpPr>
          <p:nvPr>
            <p:ph type="sldNum" sz="quarter" idx="12"/>
          </p:nvPr>
        </p:nvSpPr>
        <p:spPr/>
        <p:txBody>
          <a:bodyPr/>
          <a:lstStyle/>
          <a:p>
            <a:fld id="{D794EE48-1E93-46F0-A611-4FBB65DDD32A}" type="slidenum">
              <a:rPr lang="en-US" altLang="ja-JP"/>
              <a:pPr/>
              <a:t>22</a:t>
            </a:fld>
            <a:endParaRPr lang="en-US" altLang="ja-JP"/>
          </a:p>
        </p:txBody>
      </p:sp>
      <p:sp>
        <p:nvSpPr>
          <p:cNvPr id="89090" name="Rectangle 1026">
            <a:extLst>
              <a:ext uri="{FF2B5EF4-FFF2-40B4-BE49-F238E27FC236}">
                <a16:creationId xmlns:a16="http://schemas.microsoft.com/office/drawing/2014/main" id="{A196EBD6-5546-4A6F-9FC9-D069886C260D}"/>
              </a:ext>
            </a:extLst>
          </p:cNvPr>
          <p:cNvSpPr>
            <a:spLocks noGrp="1" noChangeArrowheads="1"/>
          </p:cNvSpPr>
          <p:nvPr>
            <p:ph type="title"/>
          </p:nvPr>
        </p:nvSpPr>
        <p:spPr>
          <a:xfrm>
            <a:off x="317500" y="544513"/>
            <a:ext cx="8637588" cy="762000"/>
          </a:xfrm>
        </p:spPr>
        <p:txBody>
          <a:bodyPr/>
          <a:lstStyle/>
          <a:p>
            <a:r>
              <a:rPr lang="ja-JP" altLang="en-US" dirty="0"/>
              <a:t>知的能力障害の出生前原因</a:t>
            </a:r>
            <a:r>
              <a:rPr lang="en-US" altLang="ja-JP" dirty="0"/>
              <a:t>4</a:t>
            </a:r>
          </a:p>
        </p:txBody>
      </p:sp>
      <p:sp>
        <p:nvSpPr>
          <p:cNvPr id="89091" name="Rectangle 1027">
            <a:extLst>
              <a:ext uri="{FF2B5EF4-FFF2-40B4-BE49-F238E27FC236}">
                <a16:creationId xmlns:a16="http://schemas.microsoft.com/office/drawing/2014/main" id="{BBFCCCE3-0660-49AC-8900-7ED00C12C652}"/>
              </a:ext>
            </a:extLst>
          </p:cNvPr>
          <p:cNvSpPr>
            <a:spLocks noGrp="1" noChangeArrowheads="1"/>
          </p:cNvSpPr>
          <p:nvPr>
            <p:ph type="body" idx="1"/>
          </p:nvPr>
        </p:nvSpPr>
        <p:spPr/>
        <p:txBody>
          <a:bodyPr/>
          <a:lstStyle/>
          <a:p>
            <a:pPr algn="just">
              <a:buFont typeface="Wingdings" panose="05000000000000000000" pitchFamily="2" charset="2"/>
              <a:buNone/>
            </a:pPr>
            <a:r>
              <a:rPr lang="ja-JP" altLang="en-US" dirty="0">
                <a:solidFill>
                  <a:srgbClr val="FFFF00"/>
                </a:solidFill>
                <a:latin typeface="ＭＳ Ｐゴシック" panose="020B0600070205080204" pitchFamily="50" charset="-128"/>
              </a:rPr>
              <a:t>中枢神経系発達異常</a:t>
            </a:r>
          </a:p>
          <a:p>
            <a:pPr algn="just"/>
            <a:r>
              <a:rPr lang="ja-JP" altLang="en-US" dirty="0">
                <a:latin typeface="ＭＳ Ｐゴシック" panose="020B0600070205080204" pitchFamily="50" charset="-128"/>
              </a:rPr>
              <a:t>　</a:t>
            </a:r>
            <a:r>
              <a:rPr lang="ja-JP" altLang="en-US" sz="2800" dirty="0">
                <a:latin typeface="ＭＳ Ｐゴシック" panose="020B0600070205080204" pitchFamily="50" charset="-128"/>
              </a:rPr>
              <a:t>二分脊椎</a:t>
            </a:r>
          </a:p>
          <a:p>
            <a:pPr algn="just"/>
            <a:r>
              <a:rPr lang="ja-JP" altLang="en-US" sz="2800" dirty="0">
                <a:latin typeface="ＭＳ Ｐゴシック" panose="020B0600070205080204" pitchFamily="50" charset="-128"/>
              </a:rPr>
              <a:t>　先天性水頭症</a:t>
            </a:r>
          </a:p>
          <a:p>
            <a:pPr algn="just"/>
            <a:r>
              <a:rPr lang="ja-JP" altLang="en-US" sz="2800" dirty="0">
                <a:latin typeface="ＭＳ Ｐゴシック" panose="020B0600070205080204" pitchFamily="50" charset="-128"/>
              </a:rPr>
              <a:t>　神経皮膚症候群：結節性硬化症、</a:t>
            </a:r>
            <a:r>
              <a:rPr lang="en-US" altLang="ja-JP" sz="2800" dirty="0">
                <a:latin typeface="ＭＳ Ｐゴシック" panose="020B0600070205080204" pitchFamily="50" charset="-128"/>
              </a:rPr>
              <a:t>Recklinghausen</a:t>
            </a:r>
            <a:r>
              <a:rPr lang="ja-JP" altLang="en-US" sz="2800" dirty="0">
                <a:latin typeface="ＭＳ Ｐゴシック" panose="020B0600070205080204" pitchFamily="50" charset="-128"/>
              </a:rPr>
              <a:t>病</a:t>
            </a:r>
          </a:p>
          <a:p>
            <a:pPr algn="just">
              <a:buFont typeface="Wingdings" panose="05000000000000000000" pitchFamily="2" charset="2"/>
              <a:buNone/>
            </a:pPr>
            <a:r>
              <a:rPr lang="ja-JP" altLang="en-US" dirty="0">
                <a:solidFill>
                  <a:srgbClr val="FFFF00"/>
                </a:solidFill>
                <a:latin typeface="ＭＳ Ｐゴシック" panose="020B0600070205080204" pitchFamily="50" charset="-128"/>
              </a:rPr>
              <a:t>多因子遺伝</a:t>
            </a:r>
          </a:p>
          <a:p>
            <a:pPr algn="just">
              <a:buFont typeface="Wingdings" panose="05000000000000000000" pitchFamily="2" charset="2"/>
              <a:buNone/>
            </a:pPr>
            <a:r>
              <a:rPr lang="ja-JP" altLang="en-US" dirty="0">
                <a:solidFill>
                  <a:srgbClr val="FFFF00"/>
                </a:solidFill>
                <a:latin typeface="ＭＳ Ｐゴシック" panose="020B0600070205080204" pitchFamily="50" charset="-128"/>
              </a:rPr>
              <a:t>胎内性障害</a:t>
            </a:r>
          </a:p>
          <a:p>
            <a:endParaRPr lang="en-US" altLang="ja-JP" dirty="0">
              <a:solidFill>
                <a:srgbClr val="FF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EC6F9EB2-60CA-4F4A-9C87-B53A6C482184}"/>
              </a:ext>
            </a:extLst>
          </p:cNvPr>
          <p:cNvSpPr>
            <a:spLocks noGrp="1"/>
          </p:cNvSpPr>
          <p:nvPr>
            <p:ph type="sldNum" sz="quarter" idx="12"/>
          </p:nvPr>
        </p:nvSpPr>
        <p:spPr/>
        <p:txBody>
          <a:bodyPr/>
          <a:lstStyle/>
          <a:p>
            <a:fld id="{69FBCC97-DA19-460A-A25D-5B2DD0F6283D}" type="slidenum">
              <a:rPr lang="en-US" altLang="ja-JP"/>
              <a:pPr/>
              <a:t>23</a:t>
            </a:fld>
            <a:endParaRPr lang="en-US" altLang="ja-JP"/>
          </a:p>
        </p:txBody>
      </p:sp>
      <p:sp>
        <p:nvSpPr>
          <p:cNvPr id="29698" name="Rectangle 2">
            <a:extLst>
              <a:ext uri="{FF2B5EF4-FFF2-40B4-BE49-F238E27FC236}">
                <a16:creationId xmlns:a16="http://schemas.microsoft.com/office/drawing/2014/main" id="{82F33451-1A36-4A4C-BB6A-652539840BBA}"/>
              </a:ext>
            </a:extLst>
          </p:cNvPr>
          <p:cNvSpPr>
            <a:spLocks noGrp="1" noChangeArrowheads="1"/>
          </p:cNvSpPr>
          <p:nvPr>
            <p:ph type="title"/>
          </p:nvPr>
        </p:nvSpPr>
        <p:spPr>
          <a:xfrm>
            <a:off x="317500" y="544513"/>
            <a:ext cx="8637588" cy="762000"/>
          </a:xfrm>
        </p:spPr>
        <p:txBody>
          <a:bodyPr/>
          <a:lstStyle/>
          <a:p>
            <a:r>
              <a:rPr lang="ja-JP" altLang="en-US" dirty="0"/>
              <a:t>知的能力障害の診断基準</a:t>
            </a:r>
          </a:p>
        </p:txBody>
      </p:sp>
      <p:sp>
        <p:nvSpPr>
          <p:cNvPr id="29699" name="Rectangle 3">
            <a:extLst>
              <a:ext uri="{FF2B5EF4-FFF2-40B4-BE49-F238E27FC236}">
                <a16:creationId xmlns:a16="http://schemas.microsoft.com/office/drawing/2014/main" id="{AA975825-1759-43AB-9BE8-C70047D443F0}"/>
              </a:ext>
            </a:extLst>
          </p:cNvPr>
          <p:cNvSpPr>
            <a:spLocks noGrp="1" noChangeArrowheads="1"/>
          </p:cNvSpPr>
          <p:nvPr>
            <p:ph type="body" idx="1"/>
          </p:nvPr>
        </p:nvSpPr>
        <p:spPr/>
        <p:txBody>
          <a:bodyPr/>
          <a:lstStyle/>
          <a:p>
            <a:pPr>
              <a:lnSpc>
                <a:spcPct val="90000"/>
              </a:lnSpc>
            </a:pPr>
            <a:r>
              <a:rPr lang="ja-JP" altLang="en-US" dirty="0">
                <a:latin typeface="Century" panose="02040604050505020304" pitchFamily="18" charset="0"/>
                <a:ea typeface="ＭＳ ゴシック" panose="020B0609070205080204" pitchFamily="49" charset="-128"/>
              </a:rPr>
              <a:t>全般的な知的機能の遅れ</a:t>
            </a:r>
            <a:r>
              <a:rPr lang="ja-JP" altLang="en-US" dirty="0"/>
              <a:t> ：</a:t>
            </a:r>
            <a:r>
              <a:rPr lang="en-US" altLang="ja-JP" dirty="0"/>
              <a:t>WAIS</a:t>
            </a:r>
            <a:r>
              <a:rPr lang="ja-JP" altLang="en-US" dirty="0"/>
              <a:t>などの心理テストで確認</a:t>
            </a:r>
          </a:p>
          <a:p>
            <a:pPr>
              <a:lnSpc>
                <a:spcPct val="90000"/>
              </a:lnSpc>
            </a:pPr>
            <a:r>
              <a:rPr lang="ja-JP" altLang="en-US" dirty="0">
                <a:latin typeface="Century" panose="02040604050505020304" pitchFamily="18" charset="0"/>
                <a:ea typeface="ＭＳ ゴシック" panose="020B0609070205080204" pitchFamily="49" charset="-128"/>
              </a:rPr>
              <a:t>社会的技能、意思伝達及び日常生活の技能などの面で適応機能障害</a:t>
            </a:r>
            <a:r>
              <a:rPr lang="ja-JP" altLang="en-US" dirty="0"/>
              <a:t> </a:t>
            </a:r>
          </a:p>
          <a:p>
            <a:pPr>
              <a:lnSpc>
                <a:spcPct val="90000"/>
              </a:lnSpc>
              <a:buFont typeface="Wingdings" panose="05000000000000000000" pitchFamily="2" charset="2"/>
              <a:buNone/>
            </a:pPr>
            <a:r>
              <a:rPr lang="ja-JP" altLang="en-US" dirty="0"/>
              <a:t>　　</a:t>
            </a:r>
            <a:r>
              <a:rPr lang="ja-JP" altLang="en-US" dirty="0">
                <a:latin typeface="ＭＳ Ｐゴシック" panose="020B0600070205080204" pitchFamily="50" charset="-128"/>
              </a:rPr>
              <a:t>すなわち、　　　コミュニケーション、社会的･対人関係スキル</a:t>
            </a:r>
            <a:r>
              <a:rPr lang="en-US" altLang="ja-JP" dirty="0">
                <a:latin typeface="ＭＳ Ｐゴシック" panose="020B0600070205080204" pitchFamily="50" charset="-128"/>
              </a:rPr>
              <a:t>(</a:t>
            </a:r>
            <a:r>
              <a:rPr lang="ja-JP" altLang="en-US" dirty="0">
                <a:latin typeface="ＭＳ Ｐゴシック" panose="020B0600070205080204" pitchFamily="50" charset="-128"/>
              </a:rPr>
              <a:t>あいさつ等</a:t>
            </a:r>
            <a:r>
              <a:rPr lang="en-US" altLang="ja-JP" dirty="0">
                <a:latin typeface="ＭＳ Ｐゴシック" panose="020B0600070205080204" pitchFamily="50" charset="-128"/>
              </a:rPr>
              <a:t>)</a:t>
            </a:r>
            <a:r>
              <a:rPr lang="ja-JP" altLang="en-US" dirty="0">
                <a:latin typeface="ＭＳ Ｐゴシック" panose="020B0600070205080204" pitchFamily="50" charset="-128"/>
              </a:rPr>
              <a:t>、身辺自立、社会資源の利用、健康と安全、家庭生活、自己決定･管理、余暇の利用、学業、職業</a:t>
            </a:r>
          </a:p>
          <a:p>
            <a:pPr>
              <a:lnSpc>
                <a:spcPct val="90000"/>
              </a:lnSpc>
              <a:buFont typeface="Wingdings" panose="05000000000000000000" pitchFamily="2" charset="2"/>
              <a:buNone/>
            </a:pPr>
            <a:r>
              <a:rPr lang="ja-JP" altLang="en-US" dirty="0">
                <a:latin typeface="ＭＳ Ｐゴシック" panose="020B0600070205080204" pitchFamily="50" charset="-128"/>
              </a:rPr>
              <a:t>の中の</a:t>
            </a:r>
            <a:r>
              <a:rPr lang="en-US" altLang="ja-JP" dirty="0">
                <a:latin typeface="ＭＳ Ｐゴシック" panose="020B0600070205080204" pitchFamily="50" charset="-128"/>
              </a:rPr>
              <a:t>2</a:t>
            </a:r>
            <a:r>
              <a:rPr lang="ja-JP" altLang="en-US" dirty="0">
                <a:latin typeface="ＭＳ Ｐゴシック" panose="020B0600070205080204" pitchFamily="50" charset="-128"/>
              </a:rPr>
              <a:t>つ以上での継続的支援が必要</a:t>
            </a: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3E0584C2-CB0E-49A4-8D7D-FF8873B16969}"/>
              </a:ext>
            </a:extLst>
          </p:cNvPr>
          <p:cNvSpPr>
            <a:spLocks noGrp="1"/>
          </p:cNvSpPr>
          <p:nvPr>
            <p:ph type="sldNum" sz="quarter" idx="12"/>
          </p:nvPr>
        </p:nvSpPr>
        <p:spPr/>
        <p:txBody>
          <a:bodyPr/>
          <a:lstStyle/>
          <a:p>
            <a:fld id="{82992232-36D8-4111-A191-AB3C6473F0A1}" type="slidenum">
              <a:rPr lang="en-US" altLang="ja-JP"/>
              <a:pPr/>
              <a:t>24</a:t>
            </a:fld>
            <a:endParaRPr lang="en-US" altLang="ja-JP"/>
          </a:p>
        </p:txBody>
      </p:sp>
      <p:sp>
        <p:nvSpPr>
          <p:cNvPr id="50178" name="Rectangle 1026">
            <a:extLst>
              <a:ext uri="{FF2B5EF4-FFF2-40B4-BE49-F238E27FC236}">
                <a16:creationId xmlns:a16="http://schemas.microsoft.com/office/drawing/2014/main" id="{71BBA3A1-E4C8-4672-8075-603748FE4386}"/>
              </a:ext>
            </a:extLst>
          </p:cNvPr>
          <p:cNvSpPr>
            <a:spLocks noGrp="1" noChangeArrowheads="1"/>
          </p:cNvSpPr>
          <p:nvPr>
            <p:ph type="title"/>
          </p:nvPr>
        </p:nvSpPr>
        <p:spPr>
          <a:xfrm>
            <a:off x="317500" y="188640"/>
            <a:ext cx="8637588" cy="613047"/>
          </a:xfrm>
        </p:spPr>
        <p:txBody>
          <a:bodyPr/>
          <a:lstStyle/>
          <a:p>
            <a:r>
              <a:rPr lang="ja-JP" altLang="en-US" dirty="0"/>
              <a:t>知的能力障害の分類</a:t>
            </a:r>
          </a:p>
        </p:txBody>
      </p:sp>
      <p:sp>
        <p:nvSpPr>
          <p:cNvPr id="50179" name="Rectangle 1027">
            <a:extLst>
              <a:ext uri="{FF2B5EF4-FFF2-40B4-BE49-F238E27FC236}">
                <a16:creationId xmlns:a16="http://schemas.microsoft.com/office/drawing/2014/main" id="{B68B0605-401C-4E3C-ABE5-907B365F171A}"/>
              </a:ext>
            </a:extLst>
          </p:cNvPr>
          <p:cNvSpPr>
            <a:spLocks noGrp="1" noChangeArrowheads="1"/>
          </p:cNvSpPr>
          <p:nvPr>
            <p:ph type="body" idx="1"/>
          </p:nvPr>
        </p:nvSpPr>
        <p:spPr>
          <a:xfrm>
            <a:off x="328613" y="1124744"/>
            <a:ext cx="8208962" cy="4931569"/>
          </a:xfrm>
        </p:spPr>
        <p:txBody>
          <a:bodyPr/>
          <a:lstStyle/>
          <a:p>
            <a:r>
              <a:rPr lang="en-US" altLang="ja-JP" dirty="0"/>
              <a:t>WAIS</a:t>
            </a:r>
          </a:p>
          <a:p>
            <a:pPr lvl="1"/>
            <a:r>
              <a:rPr lang="ja-JP" altLang="en-US" sz="2400" dirty="0"/>
              <a:t>言語性　　単語、類似、算数、数唱、知識、理解、語音整列</a:t>
            </a:r>
            <a:endParaRPr lang="en-US" altLang="ja-JP" sz="2400" dirty="0"/>
          </a:p>
          <a:p>
            <a:pPr lvl="1"/>
            <a:r>
              <a:rPr lang="ja-JP" altLang="en-US" sz="2400" dirty="0"/>
              <a:t>動作性　　絵画完成、符号、積木模様、行列推理、絵画配列、記号探し</a:t>
            </a:r>
            <a:endParaRPr lang="en-US" altLang="ja-JP" sz="2400" dirty="0"/>
          </a:p>
          <a:p>
            <a:r>
              <a:rPr lang="ja-JP" altLang="en-US" dirty="0"/>
              <a:t>最重度：   ＩＱ　０～１９</a:t>
            </a:r>
          </a:p>
          <a:p>
            <a:r>
              <a:rPr lang="ja-JP" altLang="en-US" dirty="0"/>
              <a:t>重度　 ：   ＩＱ　２０～３４</a:t>
            </a:r>
          </a:p>
          <a:p>
            <a:r>
              <a:rPr lang="ja-JP" altLang="en-US" dirty="0"/>
              <a:t>中等度：   ＩＱ　３５～４９</a:t>
            </a:r>
          </a:p>
          <a:p>
            <a:r>
              <a:rPr lang="ja-JP" altLang="en-US" dirty="0"/>
              <a:t>軽度    ：　ＩＱ　５０～７０</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2E5ED923-3F97-464A-9F24-98A49EFCEA8F}"/>
              </a:ext>
            </a:extLst>
          </p:cNvPr>
          <p:cNvSpPr>
            <a:spLocks noGrp="1"/>
          </p:cNvSpPr>
          <p:nvPr>
            <p:ph type="sldNum" sz="quarter" idx="12"/>
          </p:nvPr>
        </p:nvSpPr>
        <p:spPr/>
        <p:txBody>
          <a:bodyPr/>
          <a:lstStyle/>
          <a:p>
            <a:fld id="{AAD35FD8-7926-432A-AE83-FFF1B929AC8E}" type="slidenum">
              <a:rPr lang="en-US" altLang="ja-JP"/>
              <a:pPr/>
              <a:t>25</a:t>
            </a:fld>
            <a:endParaRPr lang="en-US" altLang="ja-JP"/>
          </a:p>
        </p:txBody>
      </p:sp>
      <p:sp>
        <p:nvSpPr>
          <p:cNvPr id="21506" name="Rectangle 2">
            <a:extLst>
              <a:ext uri="{FF2B5EF4-FFF2-40B4-BE49-F238E27FC236}">
                <a16:creationId xmlns:a16="http://schemas.microsoft.com/office/drawing/2014/main" id="{E4CAA32D-5BFF-42A6-9D77-07286C84B621}"/>
              </a:ext>
            </a:extLst>
          </p:cNvPr>
          <p:cNvSpPr>
            <a:spLocks noGrp="1" noChangeArrowheads="1"/>
          </p:cNvSpPr>
          <p:nvPr>
            <p:ph type="title"/>
          </p:nvPr>
        </p:nvSpPr>
        <p:spPr>
          <a:xfrm>
            <a:off x="317500" y="544513"/>
            <a:ext cx="8637588" cy="762000"/>
          </a:xfrm>
        </p:spPr>
        <p:txBody>
          <a:bodyPr/>
          <a:lstStyle/>
          <a:p>
            <a:r>
              <a:rPr lang="ja-JP" altLang="en-US"/>
              <a:t>自閉性障害</a:t>
            </a:r>
            <a:r>
              <a:rPr lang="en-US" altLang="ja-JP"/>
              <a:t>(</a:t>
            </a:r>
            <a:r>
              <a:rPr lang="ja-JP" altLang="en-US"/>
              <a:t>広汎性発達障害</a:t>
            </a:r>
            <a:r>
              <a:rPr lang="en-US" altLang="ja-JP"/>
              <a:t>)</a:t>
            </a:r>
          </a:p>
        </p:txBody>
      </p:sp>
      <p:sp>
        <p:nvSpPr>
          <p:cNvPr id="21507" name="Rectangle 3">
            <a:extLst>
              <a:ext uri="{FF2B5EF4-FFF2-40B4-BE49-F238E27FC236}">
                <a16:creationId xmlns:a16="http://schemas.microsoft.com/office/drawing/2014/main" id="{751187F8-A960-4C86-8A1C-58A358FB370D}"/>
              </a:ext>
            </a:extLst>
          </p:cNvPr>
          <p:cNvSpPr>
            <a:spLocks noGrp="1" noChangeArrowheads="1"/>
          </p:cNvSpPr>
          <p:nvPr>
            <p:ph type="body" idx="1"/>
          </p:nvPr>
        </p:nvSpPr>
        <p:spPr/>
        <p:txBody>
          <a:bodyPr/>
          <a:lstStyle/>
          <a:p>
            <a:r>
              <a:rPr lang="en-US" altLang="ja-JP"/>
              <a:t>3</a:t>
            </a:r>
            <a:r>
              <a:rPr lang="ja-JP" altLang="en-US"/>
              <a:t>歳以前に現れる発達の障害</a:t>
            </a:r>
          </a:p>
          <a:p>
            <a:pPr>
              <a:buFont typeface="Wingdings" panose="05000000000000000000" pitchFamily="2" charset="2"/>
              <a:buNone/>
            </a:pPr>
            <a:endParaRPr lang="ja-JP" altLang="en-US"/>
          </a:p>
          <a:p>
            <a:r>
              <a:rPr lang="ja-JP" altLang="en-US"/>
              <a:t>相互的社会的交流の質的障害</a:t>
            </a:r>
          </a:p>
          <a:p>
            <a:pPr>
              <a:buFont typeface="Wingdings" panose="05000000000000000000" pitchFamily="2" charset="2"/>
              <a:buNone/>
            </a:pPr>
            <a:endParaRPr lang="ja-JP" altLang="en-US"/>
          </a:p>
          <a:p>
            <a:r>
              <a:rPr lang="ja-JP" altLang="en-US"/>
              <a:t>コミュニケーションの質的障害</a:t>
            </a:r>
          </a:p>
          <a:p>
            <a:pPr>
              <a:buFont typeface="Wingdings" panose="05000000000000000000" pitchFamily="2" charset="2"/>
              <a:buNone/>
            </a:pPr>
            <a:endParaRPr lang="ja-JP" altLang="en-US"/>
          </a:p>
          <a:p>
            <a:r>
              <a:rPr lang="ja-JP" altLang="en-US"/>
              <a:t>活動や興味の著しい狭さ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86E472B6-0EC0-4320-AFF9-A2231C092B56}"/>
              </a:ext>
            </a:extLst>
          </p:cNvPr>
          <p:cNvSpPr>
            <a:spLocks noGrp="1"/>
          </p:cNvSpPr>
          <p:nvPr>
            <p:ph type="sldNum" sz="quarter" idx="12"/>
          </p:nvPr>
        </p:nvSpPr>
        <p:spPr/>
        <p:txBody>
          <a:bodyPr/>
          <a:lstStyle/>
          <a:p>
            <a:fld id="{E1A28E18-1FF9-4613-9A89-F4CCE2ECE374}" type="slidenum">
              <a:rPr lang="en-US" altLang="ja-JP"/>
              <a:pPr/>
              <a:t>26</a:t>
            </a:fld>
            <a:endParaRPr lang="en-US" altLang="ja-JP"/>
          </a:p>
        </p:txBody>
      </p:sp>
      <p:sp>
        <p:nvSpPr>
          <p:cNvPr id="22530" name="Rectangle 2">
            <a:extLst>
              <a:ext uri="{FF2B5EF4-FFF2-40B4-BE49-F238E27FC236}">
                <a16:creationId xmlns:a16="http://schemas.microsoft.com/office/drawing/2014/main" id="{D3F9848B-E903-4071-877C-590E5F44F100}"/>
              </a:ext>
            </a:extLst>
          </p:cNvPr>
          <p:cNvSpPr>
            <a:spLocks noGrp="1" noChangeArrowheads="1"/>
          </p:cNvSpPr>
          <p:nvPr>
            <p:ph type="title"/>
          </p:nvPr>
        </p:nvSpPr>
        <p:spPr>
          <a:xfrm>
            <a:off x="685800" y="411163"/>
            <a:ext cx="7772400" cy="1311275"/>
          </a:xfrm>
        </p:spPr>
        <p:txBody>
          <a:bodyPr/>
          <a:lstStyle/>
          <a:p>
            <a:r>
              <a:rPr lang="ja-JP" altLang="en-US" sz="3600">
                <a:latin typeface="Century" panose="02040604050505020304" pitchFamily="18" charset="0"/>
              </a:rPr>
              <a:t>自閉性障害の基本症状</a:t>
            </a:r>
            <a:r>
              <a:rPr lang="en-US" altLang="ja-JP" sz="3600">
                <a:latin typeface="Century" panose="02040604050505020304" pitchFamily="18" charset="0"/>
              </a:rPr>
              <a:t>1</a:t>
            </a:r>
            <a:br>
              <a:rPr lang="en-US" altLang="ja-JP">
                <a:latin typeface="Century" panose="02040604050505020304" pitchFamily="18" charset="0"/>
              </a:rPr>
            </a:br>
            <a:r>
              <a:rPr lang="ja-JP" altLang="en-US">
                <a:latin typeface="Century" panose="02040604050505020304" pitchFamily="18" charset="0"/>
              </a:rPr>
              <a:t>相互的社会的交流の質的障害</a:t>
            </a:r>
            <a:r>
              <a:rPr lang="ja-JP" altLang="en-US"/>
              <a:t> </a:t>
            </a:r>
          </a:p>
        </p:txBody>
      </p:sp>
      <p:sp>
        <p:nvSpPr>
          <p:cNvPr id="22531" name="Rectangle 3">
            <a:extLst>
              <a:ext uri="{FF2B5EF4-FFF2-40B4-BE49-F238E27FC236}">
                <a16:creationId xmlns:a16="http://schemas.microsoft.com/office/drawing/2014/main" id="{E5013354-F9D3-4011-A0C0-2B1CC58A4006}"/>
              </a:ext>
            </a:extLst>
          </p:cNvPr>
          <p:cNvSpPr>
            <a:spLocks noGrp="1" noChangeArrowheads="1"/>
          </p:cNvSpPr>
          <p:nvPr>
            <p:ph type="body" idx="1"/>
          </p:nvPr>
        </p:nvSpPr>
        <p:spPr>
          <a:xfrm>
            <a:off x="328613" y="2222500"/>
            <a:ext cx="8208962" cy="3833813"/>
          </a:xfrm>
        </p:spPr>
        <p:txBody>
          <a:bodyPr/>
          <a:lstStyle/>
          <a:p>
            <a:r>
              <a:rPr lang="ja-JP" altLang="en-US">
                <a:latin typeface="Century" panose="02040604050505020304" pitchFamily="18" charset="0"/>
              </a:rPr>
              <a:t>目が合わない</a:t>
            </a:r>
          </a:p>
          <a:p>
            <a:r>
              <a:rPr lang="ja-JP" altLang="en-US">
                <a:latin typeface="Century" panose="02040604050505020304" pitchFamily="18" charset="0"/>
              </a:rPr>
              <a:t>人との関わりを求めない</a:t>
            </a:r>
          </a:p>
          <a:p>
            <a:r>
              <a:rPr lang="ja-JP" altLang="en-US">
                <a:latin typeface="Century" panose="02040604050505020304" pitchFamily="18" charset="0"/>
              </a:rPr>
              <a:t>人とのよろこびの共有を求めない</a:t>
            </a:r>
          </a:p>
          <a:p>
            <a:r>
              <a:rPr lang="ja-JP" altLang="en-US">
                <a:latin typeface="Century" panose="02040604050505020304" pitchFamily="18" charset="0"/>
              </a:rPr>
              <a:t>すっと人を避ける</a:t>
            </a:r>
          </a:p>
          <a:p>
            <a:r>
              <a:rPr lang="ja-JP" altLang="en-US">
                <a:latin typeface="Century" panose="02040604050505020304" pitchFamily="18" charset="0"/>
              </a:rPr>
              <a:t>子供同士けんかにならない</a:t>
            </a:r>
            <a:r>
              <a:rPr lang="ja-JP" alt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AD562B01-A9AF-4732-9ADC-50C99D2B4300}"/>
              </a:ext>
            </a:extLst>
          </p:cNvPr>
          <p:cNvSpPr>
            <a:spLocks noGrp="1"/>
          </p:cNvSpPr>
          <p:nvPr>
            <p:ph type="sldNum" sz="quarter" idx="12"/>
          </p:nvPr>
        </p:nvSpPr>
        <p:spPr/>
        <p:txBody>
          <a:bodyPr/>
          <a:lstStyle/>
          <a:p>
            <a:fld id="{F3327433-3DBD-4610-9CCA-4856534F5646}" type="slidenum">
              <a:rPr lang="en-US" altLang="ja-JP"/>
              <a:pPr/>
              <a:t>27</a:t>
            </a:fld>
            <a:endParaRPr lang="en-US" altLang="ja-JP"/>
          </a:p>
        </p:txBody>
      </p:sp>
      <p:sp>
        <p:nvSpPr>
          <p:cNvPr id="25602" name="Rectangle 2">
            <a:extLst>
              <a:ext uri="{FF2B5EF4-FFF2-40B4-BE49-F238E27FC236}">
                <a16:creationId xmlns:a16="http://schemas.microsoft.com/office/drawing/2014/main" id="{DB3B992A-A5EC-4FF9-9CC7-6F5857031A8D}"/>
              </a:ext>
            </a:extLst>
          </p:cNvPr>
          <p:cNvSpPr>
            <a:spLocks noGrp="1" noChangeArrowheads="1"/>
          </p:cNvSpPr>
          <p:nvPr>
            <p:ph type="title"/>
          </p:nvPr>
        </p:nvSpPr>
        <p:spPr>
          <a:xfrm>
            <a:off x="317500" y="141288"/>
            <a:ext cx="8637588" cy="1311275"/>
          </a:xfrm>
        </p:spPr>
        <p:txBody>
          <a:bodyPr/>
          <a:lstStyle/>
          <a:p>
            <a:r>
              <a:rPr lang="ja-JP" altLang="en-US" sz="3600">
                <a:latin typeface="Century" panose="02040604050505020304" pitchFamily="18" charset="0"/>
              </a:rPr>
              <a:t>自閉性障害の基本症状</a:t>
            </a:r>
            <a:r>
              <a:rPr lang="en-US" altLang="ja-JP" sz="3600">
                <a:latin typeface="Century" panose="02040604050505020304" pitchFamily="18" charset="0"/>
              </a:rPr>
              <a:t>2</a:t>
            </a:r>
            <a:br>
              <a:rPr lang="en-US" altLang="ja-JP">
                <a:latin typeface="Century" panose="02040604050505020304" pitchFamily="18" charset="0"/>
              </a:rPr>
            </a:br>
            <a:r>
              <a:rPr lang="ja-JP" altLang="en-US">
                <a:latin typeface="Century" panose="02040604050505020304" pitchFamily="18" charset="0"/>
              </a:rPr>
              <a:t>コミュニケーションの質的障害</a:t>
            </a:r>
            <a:r>
              <a:rPr lang="ja-JP" altLang="en-US"/>
              <a:t> </a:t>
            </a:r>
          </a:p>
        </p:txBody>
      </p:sp>
      <p:sp>
        <p:nvSpPr>
          <p:cNvPr id="25603" name="Rectangle 3">
            <a:extLst>
              <a:ext uri="{FF2B5EF4-FFF2-40B4-BE49-F238E27FC236}">
                <a16:creationId xmlns:a16="http://schemas.microsoft.com/office/drawing/2014/main" id="{CBAF85E4-5A23-42C3-9C3F-394720FBA1A3}"/>
              </a:ext>
            </a:extLst>
          </p:cNvPr>
          <p:cNvSpPr>
            <a:spLocks noGrp="1" noChangeArrowheads="1"/>
          </p:cNvSpPr>
          <p:nvPr>
            <p:ph type="body" idx="1"/>
          </p:nvPr>
        </p:nvSpPr>
        <p:spPr>
          <a:xfrm>
            <a:off x="328613" y="2222500"/>
            <a:ext cx="8208962" cy="3833813"/>
          </a:xfrm>
        </p:spPr>
        <p:txBody>
          <a:bodyPr/>
          <a:lstStyle/>
          <a:p>
            <a:r>
              <a:rPr lang="ja-JP" altLang="en-US">
                <a:latin typeface="ＭＳ Ｐゴシック" panose="020B0600070205080204" pitchFamily="50" charset="-128"/>
              </a:rPr>
              <a:t>言葉の発達の著しい遅れ</a:t>
            </a:r>
          </a:p>
          <a:p>
            <a:r>
              <a:rPr lang="ja-JP" altLang="en-US">
                <a:latin typeface="ＭＳ Ｐゴシック" panose="020B0600070205080204" pitchFamily="50" charset="-128"/>
              </a:rPr>
              <a:t>おうむがえし</a:t>
            </a:r>
          </a:p>
          <a:p>
            <a:r>
              <a:rPr lang="ja-JP" altLang="en-US">
                <a:latin typeface="ＭＳ Ｐゴシック" panose="020B0600070205080204" pitchFamily="50" charset="-128"/>
              </a:rPr>
              <a:t>人称や立場の逆転した表現</a:t>
            </a:r>
          </a:p>
          <a:p>
            <a:r>
              <a:rPr lang="ja-JP" altLang="en-US">
                <a:latin typeface="ＭＳ Ｐゴシック" panose="020B0600070205080204" pitchFamily="50" charset="-128"/>
              </a:rPr>
              <a:t>場にそぐわない</a:t>
            </a:r>
            <a:r>
              <a:rPr lang="en-US" altLang="ja-JP">
                <a:latin typeface="ＭＳ Ｐゴシック" panose="020B0600070205080204" pitchFamily="50" charset="-128"/>
              </a:rPr>
              <a:t>TV</a:t>
            </a:r>
            <a:r>
              <a:rPr lang="ja-JP" altLang="en-US">
                <a:latin typeface="ＭＳ Ｐゴシック" panose="020B0600070205080204" pitchFamily="50" charset="-128"/>
              </a:rPr>
              <a:t>コマーシャルなどの常同言語</a:t>
            </a:r>
          </a:p>
          <a:p>
            <a:r>
              <a:rPr lang="ja-JP" altLang="en-US">
                <a:latin typeface="ＭＳ Ｐゴシック" panose="020B0600070205080204" pitchFamily="50" charset="-128"/>
              </a:rPr>
              <a:t>身振りによるコミュニケーションのなさ</a:t>
            </a:r>
            <a:r>
              <a:rPr lang="ja-JP" alt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89E2F162-4F8B-4299-9FC2-F83BF73E63C7}"/>
              </a:ext>
            </a:extLst>
          </p:cNvPr>
          <p:cNvSpPr>
            <a:spLocks noGrp="1"/>
          </p:cNvSpPr>
          <p:nvPr>
            <p:ph type="sldNum" sz="quarter" idx="12"/>
          </p:nvPr>
        </p:nvSpPr>
        <p:spPr/>
        <p:txBody>
          <a:bodyPr/>
          <a:lstStyle/>
          <a:p>
            <a:fld id="{FED8187A-5B06-4A4C-9296-6214B2CBEF7A}" type="slidenum">
              <a:rPr lang="en-US" altLang="ja-JP"/>
              <a:pPr/>
              <a:t>28</a:t>
            </a:fld>
            <a:endParaRPr lang="en-US" altLang="ja-JP"/>
          </a:p>
        </p:txBody>
      </p:sp>
      <p:sp>
        <p:nvSpPr>
          <p:cNvPr id="26626" name="Rectangle 2">
            <a:extLst>
              <a:ext uri="{FF2B5EF4-FFF2-40B4-BE49-F238E27FC236}">
                <a16:creationId xmlns:a16="http://schemas.microsoft.com/office/drawing/2014/main" id="{85C8E054-712B-4760-A1DE-01350C576A61}"/>
              </a:ext>
            </a:extLst>
          </p:cNvPr>
          <p:cNvSpPr>
            <a:spLocks noGrp="1" noChangeArrowheads="1"/>
          </p:cNvSpPr>
          <p:nvPr>
            <p:ph type="title"/>
          </p:nvPr>
        </p:nvSpPr>
        <p:spPr>
          <a:xfrm>
            <a:off x="317500" y="185738"/>
            <a:ext cx="8637588" cy="1249362"/>
          </a:xfrm>
        </p:spPr>
        <p:txBody>
          <a:bodyPr/>
          <a:lstStyle/>
          <a:p>
            <a:r>
              <a:rPr lang="ja-JP" altLang="en-US" sz="3200">
                <a:latin typeface="Century" panose="02040604050505020304" pitchFamily="18" charset="0"/>
              </a:rPr>
              <a:t>自閉性障害の基本症状</a:t>
            </a:r>
            <a:r>
              <a:rPr lang="en-US" altLang="ja-JP" sz="3200">
                <a:latin typeface="Century" panose="02040604050505020304" pitchFamily="18" charset="0"/>
              </a:rPr>
              <a:t>3</a:t>
            </a:r>
            <a:br>
              <a:rPr lang="en-US" altLang="ja-JP">
                <a:latin typeface="Century" panose="02040604050505020304" pitchFamily="18" charset="0"/>
              </a:rPr>
            </a:br>
            <a:r>
              <a:rPr lang="ja-JP" altLang="en-US">
                <a:latin typeface="Century" panose="02040604050505020304" pitchFamily="18" charset="0"/>
              </a:rPr>
              <a:t>活動や興味の著しい狭さ</a:t>
            </a:r>
            <a:r>
              <a:rPr lang="ja-JP" altLang="en-US"/>
              <a:t> </a:t>
            </a:r>
          </a:p>
        </p:txBody>
      </p:sp>
      <p:sp>
        <p:nvSpPr>
          <p:cNvPr id="26627" name="Rectangle 3">
            <a:extLst>
              <a:ext uri="{FF2B5EF4-FFF2-40B4-BE49-F238E27FC236}">
                <a16:creationId xmlns:a16="http://schemas.microsoft.com/office/drawing/2014/main" id="{ACD69618-684E-4307-9F20-168D62167441}"/>
              </a:ext>
            </a:extLst>
          </p:cNvPr>
          <p:cNvSpPr>
            <a:spLocks noGrp="1" noChangeArrowheads="1"/>
          </p:cNvSpPr>
          <p:nvPr>
            <p:ph type="body" idx="1"/>
          </p:nvPr>
        </p:nvSpPr>
        <p:spPr/>
        <p:txBody>
          <a:bodyPr/>
          <a:lstStyle/>
          <a:p>
            <a:r>
              <a:rPr lang="ja-JP" altLang="en-US">
                <a:latin typeface="ＭＳ Ｐゴシック" panose="020B0600070205080204" pitchFamily="50" charset="-128"/>
              </a:rPr>
              <a:t>自己刺激行動</a:t>
            </a:r>
          </a:p>
          <a:p>
            <a:r>
              <a:rPr lang="ja-JP" altLang="en-US">
                <a:latin typeface="ＭＳ Ｐゴシック" panose="020B0600070205080204" pitchFamily="50" charset="-128"/>
              </a:rPr>
              <a:t>パターン化した行動</a:t>
            </a:r>
          </a:p>
          <a:p>
            <a:r>
              <a:rPr lang="ja-JP" altLang="en-US">
                <a:latin typeface="ＭＳ Ｐゴシック" panose="020B0600070205080204" pitchFamily="50" charset="-128"/>
              </a:rPr>
              <a:t>特定のものや記号への固執 </a:t>
            </a:r>
          </a:p>
          <a:p>
            <a:r>
              <a:rPr lang="ja-JP" altLang="en-US">
                <a:latin typeface="ＭＳ Ｐゴシック" panose="020B0600070205080204" pitchFamily="50" charset="-128"/>
              </a:rPr>
              <a:t>ごっこ遊びをしない</a:t>
            </a:r>
          </a:p>
          <a:p>
            <a:r>
              <a:rPr lang="ja-JP" altLang="en-US">
                <a:latin typeface="ＭＳ Ｐゴシック" panose="020B0600070205080204" pitchFamily="50" charset="-128"/>
              </a:rPr>
              <a:t>手順へのこだわり</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20596911-3CE9-4129-95EB-E60BF5880012}"/>
              </a:ext>
            </a:extLst>
          </p:cNvPr>
          <p:cNvSpPr>
            <a:spLocks noGrp="1"/>
          </p:cNvSpPr>
          <p:nvPr>
            <p:ph type="sldNum" sz="quarter" idx="12"/>
          </p:nvPr>
        </p:nvSpPr>
        <p:spPr/>
        <p:txBody>
          <a:bodyPr/>
          <a:lstStyle/>
          <a:p>
            <a:fld id="{DFB37969-D2E9-49A2-9C0C-6920FA027F46}" type="slidenum">
              <a:rPr lang="en-US" altLang="ja-JP"/>
              <a:pPr/>
              <a:t>29</a:t>
            </a:fld>
            <a:endParaRPr lang="en-US" altLang="ja-JP"/>
          </a:p>
        </p:txBody>
      </p:sp>
      <p:sp>
        <p:nvSpPr>
          <p:cNvPr id="28674" name="Rectangle 2">
            <a:extLst>
              <a:ext uri="{FF2B5EF4-FFF2-40B4-BE49-F238E27FC236}">
                <a16:creationId xmlns:a16="http://schemas.microsoft.com/office/drawing/2014/main" id="{9894F994-D98A-4809-B637-D1D8A43C6230}"/>
              </a:ext>
            </a:extLst>
          </p:cNvPr>
          <p:cNvSpPr>
            <a:spLocks noGrp="1" noChangeArrowheads="1"/>
          </p:cNvSpPr>
          <p:nvPr>
            <p:ph type="title"/>
          </p:nvPr>
        </p:nvSpPr>
        <p:spPr>
          <a:xfrm>
            <a:off x="317500" y="544513"/>
            <a:ext cx="8637588" cy="762000"/>
          </a:xfrm>
        </p:spPr>
        <p:txBody>
          <a:bodyPr/>
          <a:lstStyle/>
          <a:p>
            <a:r>
              <a:rPr lang="ja-JP" altLang="en-US"/>
              <a:t>自閉性障害の副症状</a:t>
            </a:r>
          </a:p>
        </p:txBody>
      </p:sp>
      <p:sp>
        <p:nvSpPr>
          <p:cNvPr id="28675" name="Rectangle 3">
            <a:extLst>
              <a:ext uri="{FF2B5EF4-FFF2-40B4-BE49-F238E27FC236}">
                <a16:creationId xmlns:a16="http://schemas.microsoft.com/office/drawing/2014/main" id="{6AD12AD7-D3E7-4687-8BD4-2AACE77C72A7}"/>
              </a:ext>
            </a:extLst>
          </p:cNvPr>
          <p:cNvSpPr>
            <a:spLocks noGrp="1" noChangeArrowheads="1"/>
          </p:cNvSpPr>
          <p:nvPr>
            <p:ph type="body" idx="1"/>
          </p:nvPr>
        </p:nvSpPr>
        <p:spPr/>
        <p:txBody>
          <a:bodyPr/>
          <a:lstStyle/>
          <a:p>
            <a:pPr algn="just"/>
            <a:r>
              <a:rPr lang="en-US" altLang="ja-JP" sz="2800">
                <a:latin typeface="ＭＳ Ｐゴシック" panose="020B0600070205080204" pitchFamily="50" charset="-128"/>
              </a:rPr>
              <a:t>75%</a:t>
            </a:r>
            <a:r>
              <a:rPr lang="ja-JP" altLang="en-US" sz="2800">
                <a:latin typeface="ＭＳ Ｐゴシック" panose="020B0600070205080204" pitchFamily="50" charset="-128"/>
              </a:rPr>
              <a:t>前後の割合で知的障害を合併。しかし知的能力の発達の遅れは全般的ではなく、　　部分的にには正常であったりかえって優れていたりします。</a:t>
            </a:r>
          </a:p>
          <a:p>
            <a:pPr algn="just"/>
            <a:r>
              <a:rPr lang="ja-JP" altLang="en-US" sz="2800">
                <a:latin typeface="ＭＳ Ｐゴシック" panose="020B0600070205080204" pitchFamily="50" charset="-128"/>
              </a:rPr>
              <a:t>てんかんの合併は</a:t>
            </a:r>
            <a:r>
              <a:rPr lang="en-US" altLang="ja-JP" sz="2800">
                <a:latin typeface="ＭＳ Ｐゴシック" panose="020B0600070205080204" pitchFamily="50" charset="-128"/>
              </a:rPr>
              <a:t>20%</a:t>
            </a:r>
            <a:r>
              <a:rPr lang="ja-JP" altLang="en-US" sz="2800">
                <a:latin typeface="ＭＳ Ｐゴシック" panose="020B0600070205080204" pitchFamily="50" charset="-128"/>
              </a:rPr>
              <a:t>前後。</a:t>
            </a:r>
          </a:p>
          <a:p>
            <a:pPr algn="just"/>
            <a:r>
              <a:rPr lang="ja-JP" altLang="en-US" sz="2800">
                <a:latin typeface="ＭＳ Ｐゴシック" panose="020B0600070205080204" pitchFamily="50" charset="-128"/>
              </a:rPr>
              <a:t>落ち着きのなさ。</a:t>
            </a:r>
          </a:p>
          <a:p>
            <a:pPr algn="just"/>
            <a:r>
              <a:rPr lang="ja-JP" altLang="en-US" sz="2800">
                <a:latin typeface="ＭＳ Ｐゴシック" panose="020B0600070205080204" pitchFamily="50" charset="-128"/>
              </a:rPr>
              <a:t>過剰な興奮状態を示すパニック</a:t>
            </a:r>
          </a:p>
          <a:p>
            <a:pPr algn="just"/>
            <a:r>
              <a:rPr lang="ja-JP" altLang="en-US" sz="2800">
                <a:latin typeface="ＭＳ Ｐゴシック" panose="020B0600070205080204" pitchFamily="50" charset="-128"/>
              </a:rPr>
              <a:t>特定の刺激に対する異常なほどの過敏性。</a:t>
            </a:r>
          </a:p>
          <a:p>
            <a:r>
              <a:rPr lang="ja-JP" altLang="en-US" sz="2800">
                <a:latin typeface="ＭＳ Ｐゴシック" panose="020B0600070205080204" pitchFamily="50" charset="-128"/>
              </a:rPr>
              <a:t>自傷行為</a:t>
            </a:r>
            <a:r>
              <a:rPr lang="ja-JP" altLang="en-US" sz="2800">
                <a:latin typeface="Century" panose="02040604050505020304" pitchFamily="18" charset="0"/>
                <a:ea typeface="ＭＳ 明朝" panose="02020609040205080304" pitchFamily="17" charset="-128"/>
              </a:rPr>
              <a:t>。</a:t>
            </a:r>
            <a:r>
              <a:rPr lang="ja-JP" altLang="en-US" sz="2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771775" y="1773238"/>
            <a:ext cx="2952750" cy="4248150"/>
          </a:xfrm>
          <a:prstGeom prst="roundRect">
            <a:avLst>
              <a:gd name="adj" fmla="val 1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1267"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こころと脳</a:t>
            </a:r>
          </a:p>
        </p:txBody>
      </p:sp>
      <p:sp>
        <p:nvSpPr>
          <p:cNvPr id="45060" name="Oval 4"/>
          <p:cNvSpPr>
            <a:spLocks noChangeArrowheads="1"/>
          </p:cNvSpPr>
          <p:nvPr/>
        </p:nvSpPr>
        <p:spPr bwMode="auto">
          <a:xfrm>
            <a:off x="3132138" y="2420938"/>
            <a:ext cx="2232025" cy="1296987"/>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1" name="Oval 5"/>
          <p:cNvSpPr>
            <a:spLocks noChangeArrowheads="1"/>
          </p:cNvSpPr>
          <p:nvPr/>
        </p:nvSpPr>
        <p:spPr bwMode="auto">
          <a:xfrm>
            <a:off x="3203575" y="4292600"/>
            <a:ext cx="2160588"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latin typeface="Tahoma" pitchFamily="34" charset="0"/>
              </a:rPr>
              <a:t>脳</a:t>
            </a:r>
          </a:p>
        </p:txBody>
      </p:sp>
      <p:sp>
        <p:nvSpPr>
          <p:cNvPr id="45063" name="AutoShape 7"/>
          <p:cNvSpPr>
            <a:spLocks noChangeArrowheads="1"/>
          </p:cNvSpPr>
          <p:nvPr/>
        </p:nvSpPr>
        <p:spPr bwMode="auto">
          <a:xfrm>
            <a:off x="1331913" y="2565400"/>
            <a:ext cx="976312" cy="719138"/>
          </a:xfrm>
          <a:prstGeom prst="rightArrow">
            <a:avLst>
              <a:gd name="adj1" fmla="val 50000"/>
              <a:gd name="adj2" fmla="val 3394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4" name="AutoShape 8"/>
          <p:cNvSpPr>
            <a:spLocks noChangeArrowheads="1"/>
          </p:cNvSpPr>
          <p:nvPr/>
        </p:nvSpPr>
        <p:spPr bwMode="auto">
          <a:xfrm>
            <a:off x="1476375" y="4724400"/>
            <a:ext cx="976313" cy="720725"/>
          </a:xfrm>
          <a:prstGeom prst="rightArrow">
            <a:avLst>
              <a:gd name="adj1" fmla="val 50000"/>
              <a:gd name="adj2" fmla="val 33866"/>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5" name="AutoShape 9"/>
          <p:cNvSpPr>
            <a:spLocks noChangeArrowheads="1"/>
          </p:cNvSpPr>
          <p:nvPr/>
        </p:nvSpPr>
        <p:spPr bwMode="auto">
          <a:xfrm>
            <a:off x="5940425" y="2565400"/>
            <a:ext cx="976313" cy="628650"/>
          </a:xfrm>
          <a:prstGeom prst="leftArrow">
            <a:avLst>
              <a:gd name="adj1" fmla="val 50000"/>
              <a:gd name="adj2" fmla="val 38826"/>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6" name="AutoShape 10"/>
          <p:cNvSpPr>
            <a:spLocks noChangeArrowheads="1"/>
          </p:cNvSpPr>
          <p:nvPr/>
        </p:nvSpPr>
        <p:spPr bwMode="auto">
          <a:xfrm>
            <a:off x="6011863" y="4797425"/>
            <a:ext cx="976312" cy="647700"/>
          </a:xfrm>
          <a:prstGeom prst="leftArrow">
            <a:avLst>
              <a:gd name="adj1" fmla="val 50000"/>
              <a:gd name="adj2" fmla="val 3768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7" name="AutoShape 11"/>
          <p:cNvSpPr>
            <a:spLocks noChangeArrowheads="1"/>
          </p:cNvSpPr>
          <p:nvPr/>
        </p:nvSpPr>
        <p:spPr bwMode="auto">
          <a:xfrm rot="-2660152">
            <a:off x="5795963" y="3357563"/>
            <a:ext cx="1284287" cy="1300162"/>
          </a:xfrm>
          <a:custGeom>
            <a:avLst/>
            <a:gdLst>
              <a:gd name="T0" fmla="*/ 917373 w 21600"/>
              <a:gd name="T1" fmla="*/ 0 h 21600"/>
              <a:gd name="T2" fmla="*/ 550400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0 w 21600"/>
              <a:gd name="T13" fmla="*/ 742958 h 21600"/>
              <a:gd name="T14" fmla="*/ 1284287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8" name="AutoShape 12"/>
          <p:cNvSpPr>
            <a:spLocks noChangeArrowheads="1"/>
          </p:cNvSpPr>
          <p:nvPr/>
        </p:nvSpPr>
        <p:spPr bwMode="auto">
          <a:xfrm rot="8139827">
            <a:off x="1403350" y="3357563"/>
            <a:ext cx="1284288" cy="1300162"/>
          </a:xfrm>
          <a:custGeom>
            <a:avLst/>
            <a:gdLst>
              <a:gd name="T0" fmla="*/ 917374 w 21600"/>
              <a:gd name="T1" fmla="*/ 0 h 21600"/>
              <a:gd name="T2" fmla="*/ 550401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1 w 21600"/>
              <a:gd name="T13" fmla="*/ 742958 h 21600"/>
              <a:gd name="T14" fmla="*/ 1284288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9" name="AutoShape 13"/>
          <p:cNvSpPr>
            <a:spLocks noChangeArrowheads="1"/>
          </p:cNvSpPr>
          <p:nvPr/>
        </p:nvSpPr>
        <p:spPr bwMode="auto">
          <a:xfrm>
            <a:off x="3635375" y="3644900"/>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0" name="AutoShape 14"/>
          <p:cNvSpPr>
            <a:spLocks noChangeArrowheads="1"/>
          </p:cNvSpPr>
          <p:nvPr/>
        </p:nvSpPr>
        <p:spPr bwMode="auto">
          <a:xfrm rot="10800000">
            <a:off x="4427538" y="3716338"/>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1" name="Text Box 15"/>
          <p:cNvSpPr txBox="1">
            <a:spLocks noChangeArrowheads="1"/>
          </p:cNvSpPr>
          <p:nvPr/>
        </p:nvSpPr>
        <p:spPr bwMode="auto">
          <a:xfrm>
            <a:off x="3419475" y="2781300"/>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a:solidFill>
                  <a:srgbClr val="FF0000"/>
                </a:solidFill>
                <a:latin typeface="Tahoma" pitchFamily="34" charset="0"/>
              </a:rPr>
              <a:t>こころ</a:t>
            </a:r>
          </a:p>
        </p:txBody>
      </p:sp>
      <p:sp>
        <p:nvSpPr>
          <p:cNvPr id="45072" name="Text Box 16"/>
          <p:cNvSpPr txBox="1">
            <a:spLocks noChangeArrowheads="1"/>
          </p:cNvSpPr>
          <p:nvPr/>
        </p:nvSpPr>
        <p:spPr bwMode="auto">
          <a:xfrm>
            <a:off x="539750" y="15573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ストレス</a:t>
            </a:r>
          </a:p>
        </p:txBody>
      </p:sp>
      <p:sp>
        <p:nvSpPr>
          <p:cNvPr id="45073" name="Text Box 17"/>
          <p:cNvSpPr txBox="1">
            <a:spLocks noChangeArrowheads="1"/>
          </p:cNvSpPr>
          <p:nvPr/>
        </p:nvSpPr>
        <p:spPr bwMode="auto">
          <a:xfrm>
            <a:off x="7092950" y="1700213"/>
            <a:ext cx="1655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治療</a:t>
            </a:r>
          </a:p>
        </p:txBody>
      </p:sp>
      <p:sp>
        <p:nvSpPr>
          <p:cNvPr id="11281" name="Text Box 18"/>
          <p:cNvSpPr txBox="1">
            <a:spLocks noChangeArrowheads="1"/>
          </p:cNvSpPr>
          <p:nvPr/>
        </p:nvSpPr>
        <p:spPr bwMode="auto">
          <a:xfrm>
            <a:off x="179388" y="25654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2400">
              <a:latin typeface="Tahoma" pitchFamily="34" charset="0"/>
            </a:endParaRPr>
          </a:p>
        </p:txBody>
      </p:sp>
      <p:sp>
        <p:nvSpPr>
          <p:cNvPr id="45075" name="Text Box 19"/>
          <p:cNvSpPr txBox="1">
            <a:spLocks noChangeArrowheads="1"/>
          </p:cNvSpPr>
          <p:nvPr/>
        </p:nvSpPr>
        <p:spPr bwMode="auto">
          <a:xfrm>
            <a:off x="250825" y="2708275"/>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心理的</a:t>
            </a:r>
          </a:p>
        </p:txBody>
      </p:sp>
      <p:sp>
        <p:nvSpPr>
          <p:cNvPr id="45076" name="Text Box 20"/>
          <p:cNvSpPr txBox="1">
            <a:spLocks noChangeArrowheads="1"/>
          </p:cNvSpPr>
          <p:nvPr/>
        </p:nvSpPr>
        <p:spPr bwMode="auto">
          <a:xfrm>
            <a:off x="395288" y="37163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社会的</a:t>
            </a:r>
          </a:p>
        </p:txBody>
      </p:sp>
      <p:sp>
        <p:nvSpPr>
          <p:cNvPr id="45077" name="Text Box 21"/>
          <p:cNvSpPr txBox="1">
            <a:spLocks noChangeArrowheads="1"/>
          </p:cNvSpPr>
          <p:nvPr/>
        </p:nvSpPr>
        <p:spPr bwMode="auto">
          <a:xfrm>
            <a:off x="468313" y="4652963"/>
            <a:ext cx="1008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生物学的</a:t>
            </a:r>
          </a:p>
        </p:txBody>
      </p:sp>
      <p:sp>
        <p:nvSpPr>
          <p:cNvPr id="45078" name="Text Box 22"/>
          <p:cNvSpPr txBox="1">
            <a:spLocks noChangeArrowheads="1"/>
          </p:cNvSpPr>
          <p:nvPr/>
        </p:nvSpPr>
        <p:spPr bwMode="auto">
          <a:xfrm>
            <a:off x="7092950" y="2492375"/>
            <a:ext cx="18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カウンセリング・精神療法</a:t>
            </a:r>
          </a:p>
        </p:txBody>
      </p:sp>
      <p:sp>
        <p:nvSpPr>
          <p:cNvPr id="45079" name="Text Box 23"/>
          <p:cNvSpPr txBox="1">
            <a:spLocks noChangeArrowheads="1"/>
          </p:cNvSpPr>
          <p:nvPr/>
        </p:nvSpPr>
        <p:spPr bwMode="auto">
          <a:xfrm>
            <a:off x="7164388" y="3716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環境調整</a:t>
            </a:r>
          </a:p>
        </p:txBody>
      </p:sp>
      <p:sp>
        <p:nvSpPr>
          <p:cNvPr id="45080" name="Text Box 24"/>
          <p:cNvSpPr txBox="1">
            <a:spLocks noChangeArrowheads="1"/>
          </p:cNvSpPr>
          <p:nvPr/>
        </p:nvSpPr>
        <p:spPr bwMode="auto">
          <a:xfrm>
            <a:off x="7092950" y="48688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薬物療法</a:t>
            </a:r>
          </a:p>
        </p:txBody>
      </p:sp>
    </p:spTree>
    <p:extLst>
      <p:ext uri="{BB962C8B-B14F-4D97-AF65-F5344CB8AC3E}">
        <p14:creationId xmlns:p14="http://schemas.microsoft.com/office/powerpoint/2010/main" val="2492864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71"/>
                                        </p:tgtEl>
                                        <p:attrNameLst>
                                          <p:attrName>style.visibility</p:attrName>
                                        </p:attrNameLst>
                                      </p:cBhvr>
                                      <p:to>
                                        <p:strVal val="visible"/>
                                      </p:to>
                                    </p:set>
                                    <p:animEffect transition="in" filter="blinds(horizontal)">
                                      <p:cBhvr>
                                        <p:cTn id="17" dur="500"/>
                                        <p:tgtEl>
                                          <p:spTgt spid="450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1">
                                            <p:bg/>
                                          </p:spTgt>
                                        </p:tgtEl>
                                        <p:attrNameLst>
                                          <p:attrName>style.visibility</p:attrName>
                                        </p:attrNameLst>
                                      </p:cBhvr>
                                      <p:to>
                                        <p:strVal val="visible"/>
                                      </p:to>
                                    </p:set>
                                    <p:animEffect transition="in" filter="blinds(horizontal)">
                                      <p:cBhvr>
                                        <p:cTn id="22" dur="500"/>
                                        <p:tgtEl>
                                          <p:spTgt spid="45061">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1">
                                            <p:txEl>
                                              <p:pRg st="0" end="0"/>
                                            </p:txEl>
                                          </p:spTgt>
                                        </p:tgtEl>
                                        <p:attrNameLst>
                                          <p:attrName>style.visibility</p:attrName>
                                        </p:attrNameLst>
                                      </p:cBhvr>
                                      <p:to>
                                        <p:strVal val="visible"/>
                                      </p:to>
                                    </p:set>
                                    <p:animEffect transition="in" filter="blinds(horizontal)">
                                      <p:cBhvr>
                                        <p:cTn id="27" dur="500"/>
                                        <p:tgtEl>
                                          <p:spTgt spid="4506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9"/>
                                        </p:tgtEl>
                                        <p:attrNameLst>
                                          <p:attrName>style.visibility</p:attrName>
                                        </p:attrNameLst>
                                      </p:cBhvr>
                                      <p:to>
                                        <p:strVal val="visible"/>
                                      </p:to>
                                    </p:set>
                                    <p:animEffect transition="in" filter="blinds(horizontal)">
                                      <p:cBhvr>
                                        <p:cTn id="32" dur="500"/>
                                        <p:tgtEl>
                                          <p:spTgt spid="45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70"/>
                                        </p:tgtEl>
                                        <p:attrNameLst>
                                          <p:attrName>style.visibility</p:attrName>
                                        </p:attrNameLst>
                                      </p:cBhvr>
                                      <p:to>
                                        <p:strVal val="visible"/>
                                      </p:to>
                                    </p:set>
                                    <p:animEffect transition="in" filter="blinds(horizontal)">
                                      <p:cBhvr>
                                        <p:cTn id="37" dur="500"/>
                                        <p:tgtEl>
                                          <p:spTgt spid="450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72"/>
                                        </p:tgtEl>
                                        <p:attrNameLst>
                                          <p:attrName>style.visibility</p:attrName>
                                        </p:attrNameLst>
                                      </p:cBhvr>
                                      <p:to>
                                        <p:strVal val="visible"/>
                                      </p:to>
                                    </p:set>
                                    <p:anim calcmode="lin" valueType="num">
                                      <p:cBhvr additive="base">
                                        <p:cTn id="42" dur="500" fill="hold"/>
                                        <p:tgtEl>
                                          <p:spTgt spid="45072"/>
                                        </p:tgtEl>
                                        <p:attrNameLst>
                                          <p:attrName>ppt_x</p:attrName>
                                        </p:attrNameLst>
                                      </p:cBhvr>
                                      <p:tavLst>
                                        <p:tav tm="0">
                                          <p:val>
                                            <p:strVal val="0-#ppt_w/2"/>
                                          </p:val>
                                        </p:tav>
                                        <p:tav tm="100000">
                                          <p:val>
                                            <p:strVal val="#ppt_x"/>
                                          </p:val>
                                        </p:tav>
                                      </p:tavLst>
                                    </p:anim>
                                    <p:anim calcmode="lin" valueType="num">
                                      <p:cBhvr additive="base">
                                        <p:cTn id="43"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075"/>
                                        </p:tgtEl>
                                        <p:attrNameLst>
                                          <p:attrName>style.visibility</p:attrName>
                                        </p:attrNameLst>
                                      </p:cBhvr>
                                      <p:to>
                                        <p:strVal val="visible"/>
                                      </p:to>
                                    </p:set>
                                    <p:anim calcmode="lin" valueType="num">
                                      <p:cBhvr additive="base">
                                        <p:cTn id="48" dur="500" fill="hold"/>
                                        <p:tgtEl>
                                          <p:spTgt spid="45075"/>
                                        </p:tgtEl>
                                        <p:attrNameLst>
                                          <p:attrName>ppt_x</p:attrName>
                                        </p:attrNameLst>
                                      </p:cBhvr>
                                      <p:tavLst>
                                        <p:tav tm="0">
                                          <p:val>
                                            <p:strVal val="0-#ppt_w/2"/>
                                          </p:val>
                                        </p:tav>
                                        <p:tav tm="100000">
                                          <p:val>
                                            <p:strVal val="#ppt_x"/>
                                          </p:val>
                                        </p:tav>
                                      </p:tavLst>
                                    </p:anim>
                                    <p:anim calcmode="lin" valueType="num">
                                      <p:cBhvr additive="base">
                                        <p:cTn id="49" dur="500" fill="hold"/>
                                        <p:tgtEl>
                                          <p:spTgt spid="4507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5063"/>
                                        </p:tgtEl>
                                        <p:attrNameLst>
                                          <p:attrName>style.visibility</p:attrName>
                                        </p:attrNameLst>
                                      </p:cBhvr>
                                      <p:to>
                                        <p:strVal val="visible"/>
                                      </p:to>
                                    </p:set>
                                    <p:anim calcmode="lin" valueType="num">
                                      <p:cBhvr additive="base">
                                        <p:cTn id="52" dur="500" fill="hold"/>
                                        <p:tgtEl>
                                          <p:spTgt spid="45063"/>
                                        </p:tgtEl>
                                        <p:attrNameLst>
                                          <p:attrName>ppt_x</p:attrName>
                                        </p:attrNameLst>
                                      </p:cBhvr>
                                      <p:tavLst>
                                        <p:tav tm="0">
                                          <p:val>
                                            <p:strVal val="0-#ppt_w/2"/>
                                          </p:val>
                                        </p:tav>
                                        <p:tav tm="100000">
                                          <p:val>
                                            <p:strVal val="#ppt_x"/>
                                          </p:val>
                                        </p:tav>
                                      </p:tavLst>
                                    </p:anim>
                                    <p:anim calcmode="lin" valueType="num">
                                      <p:cBhvr additive="base">
                                        <p:cTn id="53"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5077"/>
                                        </p:tgtEl>
                                        <p:attrNameLst>
                                          <p:attrName>style.visibility</p:attrName>
                                        </p:attrNameLst>
                                      </p:cBhvr>
                                      <p:to>
                                        <p:strVal val="visible"/>
                                      </p:to>
                                    </p:set>
                                    <p:anim calcmode="lin" valueType="num">
                                      <p:cBhvr additive="base">
                                        <p:cTn id="58" dur="500" fill="hold"/>
                                        <p:tgtEl>
                                          <p:spTgt spid="45077"/>
                                        </p:tgtEl>
                                        <p:attrNameLst>
                                          <p:attrName>ppt_x</p:attrName>
                                        </p:attrNameLst>
                                      </p:cBhvr>
                                      <p:tavLst>
                                        <p:tav tm="0">
                                          <p:val>
                                            <p:strVal val="0-#ppt_w/2"/>
                                          </p:val>
                                        </p:tav>
                                        <p:tav tm="100000">
                                          <p:val>
                                            <p:strVal val="#ppt_x"/>
                                          </p:val>
                                        </p:tav>
                                      </p:tavLst>
                                    </p:anim>
                                    <p:anim calcmode="lin" valueType="num">
                                      <p:cBhvr additive="base">
                                        <p:cTn id="59" dur="500" fill="hold"/>
                                        <p:tgtEl>
                                          <p:spTgt spid="4507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5064"/>
                                        </p:tgtEl>
                                        <p:attrNameLst>
                                          <p:attrName>style.visibility</p:attrName>
                                        </p:attrNameLst>
                                      </p:cBhvr>
                                      <p:to>
                                        <p:strVal val="visible"/>
                                      </p:to>
                                    </p:set>
                                    <p:anim calcmode="lin" valueType="num">
                                      <p:cBhvr additive="base">
                                        <p:cTn id="62" dur="500" fill="hold"/>
                                        <p:tgtEl>
                                          <p:spTgt spid="45064"/>
                                        </p:tgtEl>
                                        <p:attrNameLst>
                                          <p:attrName>ppt_x</p:attrName>
                                        </p:attrNameLst>
                                      </p:cBhvr>
                                      <p:tavLst>
                                        <p:tav tm="0">
                                          <p:val>
                                            <p:strVal val="0-#ppt_w/2"/>
                                          </p:val>
                                        </p:tav>
                                        <p:tav tm="100000">
                                          <p:val>
                                            <p:strVal val="#ppt_x"/>
                                          </p:val>
                                        </p:tav>
                                      </p:tavLst>
                                    </p:anim>
                                    <p:anim calcmode="lin" valueType="num">
                                      <p:cBhvr additive="base">
                                        <p:cTn id="63"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45076"/>
                                        </p:tgtEl>
                                        <p:attrNameLst>
                                          <p:attrName>style.visibility</p:attrName>
                                        </p:attrNameLst>
                                      </p:cBhvr>
                                      <p:to>
                                        <p:strVal val="visible"/>
                                      </p:to>
                                    </p:set>
                                    <p:anim calcmode="lin" valueType="num">
                                      <p:cBhvr additive="base">
                                        <p:cTn id="68" dur="500" fill="hold"/>
                                        <p:tgtEl>
                                          <p:spTgt spid="45076"/>
                                        </p:tgtEl>
                                        <p:attrNameLst>
                                          <p:attrName>ppt_x</p:attrName>
                                        </p:attrNameLst>
                                      </p:cBhvr>
                                      <p:tavLst>
                                        <p:tav tm="0">
                                          <p:val>
                                            <p:strVal val="0-#ppt_w/2"/>
                                          </p:val>
                                        </p:tav>
                                        <p:tav tm="100000">
                                          <p:val>
                                            <p:strVal val="#ppt_x"/>
                                          </p:val>
                                        </p:tav>
                                      </p:tavLst>
                                    </p:anim>
                                    <p:anim calcmode="lin" valueType="num">
                                      <p:cBhvr additive="base">
                                        <p:cTn id="69" dur="500" fill="hold"/>
                                        <p:tgtEl>
                                          <p:spTgt spid="4507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5068"/>
                                        </p:tgtEl>
                                        <p:attrNameLst>
                                          <p:attrName>style.visibility</p:attrName>
                                        </p:attrNameLst>
                                      </p:cBhvr>
                                      <p:to>
                                        <p:strVal val="visible"/>
                                      </p:to>
                                    </p:set>
                                    <p:anim calcmode="lin" valueType="num">
                                      <p:cBhvr additive="base">
                                        <p:cTn id="72" dur="500" fill="hold"/>
                                        <p:tgtEl>
                                          <p:spTgt spid="45068"/>
                                        </p:tgtEl>
                                        <p:attrNameLst>
                                          <p:attrName>ppt_x</p:attrName>
                                        </p:attrNameLst>
                                      </p:cBhvr>
                                      <p:tavLst>
                                        <p:tav tm="0">
                                          <p:val>
                                            <p:strVal val="0-#ppt_w/2"/>
                                          </p:val>
                                        </p:tav>
                                        <p:tav tm="100000">
                                          <p:val>
                                            <p:strVal val="#ppt_x"/>
                                          </p:val>
                                        </p:tav>
                                      </p:tavLst>
                                    </p:anim>
                                    <p:anim calcmode="lin" valueType="num">
                                      <p:cBhvr additive="base">
                                        <p:cTn id="73" dur="500" fill="hold"/>
                                        <p:tgtEl>
                                          <p:spTgt spid="45068"/>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45073"/>
                                        </p:tgtEl>
                                        <p:attrNameLst>
                                          <p:attrName>style.visibility</p:attrName>
                                        </p:attrNameLst>
                                      </p:cBhvr>
                                      <p:to>
                                        <p:strVal val="visible"/>
                                      </p:to>
                                    </p:set>
                                    <p:anim calcmode="lin" valueType="num">
                                      <p:cBhvr additive="base">
                                        <p:cTn id="78" dur="500" fill="hold"/>
                                        <p:tgtEl>
                                          <p:spTgt spid="45073"/>
                                        </p:tgtEl>
                                        <p:attrNameLst>
                                          <p:attrName>ppt_x</p:attrName>
                                        </p:attrNameLst>
                                      </p:cBhvr>
                                      <p:tavLst>
                                        <p:tav tm="0">
                                          <p:val>
                                            <p:strVal val="1+#ppt_w/2"/>
                                          </p:val>
                                        </p:tav>
                                        <p:tav tm="100000">
                                          <p:val>
                                            <p:strVal val="#ppt_x"/>
                                          </p:val>
                                        </p:tav>
                                      </p:tavLst>
                                    </p:anim>
                                    <p:anim calcmode="lin" valueType="num">
                                      <p:cBhvr additive="base">
                                        <p:cTn id="79"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5065"/>
                                        </p:tgtEl>
                                        <p:attrNameLst>
                                          <p:attrName>style.visibility</p:attrName>
                                        </p:attrNameLst>
                                      </p:cBhvr>
                                      <p:to>
                                        <p:strVal val="visible"/>
                                      </p:to>
                                    </p:set>
                                    <p:anim calcmode="lin" valueType="num">
                                      <p:cBhvr additive="base">
                                        <p:cTn id="84" dur="500" fill="hold"/>
                                        <p:tgtEl>
                                          <p:spTgt spid="45065"/>
                                        </p:tgtEl>
                                        <p:attrNameLst>
                                          <p:attrName>ppt_x</p:attrName>
                                        </p:attrNameLst>
                                      </p:cBhvr>
                                      <p:tavLst>
                                        <p:tav tm="0">
                                          <p:val>
                                            <p:strVal val="1+#ppt_w/2"/>
                                          </p:val>
                                        </p:tav>
                                        <p:tav tm="100000">
                                          <p:val>
                                            <p:strVal val="#ppt_x"/>
                                          </p:val>
                                        </p:tav>
                                      </p:tavLst>
                                    </p:anim>
                                    <p:anim calcmode="lin" valueType="num">
                                      <p:cBhvr additive="base">
                                        <p:cTn id="85" dur="500" fill="hold"/>
                                        <p:tgtEl>
                                          <p:spTgt spid="4506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45078"/>
                                        </p:tgtEl>
                                        <p:attrNameLst>
                                          <p:attrName>style.visibility</p:attrName>
                                        </p:attrNameLst>
                                      </p:cBhvr>
                                      <p:to>
                                        <p:strVal val="visible"/>
                                      </p:to>
                                    </p:set>
                                    <p:anim calcmode="lin" valueType="num">
                                      <p:cBhvr additive="base">
                                        <p:cTn id="88" dur="500" fill="hold"/>
                                        <p:tgtEl>
                                          <p:spTgt spid="45078"/>
                                        </p:tgtEl>
                                        <p:attrNameLst>
                                          <p:attrName>ppt_x</p:attrName>
                                        </p:attrNameLst>
                                      </p:cBhvr>
                                      <p:tavLst>
                                        <p:tav tm="0">
                                          <p:val>
                                            <p:strVal val="1+#ppt_w/2"/>
                                          </p:val>
                                        </p:tav>
                                        <p:tav tm="100000">
                                          <p:val>
                                            <p:strVal val="#ppt_x"/>
                                          </p:val>
                                        </p:tav>
                                      </p:tavLst>
                                    </p:anim>
                                    <p:anim calcmode="lin" valueType="num">
                                      <p:cBhvr additive="base">
                                        <p:cTn id="89" dur="500" fill="hold"/>
                                        <p:tgtEl>
                                          <p:spTgt spid="45078"/>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45066"/>
                                        </p:tgtEl>
                                        <p:attrNameLst>
                                          <p:attrName>style.visibility</p:attrName>
                                        </p:attrNameLst>
                                      </p:cBhvr>
                                      <p:to>
                                        <p:strVal val="visible"/>
                                      </p:to>
                                    </p:set>
                                    <p:anim calcmode="lin" valueType="num">
                                      <p:cBhvr additive="base">
                                        <p:cTn id="94" dur="500" fill="hold"/>
                                        <p:tgtEl>
                                          <p:spTgt spid="45066"/>
                                        </p:tgtEl>
                                        <p:attrNameLst>
                                          <p:attrName>ppt_x</p:attrName>
                                        </p:attrNameLst>
                                      </p:cBhvr>
                                      <p:tavLst>
                                        <p:tav tm="0">
                                          <p:val>
                                            <p:strVal val="1+#ppt_w/2"/>
                                          </p:val>
                                        </p:tav>
                                        <p:tav tm="100000">
                                          <p:val>
                                            <p:strVal val="#ppt_x"/>
                                          </p:val>
                                        </p:tav>
                                      </p:tavLst>
                                    </p:anim>
                                    <p:anim calcmode="lin" valueType="num">
                                      <p:cBhvr additive="base">
                                        <p:cTn id="95" dur="500" fill="hold"/>
                                        <p:tgtEl>
                                          <p:spTgt spid="45066"/>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 calcmode="lin" valueType="num">
                                      <p:cBhvr additive="base">
                                        <p:cTn id="98" dur="500" fill="hold"/>
                                        <p:tgtEl>
                                          <p:spTgt spid="45080"/>
                                        </p:tgtEl>
                                        <p:attrNameLst>
                                          <p:attrName>ppt_x</p:attrName>
                                        </p:attrNameLst>
                                      </p:cBhvr>
                                      <p:tavLst>
                                        <p:tav tm="0">
                                          <p:val>
                                            <p:strVal val="1+#ppt_w/2"/>
                                          </p:val>
                                        </p:tav>
                                        <p:tav tm="100000">
                                          <p:val>
                                            <p:strVal val="#ppt_x"/>
                                          </p:val>
                                        </p:tav>
                                      </p:tavLst>
                                    </p:anim>
                                    <p:anim calcmode="lin" valueType="num">
                                      <p:cBhvr additive="base">
                                        <p:cTn id="99" dur="500" fill="hold"/>
                                        <p:tgtEl>
                                          <p:spTgt spid="45080"/>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45067"/>
                                        </p:tgtEl>
                                        <p:attrNameLst>
                                          <p:attrName>style.visibility</p:attrName>
                                        </p:attrNameLst>
                                      </p:cBhvr>
                                      <p:to>
                                        <p:strVal val="visible"/>
                                      </p:to>
                                    </p:set>
                                    <p:anim calcmode="lin" valueType="num">
                                      <p:cBhvr additive="base">
                                        <p:cTn id="104" dur="500" fill="hold"/>
                                        <p:tgtEl>
                                          <p:spTgt spid="45067"/>
                                        </p:tgtEl>
                                        <p:attrNameLst>
                                          <p:attrName>ppt_x</p:attrName>
                                        </p:attrNameLst>
                                      </p:cBhvr>
                                      <p:tavLst>
                                        <p:tav tm="0">
                                          <p:val>
                                            <p:strVal val="1+#ppt_w/2"/>
                                          </p:val>
                                        </p:tav>
                                        <p:tav tm="100000">
                                          <p:val>
                                            <p:strVal val="#ppt_x"/>
                                          </p:val>
                                        </p:tav>
                                      </p:tavLst>
                                    </p:anim>
                                    <p:anim calcmode="lin" valueType="num">
                                      <p:cBhvr additive="base">
                                        <p:cTn id="105" dur="500" fill="hold"/>
                                        <p:tgtEl>
                                          <p:spTgt spid="4506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5079"/>
                                        </p:tgtEl>
                                        <p:attrNameLst>
                                          <p:attrName>style.visibility</p:attrName>
                                        </p:attrNameLst>
                                      </p:cBhvr>
                                      <p:to>
                                        <p:strVal val="visible"/>
                                      </p:to>
                                    </p:set>
                                    <p:anim calcmode="lin" valueType="num">
                                      <p:cBhvr additive="base">
                                        <p:cTn id="108" dur="500" fill="hold"/>
                                        <p:tgtEl>
                                          <p:spTgt spid="45079"/>
                                        </p:tgtEl>
                                        <p:attrNameLst>
                                          <p:attrName>ppt_x</p:attrName>
                                        </p:attrNameLst>
                                      </p:cBhvr>
                                      <p:tavLst>
                                        <p:tav tm="0">
                                          <p:val>
                                            <p:strVal val="1+#ppt_w/2"/>
                                          </p:val>
                                        </p:tav>
                                        <p:tav tm="100000">
                                          <p:val>
                                            <p:strVal val="#ppt_x"/>
                                          </p:val>
                                        </p:tav>
                                      </p:tavLst>
                                    </p:anim>
                                    <p:anim calcmode="lin" valueType="num">
                                      <p:cBhvr additive="base">
                                        <p:cTn id="109" dur="500" fill="hold"/>
                                        <p:tgtEl>
                                          <p:spTgt spid="45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60" grpId="0" animBg="1"/>
      <p:bldP spid="45061" grpId="0" build="allAtOnce" animBg="1"/>
      <p:bldP spid="45063" grpId="0" animBg="1"/>
      <p:bldP spid="45064" grpId="0" animBg="1"/>
      <p:bldP spid="45065" grpId="0" animBg="1"/>
      <p:bldP spid="45066" grpId="0" animBg="1"/>
      <p:bldP spid="45067" grpId="0" animBg="1"/>
      <p:bldP spid="45068" grpId="0" animBg="1"/>
      <p:bldP spid="45069" grpId="0" animBg="1"/>
      <p:bldP spid="45070" grpId="0" animBg="1"/>
      <p:bldP spid="45071" grpId="0"/>
      <p:bldP spid="45072" grpId="0"/>
      <p:bldP spid="45073" grpId="0"/>
      <p:bldP spid="45075" grpId="0"/>
      <p:bldP spid="45076" grpId="0"/>
      <p:bldP spid="45077" grpId="0"/>
      <p:bldP spid="45078" grpId="0"/>
      <p:bldP spid="45079" grpId="0"/>
      <p:bldP spid="450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A2D1B4C0-A817-4443-8ECF-2579A4E54119}"/>
              </a:ext>
            </a:extLst>
          </p:cNvPr>
          <p:cNvSpPr>
            <a:spLocks noGrp="1"/>
          </p:cNvSpPr>
          <p:nvPr>
            <p:ph type="sldNum" sz="quarter" idx="12"/>
          </p:nvPr>
        </p:nvSpPr>
        <p:spPr/>
        <p:txBody>
          <a:bodyPr/>
          <a:lstStyle/>
          <a:p>
            <a:fld id="{C3CEBA6F-B5DB-4E17-B10A-8ECD493EB59C}" type="slidenum">
              <a:rPr lang="en-US" altLang="ja-JP"/>
              <a:pPr/>
              <a:t>30</a:t>
            </a:fld>
            <a:endParaRPr lang="en-US" altLang="ja-JP"/>
          </a:p>
        </p:txBody>
      </p:sp>
      <p:sp>
        <p:nvSpPr>
          <p:cNvPr id="52226" name="Text Box 2">
            <a:extLst>
              <a:ext uri="{FF2B5EF4-FFF2-40B4-BE49-F238E27FC236}">
                <a16:creationId xmlns:a16="http://schemas.microsoft.com/office/drawing/2014/main" id="{ABCCF72D-4EFC-4AAE-823D-F2B6CB75AFAE}"/>
              </a:ext>
            </a:extLst>
          </p:cNvPr>
          <p:cNvSpPr txBox="1">
            <a:spLocks noChangeArrowheads="1"/>
          </p:cNvSpPr>
          <p:nvPr/>
        </p:nvSpPr>
        <p:spPr bwMode="auto">
          <a:xfrm>
            <a:off x="533400" y="3810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4000">
                <a:solidFill>
                  <a:schemeClr val="tx2"/>
                </a:solidFill>
              </a:rPr>
              <a:t>知的障害・自閉性障害・ダウン症候群の関係</a:t>
            </a:r>
          </a:p>
        </p:txBody>
      </p:sp>
      <p:sp>
        <p:nvSpPr>
          <p:cNvPr id="52227" name="Oval 3">
            <a:extLst>
              <a:ext uri="{FF2B5EF4-FFF2-40B4-BE49-F238E27FC236}">
                <a16:creationId xmlns:a16="http://schemas.microsoft.com/office/drawing/2014/main" id="{AEB45753-E8F1-4B27-9BBC-CD715579933E}"/>
              </a:ext>
            </a:extLst>
          </p:cNvPr>
          <p:cNvSpPr>
            <a:spLocks noChangeArrowheads="1"/>
          </p:cNvSpPr>
          <p:nvPr/>
        </p:nvSpPr>
        <p:spPr bwMode="auto">
          <a:xfrm>
            <a:off x="1371600" y="2514600"/>
            <a:ext cx="2133600" cy="2057400"/>
          </a:xfrm>
          <a:prstGeom prst="ellipse">
            <a:avLst/>
          </a:prstGeom>
          <a:noFill/>
          <a:ln w="5715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228" name="Rectangle 4">
            <a:extLst>
              <a:ext uri="{FF2B5EF4-FFF2-40B4-BE49-F238E27FC236}">
                <a16:creationId xmlns:a16="http://schemas.microsoft.com/office/drawing/2014/main" id="{189E8AAD-84E9-481B-9582-4BACE98AE714}"/>
              </a:ext>
            </a:extLst>
          </p:cNvPr>
          <p:cNvSpPr>
            <a:spLocks noChangeArrowheads="1"/>
          </p:cNvSpPr>
          <p:nvPr/>
        </p:nvSpPr>
        <p:spPr bwMode="auto">
          <a:xfrm>
            <a:off x="1981200" y="2286000"/>
            <a:ext cx="5029200" cy="2590800"/>
          </a:xfrm>
          <a:prstGeom prst="rect">
            <a:avLst/>
          </a:prstGeom>
          <a:noFill/>
          <a:ln w="57150" cap="sq">
            <a:solidFill>
              <a:schemeClr val="tx2"/>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229" name="Oval 5">
            <a:extLst>
              <a:ext uri="{FF2B5EF4-FFF2-40B4-BE49-F238E27FC236}">
                <a16:creationId xmlns:a16="http://schemas.microsoft.com/office/drawing/2014/main" id="{6EC034C7-6ED7-4397-A48E-8A0BA787F556}"/>
              </a:ext>
            </a:extLst>
          </p:cNvPr>
          <p:cNvSpPr>
            <a:spLocks noChangeArrowheads="1"/>
          </p:cNvSpPr>
          <p:nvPr/>
        </p:nvSpPr>
        <p:spPr bwMode="auto">
          <a:xfrm>
            <a:off x="2514600" y="4191000"/>
            <a:ext cx="1143000" cy="914400"/>
          </a:xfrm>
          <a:prstGeom prst="ellipse">
            <a:avLst/>
          </a:prstGeom>
          <a:noFill/>
          <a:ln w="57150" cap="sq">
            <a:solidFill>
              <a:srgbClr val="FF00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230" name="Text Box 6">
            <a:extLst>
              <a:ext uri="{FF2B5EF4-FFF2-40B4-BE49-F238E27FC236}">
                <a16:creationId xmlns:a16="http://schemas.microsoft.com/office/drawing/2014/main" id="{6CF5899A-A665-4F54-8AC0-68CE92A4FF58}"/>
              </a:ext>
            </a:extLst>
          </p:cNvPr>
          <p:cNvSpPr txBox="1">
            <a:spLocks noChangeArrowheads="1"/>
          </p:cNvSpPr>
          <p:nvPr/>
        </p:nvSpPr>
        <p:spPr bwMode="auto">
          <a:xfrm>
            <a:off x="3886200" y="25908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600">
                <a:solidFill>
                  <a:schemeClr val="tx2"/>
                </a:solidFill>
              </a:rPr>
              <a:t>知的障害</a:t>
            </a:r>
          </a:p>
        </p:txBody>
      </p:sp>
      <p:sp>
        <p:nvSpPr>
          <p:cNvPr id="52231" name="Text Box 7">
            <a:extLst>
              <a:ext uri="{FF2B5EF4-FFF2-40B4-BE49-F238E27FC236}">
                <a16:creationId xmlns:a16="http://schemas.microsoft.com/office/drawing/2014/main" id="{27BF2A50-4F72-48CA-8653-C5EF0A879C5C}"/>
              </a:ext>
            </a:extLst>
          </p:cNvPr>
          <p:cNvSpPr txBox="1">
            <a:spLocks noChangeArrowheads="1"/>
          </p:cNvSpPr>
          <p:nvPr/>
        </p:nvSpPr>
        <p:spPr bwMode="auto">
          <a:xfrm>
            <a:off x="533400" y="29718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600"/>
              <a:t>自閉性障害</a:t>
            </a:r>
          </a:p>
        </p:txBody>
      </p:sp>
      <p:sp>
        <p:nvSpPr>
          <p:cNvPr id="52232" name="Text Box 8">
            <a:extLst>
              <a:ext uri="{FF2B5EF4-FFF2-40B4-BE49-F238E27FC236}">
                <a16:creationId xmlns:a16="http://schemas.microsoft.com/office/drawing/2014/main" id="{9C4EAAC9-DE18-412E-907E-68891CB4C7C6}"/>
              </a:ext>
            </a:extLst>
          </p:cNvPr>
          <p:cNvSpPr txBox="1">
            <a:spLocks noChangeArrowheads="1"/>
          </p:cNvSpPr>
          <p:nvPr/>
        </p:nvSpPr>
        <p:spPr bwMode="auto">
          <a:xfrm>
            <a:off x="2438400" y="53340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600">
                <a:solidFill>
                  <a:srgbClr val="FF00FF"/>
                </a:solidFill>
              </a:rPr>
              <a:t>ダウン症候群</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EB57E-8B8D-49D5-92F2-05E158D21235}"/>
              </a:ext>
            </a:extLst>
          </p:cNvPr>
          <p:cNvSpPr>
            <a:spLocks noGrp="1"/>
          </p:cNvSpPr>
          <p:nvPr>
            <p:ph type="title"/>
          </p:nvPr>
        </p:nvSpPr>
        <p:spPr/>
        <p:txBody>
          <a:bodyPr/>
          <a:lstStyle/>
          <a:p>
            <a:r>
              <a:rPr kumimoji="1" lang="ja-JP" altLang="en-US" dirty="0"/>
              <a:t>自閉スペクトラム症</a:t>
            </a:r>
          </a:p>
        </p:txBody>
      </p:sp>
      <p:sp>
        <p:nvSpPr>
          <p:cNvPr id="3" name="コンテンツ プレースホルダー 2">
            <a:extLst>
              <a:ext uri="{FF2B5EF4-FFF2-40B4-BE49-F238E27FC236}">
                <a16:creationId xmlns:a16="http://schemas.microsoft.com/office/drawing/2014/main" id="{0A9953F4-2C28-4CF4-A4D4-3FF441939203}"/>
              </a:ext>
            </a:extLst>
          </p:cNvPr>
          <p:cNvSpPr>
            <a:spLocks noGrp="1"/>
          </p:cNvSpPr>
          <p:nvPr>
            <p:ph idx="1"/>
          </p:nvPr>
        </p:nvSpPr>
        <p:spPr/>
        <p:txBody>
          <a:bodyPr/>
          <a:lstStyle/>
          <a:p>
            <a:r>
              <a:rPr kumimoji="1" lang="en-US" altLang="ja-JP" dirty="0"/>
              <a:t>DSM-</a:t>
            </a:r>
            <a:r>
              <a:rPr lang="en-US" altLang="ja-JP" dirty="0"/>
              <a:t>Ⅳ</a:t>
            </a:r>
            <a:r>
              <a:rPr lang="ja-JP" altLang="en-US" dirty="0"/>
              <a:t>、</a:t>
            </a:r>
            <a:r>
              <a:rPr lang="en-US" altLang="ja-JP" dirty="0"/>
              <a:t>ICD-10</a:t>
            </a:r>
            <a:r>
              <a:rPr lang="ja-JP" altLang="en-US" dirty="0"/>
              <a:t>で自閉性障害、アスペルガー障害を含む広汎性発達障がいとされていたものが、</a:t>
            </a:r>
            <a:r>
              <a:rPr lang="en-US" altLang="ja-JP" dirty="0"/>
              <a:t>DSM-5,ICD-11</a:t>
            </a:r>
            <a:r>
              <a:rPr lang="ja-JP" altLang="en-US" dirty="0"/>
              <a:t>では、自閉スペクトラム症という</a:t>
            </a:r>
            <a:r>
              <a:rPr lang="ja-JP" altLang="en-US" dirty="0">
                <a:solidFill>
                  <a:srgbClr val="FFFF00"/>
                </a:solidFill>
              </a:rPr>
              <a:t>連続体モデル</a:t>
            </a:r>
            <a:r>
              <a:rPr lang="ja-JP" altLang="en-US" dirty="0"/>
              <a:t>でまとめられた。</a:t>
            </a:r>
            <a:endParaRPr lang="en-US" altLang="ja-JP" dirty="0"/>
          </a:p>
          <a:p>
            <a:r>
              <a:rPr kumimoji="1" lang="en-US" altLang="ja-JP" dirty="0"/>
              <a:t>A.</a:t>
            </a:r>
            <a:r>
              <a:rPr kumimoji="1" lang="ja-JP" altLang="en-US" dirty="0"/>
              <a:t>社会的コミュニケーション及び対人的相互反応における持続的欠陥</a:t>
            </a:r>
            <a:endParaRPr kumimoji="1" lang="en-US" altLang="ja-JP" dirty="0"/>
          </a:p>
          <a:p>
            <a:r>
              <a:rPr lang="en-US" altLang="ja-JP" dirty="0"/>
              <a:t>B.</a:t>
            </a:r>
            <a:r>
              <a:rPr lang="ja-JP" altLang="en-US" dirty="0"/>
              <a:t>行動、興味、または活動の限定された反復的様式</a:t>
            </a:r>
            <a:endParaRPr kumimoji="1" lang="ja-JP" altLang="en-US" dirty="0"/>
          </a:p>
        </p:txBody>
      </p:sp>
    </p:spTree>
    <p:extLst>
      <p:ext uri="{BB962C8B-B14F-4D97-AF65-F5344CB8AC3E}">
        <p14:creationId xmlns:p14="http://schemas.microsoft.com/office/powerpoint/2010/main" val="331730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BD61EEF4-DB87-4F2E-B43C-33EF79F4E5A9}"/>
              </a:ext>
            </a:extLst>
          </p:cNvPr>
          <p:cNvSpPr>
            <a:spLocks noGrp="1"/>
          </p:cNvSpPr>
          <p:nvPr>
            <p:ph type="sldNum" sz="quarter" idx="12"/>
          </p:nvPr>
        </p:nvSpPr>
        <p:spPr/>
        <p:txBody>
          <a:bodyPr/>
          <a:lstStyle/>
          <a:p>
            <a:fld id="{D9449CC9-804C-4CA3-A26D-492CD38FB831}" type="slidenum">
              <a:rPr lang="en-US" altLang="ja-JP"/>
              <a:pPr/>
              <a:t>32</a:t>
            </a:fld>
            <a:endParaRPr lang="en-US" altLang="ja-JP"/>
          </a:p>
        </p:txBody>
      </p:sp>
      <p:sp>
        <p:nvSpPr>
          <p:cNvPr id="33794" name="Rectangle 2">
            <a:extLst>
              <a:ext uri="{FF2B5EF4-FFF2-40B4-BE49-F238E27FC236}">
                <a16:creationId xmlns:a16="http://schemas.microsoft.com/office/drawing/2014/main" id="{6082ACEF-E36D-4235-A979-32458DA0CD84}"/>
              </a:ext>
            </a:extLst>
          </p:cNvPr>
          <p:cNvSpPr>
            <a:spLocks noGrp="1" noChangeArrowheads="1"/>
          </p:cNvSpPr>
          <p:nvPr>
            <p:ph type="title"/>
          </p:nvPr>
        </p:nvSpPr>
        <p:spPr>
          <a:xfrm>
            <a:off x="317500" y="544513"/>
            <a:ext cx="8637588" cy="762000"/>
          </a:xfrm>
        </p:spPr>
        <p:txBody>
          <a:bodyPr/>
          <a:lstStyle/>
          <a:p>
            <a:r>
              <a:rPr lang="ja-JP" altLang="en-US" dirty="0"/>
              <a:t>知的能力障害者の行動障害</a:t>
            </a:r>
          </a:p>
        </p:txBody>
      </p:sp>
      <p:sp>
        <p:nvSpPr>
          <p:cNvPr id="33795" name="Rectangle 3">
            <a:extLst>
              <a:ext uri="{FF2B5EF4-FFF2-40B4-BE49-F238E27FC236}">
                <a16:creationId xmlns:a16="http://schemas.microsoft.com/office/drawing/2014/main" id="{A09EDB35-0A2B-49A3-9B5A-79709A951081}"/>
              </a:ext>
            </a:extLst>
          </p:cNvPr>
          <p:cNvSpPr>
            <a:spLocks noGrp="1" noChangeArrowheads="1"/>
          </p:cNvSpPr>
          <p:nvPr>
            <p:ph type="body" idx="1"/>
          </p:nvPr>
        </p:nvSpPr>
        <p:spPr/>
        <p:txBody>
          <a:bodyPr/>
          <a:lstStyle/>
          <a:p>
            <a:r>
              <a:rPr lang="ja-JP" altLang="en-US" sz="2800"/>
              <a:t>自傷</a:t>
            </a:r>
          </a:p>
          <a:p>
            <a:r>
              <a:rPr lang="ja-JP" altLang="en-US" sz="2800"/>
              <a:t>他害</a:t>
            </a:r>
          </a:p>
          <a:p>
            <a:r>
              <a:rPr lang="ja-JP" altLang="en-US" sz="2800"/>
              <a:t>多動</a:t>
            </a:r>
          </a:p>
          <a:p>
            <a:r>
              <a:rPr lang="ja-JP" altLang="en-US" sz="2800"/>
              <a:t>器物破壊</a:t>
            </a:r>
          </a:p>
          <a:p>
            <a:r>
              <a:rPr lang="ja-JP" altLang="en-US" sz="2800"/>
              <a:t>孤立</a:t>
            </a:r>
          </a:p>
          <a:p>
            <a:r>
              <a:rPr lang="ja-JP" altLang="en-US" sz="2800"/>
              <a:t>パニック（かんしゃく</a:t>
            </a:r>
            <a:r>
              <a:rPr lang="en-US" altLang="ja-JP" sz="2800"/>
              <a:t>)</a:t>
            </a:r>
          </a:p>
          <a:p>
            <a:r>
              <a:rPr lang="ja-JP" altLang="en-US" sz="2800"/>
              <a:t>異常恐怖</a:t>
            </a:r>
          </a:p>
          <a:p>
            <a:r>
              <a:rPr lang="ja-JP" altLang="en-US" sz="2800"/>
              <a:t>常同行動</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EEDC5193-37F0-483F-B14A-8FDBF647A473}"/>
              </a:ext>
            </a:extLst>
          </p:cNvPr>
          <p:cNvSpPr>
            <a:spLocks noGrp="1"/>
          </p:cNvSpPr>
          <p:nvPr>
            <p:ph type="sldNum" sz="quarter" idx="12"/>
          </p:nvPr>
        </p:nvSpPr>
        <p:spPr/>
        <p:txBody>
          <a:bodyPr/>
          <a:lstStyle/>
          <a:p>
            <a:fld id="{E17193A5-34E7-4673-9933-576FB15CD573}" type="slidenum">
              <a:rPr lang="en-US" altLang="ja-JP"/>
              <a:pPr/>
              <a:t>33</a:t>
            </a:fld>
            <a:endParaRPr lang="en-US" altLang="ja-JP"/>
          </a:p>
        </p:txBody>
      </p:sp>
      <p:sp>
        <p:nvSpPr>
          <p:cNvPr id="51202" name="Rectangle 1026">
            <a:extLst>
              <a:ext uri="{FF2B5EF4-FFF2-40B4-BE49-F238E27FC236}">
                <a16:creationId xmlns:a16="http://schemas.microsoft.com/office/drawing/2014/main" id="{48A31418-9E3B-4343-964C-B56169D116DB}"/>
              </a:ext>
            </a:extLst>
          </p:cNvPr>
          <p:cNvSpPr>
            <a:spLocks noGrp="1" noChangeArrowheads="1"/>
          </p:cNvSpPr>
          <p:nvPr>
            <p:ph type="title"/>
          </p:nvPr>
        </p:nvSpPr>
        <p:spPr>
          <a:xfrm>
            <a:off x="317500" y="537072"/>
            <a:ext cx="8637588" cy="769441"/>
          </a:xfrm>
        </p:spPr>
        <p:txBody>
          <a:bodyPr/>
          <a:lstStyle/>
          <a:p>
            <a:r>
              <a:rPr lang="ja-JP" altLang="en-US" dirty="0"/>
              <a:t>知的能力障害・自閉性障害の治療</a:t>
            </a:r>
          </a:p>
        </p:txBody>
      </p:sp>
      <p:sp>
        <p:nvSpPr>
          <p:cNvPr id="51203" name="Rectangle 1027">
            <a:extLst>
              <a:ext uri="{FF2B5EF4-FFF2-40B4-BE49-F238E27FC236}">
                <a16:creationId xmlns:a16="http://schemas.microsoft.com/office/drawing/2014/main" id="{9C1DB725-B2C9-4EF8-ABAC-30C7EEFCF13B}"/>
              </a:ext>
            </a:extLst>
          </p:cNvPr>
          <p:cNvSpPr>
            <a:spLocks noGrp="1" noChangeArrowheads="1"/>
          </p:cNvSpPr>
          <p:nvPr>
            <p:ph type="body" idx="1"/>
          </p:nvPr>
        </p:nvSpPr>
        <p:spPr/>
        <p:txBody>
          <a:bodyPr/>
          <a:lstStyle/>
          <a:p>
            <a:r>
              <a:rPr lang="ja-JP" altLang="en-US" dirty="0">
                <a:latin typeface="ＭＳ Ｐゴシック" panose="020B0600070205080204" pitchFamily="50" charset="-128"/>
              </a:rPr>
              <a:t>知的能力障害の重症度を把握し、各個人に見合った教育、自立訓練プログラムを実行する</a:t>
            </a:r>
          </a:p>
          <a:p>
            <a:r>
              <a:rPr lang="ja-JP" altLang="en-US" dirty="0">
                <a:latin typeface="ＭＳ Ｐゴシック" panose="020B0600070205080204" pitchFamily="50" charset="-128"/>
              </a:rPr>
              <a:t>環境調整を行ったりして精神的ストレスを減少させる </a:t>
            </a:r>
          </a:p>
          <a:p>
            <a:r>
              <a:rPr lang="ja-JP" altLang="en-US" dirty="0">
                <a:latin typeface="ＭＳ Ｐゴシック" panose="020B0600070205080204" pitchFamily="50" charset="-128"/>
              </a:rPr>
              <a:t>親への援助</a:t>
            </a:r>
          </a:p>
          <a:p>
            <a:r>
              <a:rPr lang="ja-JP" altLang="en-US" dirty="0">
                <a:latin typeface="ＭＳ Ｐゴシック" panose="020B0600070205080204" pitchFamily="50" charset="-128"/>
              </a:rPr>
              <a:t>激しい興奮や衝動行為に対しては薬物療法も考慮</a:t>
            </a:r>
            <a:endParaRPr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a:extLst>
              <a:ext uri="{FF2B5EF4-FFF2-40B4-BE49-F238E27FC236}">
                <a16:creationId xmlns:a16="http://schemas.microsoft.com/office/drawing/2014/main" id="{FE0AB30E-E0C1-4213-BBBD-8F12E14DC1FE}"/>
              </a:ext>
            </a:extLst>
          </p:cNvPr>
          <p:cNvSpPr>
            <a:spLocks noGrp="1"/>
          </p:cNvSpPr>
          <p:nvPr>
            <p:ph type="sldNum" sz="quarter" idx="12"/>
          </p:nvPr>
        </p:nvSpPr>
        <p:spPr/>
        <p:txBody>
          <a:bodyPr/>
          <a:lstStyle/>
          <a:p>
            <a:fld id="{9E12E7FD-F3C3-4AD8-91E6-ADCBAB90271C}" type="slidenum">
              <a:rPr lang="en-US" altLang="ja-JP"/>
              <a:pPr/>
              <a:t>34</a:t>
            </a:fld>
            <a:endParaRPr lang="en-US" altLang="ja-JP"/>
          </a:p>
        </p:txBody>
      </p:sp>
      <p:pic>
        <p:nvPicPr>
          <p:cNvPr id="35842" name="Picture 2">
            <a:extLst>
              <a:ext uri="{FF2B5EF4-FFF2-40B4-BE49-F238E27FC236}">
                <a16:creationId xmlns:a16="http://schemas.microsoft.com/office/drawing/2014/main" id="{7A4EF8E1-F2ED-4A92-BDB7-162CF6735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5010150" cy="62769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5843" name="Oval 3">
            <a:extLst>
              <a:ext uri="{FF2B5EF4-FFF2-40B4-BE49-F238E27FC236}">
                <a16:creationId xmlns:a16="http://schemas.microsoft.com/office/drawing/2014/main" id="{011CC599-2D4D-4874-BA45-019806A7FE55}"/>
              </a:ext>
            </a:extLst>
          </p:cNvPr>
          <p:cNvSpPr>
            <a:spLocks noChangeArrowheads="1"/>
          </p:cNvSpPr>
          <p:nvPr/>
        </p:nvSpPr>
        <p:spPr bwMode="auto">
          <a:xfrm>
            <a:off x="5791200" y="2667000"/>
            <a:ext cx="152400" cy="152400"/>
          </a:xfrm>
          <a:prstGeom prst="ellipse">
            <a:avLst/>
          </a:prstGeom>
          <a:solidFill>
            <a:schemeClr val="bg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44" name="Freeform 4">
            <a:extLst>
              <a:ext uri="{FF2B5EF4-FFF2-40B4-BE49-F238E27FC236}">
                <a16:creationId xmlns:a16="http://schemas.microsoft.com/office/drawing/2014/main" id="{B021CBA5-CB80-43B5-AD8E-8F564D41FC54}"/>
              </a:ext>
            </a:extLst>
          </p:cNvPr>
          <p:cNvSpPr>
            <a:spLocks/>
          </p:cNvSpPr>
          <p:nvPr/>
        </p:nvSpPr>
        <p:spPr bwMode="auto">
          <a:xfrm>
            <a:off x="5549900" y="2590800"/>
            <a:ext cx="393700" cy="304800"/>
          </a:xfrm>
          <a:custGeom>
            <a:avLst/>
            <a:gdLst>
              <a:gd name="T0" fmla="*/ 248 w 248"/>
              <a:gd name="T1" fmla="*/ 0 h 192"/>
              <a:gd name="T2" fmla="*/ 8 w 248"/>
              <a:gd name="T3" fmla="*/ 48 h 192"/>
              <a:gd name="T4" fmla="*/ 200 w 248"/>
              <a:gd name="T5" fmla="*/ 192 h 192"/>
            </a:gdLst>
            <a:ahLst/>
            <a:cxnLst>
              <a:cxn ang="0">
                <a:pos x="T0" y="T1"/>
              </a:cxn>
              <a:cxn ang="0">
                <a:pos x="T2" y="T3"/>
              </a:cxn>
              <a:cxn ang="0">
                <a:pos x="T4" y="T5"/>
              </a:cxn>
            </a:cxnLst>
            <a:rect l="0" t="0" r="r" b="b"/>
            <a:pathLst>
              <a:path w="248" h="192">
                <a:moveTo>
                  <a:pt x="248" y="0"/>
                </a:moveTo>
                <a:cubicBezTo>
                  <a:pt x="132" y="8"/>
                  <a:pt x="16" y="16"/>
                  <a:pt x="8" y="48"/>
                </a:cubicBezTo>
                <a:cubicBezTo>
                  <a:pt x="0" y="80"/>
                  <a:pt x="100" y="136"/>
                  <a:pt x="200" y="192"/>
                </a:cubicBezTo>
              </a:path>
            </a:pathLst>
          </a:custGeom>
          <a:noFill/>
          <a:ln w="12700" cap="sq"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45" name="Line 5">
            <a:extLst>
              <a:ext uri="{FF2B5EF4-FFF2-40B4-BE49-F238E27FC236}">
                <a16:creationId xmlns:a16="http://schemas.microsoft.com/office/drawing/2014/main" id="{5A6748DD-22D6-4BFD-B0FF-47BC1231F896}"/>
              </a:ext>
            </a:extLst>
          </p:cNvPr>
          <p:cNvSpPr>
            <a:spLocks noChangeShapeType="1"/>
          </p:cNvSpPr>
          <p:nvPr/>
        </p:nvSpPr>
        <p:spPr bwMode="auto">
          <a:xfrm flipH="1">
            <a:off x="6096000" y="2743200"/>
            <a:ext cx="1828800" cy="0"/>
          </a:xfrm>
          <a:prstGeom prst="line">
            <a:avLst/>
          </a:prstGeom>
          <a:noFill/>
          <a:ln w="762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46" name="Line 6">
            <a:extLst>
              <a:ext uri="{FF2B5EF4-FFF2-40B4-BE49-F238E27FC236}">
                <a16:creationId xmlns:a16="http://schemas.microsoft.com/office/drawing/2014/main" id="{CCB73CF6-835A-41DA-BB2C-2CB250F9000A}"/>
              </a:ext>
            </a:extLst>
          </p:cNvPr>
          <p:cNvSpPr>
            <a:spLocks noChangeShapeType="1"/>
          </p:cNvSpPr>
          <p:nvPr/>
        </p:nvSpPr>
        <p:spPr bwMode="auto">
          <a:xfrm flipH="1" flipV="1">
            <a:off x="5029200" y="1905000"/>
            <a:ext cx="609600" cy="685800"/>
          </a:xfrm>
          <a:prstGeom prst="line">
            <a:avLst/>
          </a:prstGeom>
          <a:noFill/>
          <a:ln w="7620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47" name="Line 7">
            <a:extLst>
              <a:ext uri="{FF2B5EF4-FFF2-40B4-BE49-F238E27FC236}">
                <a16:creationId xmlns:a16="http://schemas.microsoft.com/office/drawing/2014/main" id="{8400FBFA-2EC7-47D4-92F8-C5B4B8D313B4}"/>
              </a:ext>
            </a:extLst>
          </p:cNvPr>
          <p:cNvSpPr>
            <a:spLocks noChangeShapeType="1"/>
          </p:cNvSpPr>
          <p:nvPr/>
        </p:nvSpPr>
        <p:spPr bwMode="auto">
          <a:xfrm flipH="1" flipV="1">
            <a:off x="6248400" y="2971800"/>
            <a:ext cx="838200" cy="1371600"/>
          </a:xfrm>
          <a:prstGeom prst="line">
            <a:avLst/>
          </a:prstGeom>
          <a:noFill/>
          <a:ln w="7620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48" name="Line 8">
            <a:extLst>
              <a:ext uri="{FF2B5EF4-FFF2-40B4-BE49-F238E27FC236}">
                <a16:creationId xmlns:a16="http://schemas.microsoft.com/office/drawing/2014/main" id="{FB810A5C-DC3D-4B09-8ADA-175863718CDA}"/>
              </a:ext>
            </a:extLst>
          </p:cNvPr>
          <p:cNvSpPr>
            <a:spLocks noChangeShapeType="1"/>
          </p:cNvSpPr>
          <p:nvPr/>
        </p:nvSpPr>
        <p:spPr bwMode="auto">
          <a:xfrm flipV="1">
            <a:off x="3429000" y="3048000"/>
            <a:ext cx="990600" cy="1295400"/>
          </a:xfrm>
          <a:prstGeom prst="line">
            <a:avLst/>
          </a:prstGeom>
          <a:noFill/>
          <a:ln w="762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49" name="AutoShape 9">
            <a:extLst>
              <a:ext uri="{FF2B5EF4-FFF2-40B4-BE49-F238E27FC236}">
                <a16:creationId xmlns:a16="http://schemas.microsoft.com/office/drawing/2014/main" id="{5B9FC2D5-C86B-44D3-8A4E-F2BD4EA5FD13}"/>
              </a:ext>
            </a:extLst>
          </p:cNvPr>
          <p:cNvSpPr>
            <a:spLocks noChangeArrowheads="1"/>
          </p:cNvSpPr>
          <p:nvPr/>
        </p:nvSpPr>
        <p:spPr bwMode="auto">
          <a:xfrm>
            <a:off x="3124200" y="1143000"/>
            <a:ext cx="2057400" cy="533400"/>
          </a:xfrm>
          <a:prstGeom prst="curvedDownArrow">
            <a:avLst>
              <a:gd name="adj1" fmla="val 77143"/>
              <a:gd name="adj2" fmla="val 154286"/>
              <a:gd name="adj3" fmla="val 7423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50" name="AutoShape 10">
            <a:extLst>
              <a:ext uri="{FF2B5EF4-FFF2-40B4-BE49-F238E27FC236}">
                <a16:creationId xmlns:a16="http://schemas.microsoft.com/office/drawing/2014/main" id="{FAA4710A-CDD5-42C0-8E22-F4CC600FC5CA}"/>
              </a:ext>
            </a:extLst>
          </p:cNvPr>
          <p:cNvSpPr>
            <a:spLocks noChangeArrowheads="1"/>
          </p:cNvSpPr>
          <p:nvPr/>
        </p:nvSpPr>
        <p:spPr bwMode="auto">
          <a:xfrm>
            <a:off x="3581400" y="1524000"/>
            <a:ext cx="1295400" cy="762000"/>
          </a:xfrm>
          <a:prstGeom prst="curvedLeftArrow">
            <a:avLst>
              <a:gd name="adj1" fmla="val 20130"/>
              <a:gd name="adj2" fmla="val 40000"/>
              <a:gd name="adj3" fmla="val 56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51" name="AutoShape 11">
            <a:extLst>
              <a:ext uri="{FF2B5EF4-FFF2-40B4-BE49-F238E27FC236}">
                <a16:creationId xmlns:a16="http://schemas.microsoft.com/office/drawing/2014/main" id="{CB1129B8-6FF0-43B3-8BDF-A51637EEE5D2}"/>
              </a:ext>
            </a:extLst>
          </p:cNvPr>
          <p:cNvSpPr>
            <a:spLocks noChangeArrowheads="1"/>
          </p:cNvSpPr>
          <p:nvPr/>
        </p:nvSpPr>
        <p:spPr bwMode="auto">
          <a:xfrm flipV="1">
            <a:off x="4267200" y="3733800"/>
            <a:ext cx="1676400" cy="533400"/>
          </a:xfrm>
          <a:custGeom>
            <a:avLst/>
            <a:gdLst>
              <a:gd name="G0" fmla="+- 15874 0 0"/>
              <a:gd name="G1" fmla="+- 2927 0 0"/>
              <a:gd name="G2" fmla="+- 12158 0 2927"/>
              <a:gd name="G3" fmla="+- G2 0 2927"/>
              <a:gd name="G4" fmla="*/ G3 32768 32059"/>
              <a:gd name="G5" fmla="*/ G4 1 2"/>
              <a:gd name="G6" fmla="+- 21600 0 15874"/>
              <a:gd name="G7" fmla="*/ G6 2927 6079"/>
              <a:gd name="G8" fmla="+- G7 15874 0"/>
              <a:gd name="T0" fmla="*/ 15874 w 21600"/>
              <a:gd name="T1" fmla="*/ 0 h 21600"/>
              <a:gd name="T2" fmla="*/ 15874 w 21600"/>
              <a:gd name="T3" fmla="*/ 12158 h 21600"/>
              <a:gd name="T4" fmla="*/ 322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874" y="0"/>
                </a:lnTo>
                <a:lnTo>
                  <a:pt x="15874" y="2927"/>
                </a:lnTo>
                <a:lnTo>
                  <a:pt x="12427" y="2927"/>
                </a:lnTo>
                <a:cubicBezTo>
                  <a:pt x="5564" y="2927"/>
                  <a:pt x="0" y="7060"/>
                  <a:pt x="0" y="12158"/>
                </a:cubicBezTo>
                <a:lnTo>
                  <a:pt x="0" y="21600"/>
                </a:lnTo>
                <a:lnTo>
                  <a:pt x="6443" y="21600"/>
                </a:lnTo>
                <a:lnTo>
                  <a:pt x="6443" y="12158"/>
                </a:lnTo>
                <a:cubicBezTo>
                  <a:pt x="6443" y="10541"/>
                  <a:pt x="9122" y="9231"/>
                  <a:pt x="12427" y="9231"/>
                </a:cubicBezTo>
                <a:lnTo>
                  <a:pt x="15874" y="9231"/>
                </a:lnTo>
                <a:lnTo>
                  <a:pt x="15874" y="12158"/>
                </a:lnTo>
                <a:close/>
              </a:path>
            </a:pathLst>
          </a:cu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52" name="AutoShape 12">
            <a:extLst>
              <a:ext uri="{FF2B5EF4-FFF2-40B4-BE49-F238E27FC236}">
                <a16:creationId xmlns:a16="http://schemas.microsoft.com/office/drawing/2014/main" id="{9A67C712-6D81-427D-804C-C1D8C77046DF}"/>
              </a:ext>
            </a:extLst>
          </p:cNvPr>
          <p:cNvSpPr>
            <a:spLocks noChangeArrowheads="1"/>
          </p:cNvSpPr>
          <p:nvPr/>
        </p:nvSpPr>
        <p:spPr bwMode="auto">
          <a:xfrm>
            <a:off x="4419600" y="2819400"/>
            <a:ext cx="228600" cy="762000"/>
          </a:xfrm>
          <a:prstGeom prst="downArrow">
            <a:avLst>
              <a:gd name="adj1" fmla="val 50000"/>
              <a:gd name="adj2" fmla="val 83333"/>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3F62269B-E655-43DA-BFB2-FBE277DAB4F5}"/>
              </a:ext>
            </a:extLst>
          </p:cNvPr>
          <p:cNvSpPr>
            <a:spLocks noGrp="1"/>
          </p:cNvSpPr>
          <p:nvPr>
            <p:ph type="sldNum" sz="quarter" idx="12"/>
          </p:nvPr>
        </p:nvSpPr>
        <p:spPr/>
        <p:txBody>
          <a:bodyPr/>
          <a:lstStyle/>
          <a:p>
            <a:fld id="{28E7E519-6FDA-4A57-BDBF-2EE1570704F1}" type="slidenum">
              <a:rPr lang="en-US" altLang="ja-JP"/>
              <a:pPr/>
              <a:t>35</a:t>
            </a:fld>
            <a:endParaRPr lang="en-US" altLang="ja-JP"/>
          </a:p>
        </p:txBody>
      </p:sp>
      <p:sp>
        <p:nvSpPr>
          <p:cNvPr id="34818" name="Rectangle 2">
            <a:extLst>
              <a:ext uri="{FF2B5EF4-FFF2-40B4-BE49-F238E27FC236}">
                <a16:creationId xmlns:a16="http://schemas.microsoft.com/office/drawing/2014/main" id="{CB88F8C8-1508-4327-AA74-50C961F4660F}"/>
              </a:ext>
            </a:extLst>
          </p:cNvPr>
          <p:cNvSpPr>
            <a:spLocks noGrp="1" noChangeArrowheads="1"/>
          </p:cNvSpPr>
          <p:nvPr>
            <p:ph type="title"/>
          </p:nvPr>
        </p:nvSpPr>
        <p:spPr>
          <a:xfrm>
            <a:off x="317500" y="544513"/>
            <a:ext cx="8637588" cy="762000"/>
          </a:xfrm>
        </p:spPr>
        <p:txBody>
          <a:bodyPr/>
          <a:lstStyle/>
          <a:p>
            <a:r>
              <a:rPr lang="ja-JP" altLang="en-US" dirty="0"/>
              <a:t>知的能力障害者の適応障害</a:t>
            </a:r>
          </a:p>
        </p:txBody>
      </p:sp>
      <p:sp>
        <p:nvSpPr>
          <p:cNvPr id="34819" name="Rectangle 3">
            <a:extLst>
              <a:ext uri="{FF2B5EF4-FFF2-40B4-BE49-F238E27FC236}">
                <a16:creationId xmlns:a16="http://schemas.microsoft.com/office/drawing/2014/main" id="{B5131571-A838-4C4E-A465-090C537BE7BD}"/>
              </a:ext>
            </a:extLst>
          </p:cNvPr>
          <p:cNvSpPr>
            <a:spLocks noGrp="1" noChangeArrowheads="1"/>
          </p:cNvSpPr>
          <p:nvPr>
            <p:ph type="body" idx="1"/>
          </p:nvPr>
        </p:nvSpPr>
        <p:spPr>
          <a:xfrm>
            <a:off x="685800" y="1676400"/>
            <a:ext cx="8077200" cy="4419600"/>
          </a:xfrm>
        </p:spPr>
        <p:txBody>
          <a:bodyPr/>
          <a:lstStyle/>
          <a:p>
            <a:r>
              <a:rPr lang="ja-JP" altLang="en-US" dirty="0">
                <a:solidFill>
                  <a:schemeClr val="tx2"/>
                </a:solidFill>
              </a:rPr>
              <a:t>入力</a:t>
            </a:r>
            <a:r>
              <a:rPr lang="en-US" altLang="ja-JP" dirty="0"/>
              <a:t>(</a:t>
            </a:r>
            <a:r>
              <a:rPr lang="ja-JP" altLang="en-US" dirty="0"/>
              <a:t>インプット</a:t>
            </a:r>
            <a:r>
              <a:rPr lang="en-US" altLang="ja-JP" dirty="0"/>
              <a:t>)</a:t>
            </a:r>
            <a:r>
              <a:rPr lang="ja-JP" altLang="en-US" dirty="0"/>
              <a:t>の障害＝</a:t>
            </a:r>
            <a:r>
              <a:rPr lang="ja-JP" altLang="en-US" dirty="0">
                <a:solidFill>
                  <a:schemeClr val="tx2"/>
                </a:solidFill>
                <a:latin typeface="Century" panose="02040604050505020304" pitchFamily="18" charset="0"/>
                <a:ea typeface="ＭＳ ゴシック" panose="020B0609070205080204" pitchFamily="49" charset="-128"/>
              </a:rPr>
              <a:t>知覚</a:t>
            </a:r>
            <a:r>
              <a:rPr lang="ja-JP" altLang="en-US" dirty="0">
                <a:latin typeface="Century" panose="02040604050505020304" pitchFamily="18" charset="0"/>
                <a:ea typeface="ＭＳ ゴシック" panose="020B0609070205080204" pitchFamily="49" charset="-128"/>
              </a:rPr>
              <a:t>における障害</a:t>
            </a:r>
          </a:p>
          <a:p>
            <a:r>
              <a:rPr lang="ja-JP" altLang="en-US" dirty="0">
                <a:latin typeface="Century" panose="02040604050505020304" pitchFamily="18" charset="0"/>
              </a:rPr>
              <a:t>聞こえすぎる、見えすぎるなどの過敏性</a:t>
            </a:r>
          </a:p>
          <a:p>
            <a:r>
              <a:rPr lang="ja-JP" altLang="en-US" dirty="0">
                <a:latin typeface="Century" panose="02040604050505020304" pitchFamily="18" charset="0"/>
              </a:rPr>
              <a:t>見え方、聞こえ方が健常者と異なる可能性</a:t>
            </a:r>
            <a:endParaRPr lang="en-US" altLang="ja-JP" dirty="0">
              <a:latin typeface="Century" panose="02040604050505020304" pitchFamily="18" charset="0"/>
            </a:endParaRPr>
          </a:p>
          <a:p>
            <a:r>
              <a:rPr lang="ja-JP" altLang="en-US" dirty="0">
                <a:latin typeface="Century" panose="02040604050505020304" pitchFamily="18" charset="0"/>
              </a:rPr>
              <a:t>聞いているように見えて聞こえていない</a:t>
            </a:r>
          </a:p>
          <a:p>
            <a:r>
              <a:rPr lang="ja-JP" altLang="en-US" dirty="0">
                <a:latin typeface="Century" panose="02040604050505020304" pitchFamily="18" charset="0"/>
              </a:rPr>
              <a:t>触覚の過敏性、鈍感さ</a:t>
            </a:r>
            <a:endParaRPr lang="en-US" altLang="ja-JP" dirty="0">
              <a:latin typeface="Century" panose="02040604050505020304" pitchFamily="18" charset="0"/>
            </a:endParaRPr>
          </a:p>
          <a:p>
            <a:r>
              <a:rPr lang="ja-JP" altLang="en-US" dirty="0">
                <a:latin typeface="Century" panose="02040604050505020304" pitchFamily="18" charset="0"/>
              </a:rPr>
              <a:t>温冷覚の異常、暑さ寒さに鈍感、熱いものでも平気に食べる</a:t>
            </a:r>
            <a:r>
              <a:rPr lang="ja-JP" alt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ADE1A5C5-9159-4827-93BA-791161995EB0}"/>
              </a:ext>
            </a:extLst>
          </p:cNvPr>
          <p:cNvSpPr>
            <a:spLocks noGrp="1"/>
          </p:cNvSpPr>
          <p:nvPr>
            <p:ph type="sldNum" sz="quarter" idx="12"/>
          </p:nvPr>
        </p:nvSpPr>
        <p:spPr/>
        <p:txBody>
          <a:bodyPr/>
          <a:lstStyle/>
          <a:p>
            <a:fld id="{63297BD2-F1D3-450E-971B-0D814E19B485}" type="slidenum">
              <a:rPr lang="en-US" altLang="ja-JP"/>
              <a:pPr/>
              <a:t>36</a:t>
            </a:fld>
            <a:endParaRPr lang="en-US" altLang="ja-JP"/>
          </a:p>
        </p:txBody>
      </p:sp>
      <p:sp>
        <p:nvSpPr>
          <p:cNvPr id="36866" name="Rectangle 2">
            <a:extLst>
              <a:ext uri="{FF2B5EF4-FFF2-40B4-BE49-F238E27FC236}">
                <a16:creationId xmlns:a16="http://schemas.microsoft.com/office/drawing/2014/main" id="{13E4F0E6-1EFA-4EE2-8427-BD4231EEB654}"/>
              </a:ext>
            </a:extLst>
          </p:cNvPr>
          <p:cNvSpPr>
            <a:spLocks noGrp="1" noChangeArrowheads="1"/>
          </p:cNvSpPr>
          <p:nvPr>
            <p:ph type="title"/>
          </p:nvPr>
        </p:nvSpPr>
        <p:spPr>
          <a:xfrm>
            <a:off x="317500" y="544513"/>
            <a:ext cx="8637588" cy="762000"/>
          </a:xfrm>
        </p:spPr>
        <p:txBody>
          <a:bodyPr/>
          <a:lstStyle/>
          <a:p>
            <a:r>
              <a:rPr lang="ja-JP" altLang="en-US" dirty="0"/>
              <a:t>知的能力障害者の適応障害</a:t>
            </a:r>
          </a:p>
        </p:txBody>
      </p:sp>
      <p:sp>
        <p:nvSpPr>
          <p:cNvPr id="36867" name="Rectangle 3">
            <a:extLst>
              <a:ext uri="{FF2B5EF4-FFF2-40B4-BE49-F238E27FC236}">
                <a16:creationId xmlns:a16="http://schemas.microsoft.com/office/drawing/2014/main" id="{AABF79E2-777C-4D59-8715-5A4B47765D7B}"/>
              </a:ext>
            </a:extLst>
          </p:cNvPr>
          <p:cNvSpPr>
            <a:spLocks noGrp="1" noChangeArrowheads="1"/>
          </p:cNvSpPr>
          <p:nvPr>
            <p:ph type="body" idx="1"/>
          </p:nvPr>
        </p:nvSpPr>
        <p:spPr>
          <a:xfrm>
            <a:off x="251520" y="1941513"/>
            <a:ext cx="8784975" cy="4114800"/>
          </a:xfrm>
        </p:spPr>
        <p:txBody>
          <a:bodyPr/>
          <a:lstStyle/>
          <a:p>
            <a:pPr>
              <a:lnSpc>
                <a:spcPct val="90000"/>
              </a:lnSpc>
            </a:pPr>
            <a:r>
              <a:rPr lang="ja-JP" altLang="en-US" dirty="0">
                <a:solidFill>
                  <a:schemeClr val="tx2"/>
                </a:solidFill>
                <a:latin typeface="Century" panose="02040604050505020304" pitchFamily="18" charset="0"/>
                <a:ea typeface="ＭＳ ゴシック" panose="020B0609070205080204" pitchFamily="49" charset="-128"/>
              </a:rPr>
              <a:t>統合過程</a:t>
            </a:r>
            <a:r>
              <a:rPr lang="ja-JP" altLang="en-US" dirty="0">
                <a:latin typeface="Century" panose="02040604050505020304" pitchFamily="18" charset="0"/>
                <a:ea typeface="ＭＳ ゴシック" panose="020B0609070205080204" pitchFamily="49" charset="-128"/>
              </a:rPr>
              <a:t>での障害＝</a:t>
            </a:r>
            <a:r>
              <a:rPr lang="ja-JP" altLang="en-US" dirty="0">
                <a:solidFill>
                  <a:schemeClr val="tx2"/>
                </a:solidFill>
                <a:latin typeface="Century" panose="02040604050505020304" pitchFamily="18" charset="0"/>
                <a:ea typeface="ＭＳ ゴシック" panose="020B0609070205080204" pitchFamily="49" charset="-128"/>
              </a:rPr>
              <a:t>状況把握</a:t>
            </a:r>
            <a:r>
              <a:rPr lang="ja-JP" altLang="en-US" dirty="0">
                <a:latin typeface="Century" panose="02040604050505020304" pitchFamily="18" charset="0"/>
                <a:ea typeface="ＭＳ ゴシック" panose="020B0609070205080204" pitchFamily="49" charset="-128"/>
              </a:rPr>
              <a:t>における障害</a:t>
            </a:r>
          </a:p>
          <a:p>
            <a:pPr>
              <a:lnSpc>
                <a:spcPct val="90000"/>
              </a:lnSpc>
            </a:pPr>
            <a:r>
              <a:rPr lang="ja-JP" altLang="en-US" dirty="0">
                <a:latin typeface="ＭＳ Ｐゴシック" panose="020B0600070205080204" pitchFamily="50" charset="-128"/>
              </a:rPr>
              <a:t>入ってきた情報を統合する。（過去の記憶、経験、知識を利用して状況をつかむ</a:t>
            </a:r>
            <a:r>
              <a:rPr lang="en-US" altLang="ja-JP" dirty="0">
                <a:latin typeface="ＭＳ Ｐゴシック" panose="020B0600070205080204" pitchFamily="50" charset="-128"/>
              </a:rPr>
              <a:t>)</a:t>
            </a:r>
            <a:r>
              <a:rPr lang="ja-JP" altLang="en-US" dirty="0">
                <a:latin typeface="ＭＳ Ｐゴシック" panose="020B0600070205080204" pitchFamily="50" charset="-128"/>
              </a:rPr>
              <a:t>過程での障害</a:t>
            </a:r>
            <a:endParaRPr lang="en-US" altLang="ja-JP" dirty="0">
              <a:latin typeface="ＭＳ Ｐゴシック" panose="020B0600070205080204" pitchFamily="50" charset="-128"/>
            </a:endParaRPr>
          </a:p>
          <a:p>
            <a:pPr>
              <a:lnSpc>
                <a:spcPct val="90000"/>
              </a:lnSpc>
            </a:pPr>
            <a:r>
              <a:rPr lang="ja-JP" altLang="en-US" dirty="0">
                <a:latin typeface="ＭＳ Ｐゴシック" panose="020B0600070205080204" pitchFamily="50" charset="-128"/>
              </a:rPr>
              <a:t>入ってきた情報に誘発されて過去の出来事がフラッシュバック</a:t>
            </a:r>
            <a:endParaRPr lang="en-US" altLang="ja-JP" dirty="0">
              <a:latin typeface="ＭＳ Ｐゴシック" panose="020B0600070205080204" pitchFamily="50" charset="-128"/>
            </a:endParaRPr>
          </a:p>
          <a:p>
            <a:pPr>
              <a:lnSpc>
                <a:spcPct val="90000"/>
              </a:lnSpc>
            </a:pPr>
            <a:r>
              <a:rPr lang="ja-JP" altLang="en-US" dirty="0">
                <a:latin typeface="ＭＳ Ｐゴシック" panose="020B0600070205080204" pitchFamily="50" charset="-128"/>
              </a:rPr>
              <a:t>ある心理状況になると過去の出来事がフラッシュバック</a:t>
            </a:r>
          </a:p>
          <a:p>
            <a:pPr>
              <a:lnSpc>
                <a:spcPct val="90000"/>
              </a:lnSpc>
            </a:pPr>
            <a:r>
              <a:rPr lang="ja-JP" altLang="en-US" dirty="0"/>
              <a:t>起こった事態への適応方法の持ち駒が少ない</a:t>
            </a:r>
          </a:p>
          <a:p>
            <a:pPr>
              <a:lnSpc>
                <a:spcPct val="90000"/>
              </a:lnSpc>
            </a:pPr>
            <a:r>
              <a:rPr lang="ja-JP" altLang="en-US" dirty="0"/>
              <a:t>新しい適応方法を見つけにくい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1FF2022B-3F68-43A6-87F4-40BB2969C5B4}"/>
              </a:ext>
            </a:extLst>
          </p:cNvPr>
          <p:cNvSpPr>
            <a:spLocks noGrp="1"/>
          </p:cNvSpPr>
          <p:nvPr>
            <p:ph type="sldNum" sz="quarter" idx="12"/>
          </p:nvPr>
        </p:nvSpPr>
        <p:spPr/>
        <p:txBody>
          <a:bodyPr/>
          <a:lstStyle/>
          <a:p>
            <a:fld id="{5E482906-D02A-422B-817C-D89E6B499FB3}" type="slidenum">
              <a:rPr lang="en-US" altLang="ja-JP"/>
              <a:pPr/>
              <a:t>37</a:t>
            </a:fld>
            <a:endParaRPr lang="en-US" altLang="ja-JP"/>
          </a:p>
        </p:txBody>
      </p:sp>
      <p:sp>
        <p:nvSpPr>
          <p:cNvPr id="37890" name="Rectangle 2">
            <a:extLst>
              <a:ext uri="{FF2B5EF4-FFF2-40B4-BE49-F238E27FC236}">
                <a16:creationId xmlns:a16="http://schemas.microsoft.com/office/drawing/2014/main" id="{877E79F1-0804-4413-87FC-6CA194EE967D}"/>
              </a:ext>
            </a:extLst>
          </p:cNvPr>
          <p:cNvSpPr>
            <a:spLocks noGrp="1" noChangeArrowheads="1"/>
          </p:cNvSpPr>
          <p:nvPr>
            <p:ph type="title"/>
          </p:nvPr>
        </p:nvSpPr>
        <p:spPr>
          <a:xfrm>
            <a:off x="317500" y="544513"/>
            <a:ext cx="8637588" cy="762000"/>
          </a:xfrm>
        </p:spPr>
        <p:txBody>
          <a:bodyPr/>
          <a:lstStyle/>
          <a:p>
            <a:r>
              <a:rPr lang="ja-JP" altLang="en-US" dirty="0"/>
              <a:t>知的能力障害者の適応障害</a:t>
            </a:r>
          </a:p>
        </p:txBody>
      </p:sp>
      <p:sp>
        <p:nvSpPr>
          <p:cNvPr id="37891" name="Rectangle 3">
            <a:extLst>
              <a:ext uri="{FF2B5EF4-FFF2-40B4-BE49-F238E27FC236}">
                <a16:creationId xmlns:a16="http://schemas.microsoft.com/office/drawing/2014/main" id="{B4917B5B-E4F8-43FB-93D3-55642877F166}"/>
              </a:ext>
            </a:extLst>
          </p:cNvPr>
          <p:cNvSpPr>
            <a:spLocks noGrp="1" noChangeArrowheads="1"/>
          </p:cNvSpPr>
          <p:nvPr>
            <p:ph type="body" idx="1"/>
          </p:nvPr>
        </p:nvSpPr>
        <p:spPr/>
        <p:txBody>
          <a:bodyPr/>
          <a:lstStyle/>
          <a:p>
            <a:r>
              <a:rPr lang="ja-JP" altLang="en-US" dirty="0">
                <a:solidFill>
                  <a:schemeClr val="tx2"/>
                </a:solidFill>
              </a:rPr>
              <a:t>出力</a:t>
            </a:r>
            <a:r>
              <a:rPr lang="en-US" altLang="ja-JP" dirty="0"/>
              <a:t>(</a:t>
            </a:r>
            <a:r>
              <a:rPr lang="ja-JP" altLang="en-US" dirty="0"/>
              <a:t>アウトプット</a:t>
            </a:r>
            <a:r>
              <a:rPr lang="en-US" altLang="ja-JP" dirty="0"/>
              <a:t>)</a:t>
            </a:r>
            <a:r>
              <a:rPr lang="ja-JP" altLang="en-US" dirty="0"/>
              <a:t>の障害＝</a:t>
            </a:r>
            <a:r>
              <a:rPr lang="ja-JP" altLang="en-US" dirty="0">
                <a:solidFill>
                  <a:schemeClr val="tx2"/>
                </a:solidFill>
                <a:latin typeface="Century" panose="02040604050505020304" pitchFamily="18" charset="0"/>
                <a:ea typeface="ＭＳ ゴシック" panose="020B0609070205080204" pitchFamily="49" charset="-128"/>
              </a:rPr>
              <a:t>判断に基づく行動</a:t>
            </a:r>
            <a:r>
              <a:rPr lang="ja-JP" altLang="en-US" dirty="0">
                <a:latin typeface="Century" panose="02040604050505020304" pitchFamily="18" charset="0"/>
                <a:ea typeface="ＭＳ ゴシック" panose="020B0609070205080204" pitchFamily="49" charset="-128"/>
              </a:rPr>
              <a:t>での障害</a:t>
            </a:r>
            <a:r>
              <a:rPr lang="ja-JP" altLang="en-US" dirty="0"/>
              <a:t> </a:t>
            </a:r>
          </a:p>
          <a:p>
            <a:r>
              <a:rPr lang="ja-JP" altLang="en-US" dirty="0">
                <a:latin typeface="Century" panose="02040604050505020304" pitchFamily="18" charset="0"/>
              </a:rPr>
              <a:t>手先の不器用さ</a:t>
            </a:r>
          </a:p>
          <a:p>
            <a:r>
              <a:rPr lang="ja-JP" altLang="en-US" dirty="0">
                <a:latin typeface="Century" panose="02040604050505020304" pitchFamily="18" charset="0"/>
              </a:rPr>
              <a:t>話し方・表現の下手さ：思いを言えない</a:t>
            </a:r>
            <a:endParaRPr lang="en-US" altLang="ja-JP" dirty="0">
              <a:latin typeface="Century" panose="02040604050505020304" pitchFamily="18" charset="0"/>
            </a:endParaRPr>
          </a:p>
          <a:p>
            <a:r>
              <a:rPr lang="ja-JP" altLang="en-US" dirty="0">
                <a:latin typeface="Century" panose="02040604050505020304" pitchFamily="18" charset="0"/>
              </a:rPr>
              <a:t>大声で叫ぶ、泣く</a:t>
            </a:r>
            <a:endParaRPr lang="en-US" altLang="ja-JP" dirty="0">
              <a:latin typeface="Century" panose="02040604050505020304" pitchFamily="18" charset="0"/>
            </a:endParaRPr>
          </a:p>
          <a:p>
            <a:r>
              <a:rPr lang="ja-JP" altLang="en-US" dirty="0">
                <a:latin typeface="Century" panose="02040604050505020304" pitchFamily="18" charset="0"/>
              </a:rPr>
              <a:t>不快感から怒り出す、パニックになる</a:t>
            </a:r>
          </a:p>
          <a:p>
            <a:r>
              <a:rPr lang="ja-JP" altLang="en-US" dirty="0">
                <a:latin typeface="Century" panose="02040604050505020304" pitchFamily="18" charset="0"/>
              </a:rPr>
              <a:t>いきなりの行動</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DCFD47A2-1A78-4F2C-A934-9AF61B64FE4B}"/>
              </a:ext>
            </a:extLst>
          </p:cNvPr>
          <p:cNvSpPr>
            <a:spLocks noGrp="1"/>
          </p:cNvSpPr>
          <p:nvPr>
            <p:ph type="sldNum" sz="quarter" idx="12"/>
          </p:nvPr>
        </p:nvSpPr>
        <p:spPr/>
        <p:txBody>
          <a:bodyPr/>
          <a:lstStyle/>
          <a:p>
            <a:fld id="{F8BC0110-FB95-4142-8065-191F7FD3815B}" type="slidenum">
              <a:rPr lang="en-US" altLang="ja-JP"/>
              <a:pPr/>
              <a:t>38</a:t>
            </a:fld>
            <a:endParaRPr lang="en-US" altLang="ja-JP"/>
          </a:p>
        </p:txBody>
      </p:sp>
      <p:sp>
        <p:nvSpPr>
          <p:cNvPr id="41986" name="Rectangle 1026">
            <a:extLst>
              <a:ext uri="{FF2B5EF4-FFF2-40B4-BE49-F238E27FC236}">
                <a16:creationId xmlns:a16="http://schemas.microsoft.com/office/drawing/2014/main" id="{C6125BD7-1B67-4C01-A2C0-25C1093B8D76}"/>
              </a:ext>
            </a:extLst>
          </p:cNvPr>
          <p:cNvSpPr>
            <a:spLocks noGrp="1" noChangeArrowheads="1"/>
          </p:cNvSpPr>
          <p:nvPr>
            <p:ph type="title"/>
          </p:nvPr>
        </p:nvSpPr>
        <p:spPr>
          <a:xfrm>
            <a:off x="317500" y="37763"/>
            <a:ext cx="8637588" cy="1446550"/>
          </a:xfrm>
        </p:spPr>
        <p:txBody>
          <a:bodyPr/>
          <a:lstStyle/>
          <a:p>
            <a:r>
              <a:rPr lang="ja-JP" altLang="en-US" dirty="0"/>
              <a:t>知的能力障害者は</a:t>
            </a:r>
            <a:br>
              <a:rPr lang="ja-JP" altLang="en-US" dirty="0"/>
            </a:br>
            <a:r>
              <a:rPr lang="ja-JP" altLang="en-US" dirty="0"/>
              <a:t>できることは喜んでする</a:t>
            </a:r>
          </a:p>
        </p:txBody>
      </p:sp>
      <p:sp>
        <p:nvSpPr>
          <p:cNvPr id="41987" name="Rectangle 1027">
            <a:extLst>
              <a:ext uri="{FF2B5EF4-FFF2-40B4-BE49-F238E27FC236}">
                <a16:creationId xmlns:a16="http://schemas.microsoft.com/office/drawing/2014/main" id="{48E83F7F-F341-4DF6-9D96-ACC8305CA600}"/>
              </a:ext>
            </a:extLst>
          </p:cNvPr>
          <p:cNvSpPr>
            <a:spLocks noGrp="1" noChangeArrowheads="1"/>
          </p:cNvSpPr>
          <p:nvPr>
            <p:ph type="body" idx="1"/>
          </p:nvPr>
        </p:nvSpPr>
        <p:spPr/>
        <p:txBody>
          <a:bodyPr/>
          <a:lstStyle/>
          <a:p>
            <a:r>
              <a:rPr lang="ja-JP" altLang="en-US" dirty="0"/>
              <a:t>できるように</a:t>
            </a:r>
            <a:r>
              <a:rPr lang="en-US" altLang="ja-JP" dirty="0"/>
              <a:t>(</a:t>
            </a:r>
            <a:r>
              <a:rPr lang="ja-JP" altLang="en-US" dirty="0"/>
              <a:t>過程を）分解する</a:t>
            </a:r>
          </a:p>
          <a:p>
            <a:r>
              <a:rPr lang="ja-JP" altLang="en-US" dirty="0"/>
              <a:t>できるように枠を決める</a:t>
            </a:r>
          </a:p>
          <a:p>
            <a:r>
              <a:rPr lang="ja-JP" altLang="en-US" dirty="0">
                <a:solidFill>
                  <a:srgbClr val="FFFF00"/>
                </a:solidFill>
              </a:rPr>
              <a:t>抽象的指示を具体的指示に</a:t>
            </a:r>
          </a:p>
          <a:p>
            <a:r>
              <a:rPr lang="ja-JP" altLang="en-US" dirty="0"/>
              <a:t>できたことがわかるように</a:t>
            </a:r>
          </a:p>
          <a:p>
            <a:r>
              <a:rPr lang="ja-JP" altLang="en-US" dirty="0"/>
              <a:t>できることなら単純作業でもよい</a:t>
            </a:r>
            <a:endParaRPr lang="en-US" altLang="ja-JP" dirty="0"/>
          </a:p>
          <a:p>
            <a:r>
              <a:rPr lang="ja-JP" altLang="en-US" dirty="0"/>
              <a:t>いつでも見通しが持てるようにする</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22368672-BED9-4668-91B7-D34F990D3442}"/>
              </a:ext>
            </a:extLst>
          </p:cNvPr>
          <p:cNvSpPr>
            <a:spLocks noGrp="1"/>
          </p:cNvSpPr>
          <p:nvPr>
            <p:ph type="sldNum" sz="quarter" idx="12"/>
          </p:nvPr>
        </p:nvSpPr>
        <p:spPr/>
        <p:txBody>
          <a:bodyPr/>
          <a:lstStyle/>
          <a:p>
            <a:fld id="{836AF8CE-6045-49B4-9C4D-B2351E2F5C8E}" type="slidenum">
              <a:rPr lang="en-US" altLang="ja-JP"/>
              <a:pPr/>
              <a:t>39</a:t>
            </a:fld>
            <a:endParaRPr lang="en-US" altLang="ja-JP"/>
          </a:p>
        </p:txBody>
      </p:sp>
      <p:sp>
        <p:nvSpPr>
          <p:cNvPr id="43010" name="Rectangle 2">
            <a:extLst>
              <a:ext uri="{FF2B5EF4-FFF2-40B4-BE49-F238E27FC236}">
                <a16:creationId xmlns:a16="http://schemas.microsoft.com/office/drawing/2014/main" id="{306CFE64-DB31-482B-82AC-F4DEB450F646}"/>
              </a:ext>
            </a:extLst>
          </p:cNvPr>
          <p:cNvSpPr>
            <a:spLocks noGrp="1" noChangeArrowheads="1"/>
          </p:cNvSpPr>
          <p:nvPr>
            <p:ph type="title"/>
          </p:nvPr>
        </p:nvSpPr>
        <p:spPr>
          <a:xfrm>
            <a:off x="317500" y="37763"/>
            <a:ext cx="8637588" cy="1446550"/>
          </a:xfrm>
        </p:spPr>
        <p:txBody>
          <a:bodyPr/>
          <a:lstStyle/>
          <a:p>
            <a:r>
              <a:rPr lang="ja-JP" altLang="en-US" dirty="0"/>
              <a:t>軽度知的能力障害者は思春期に</a:t>
            </a:r>
            <a:br>
              <a:rPr lang="ja-JP" altLang="en-US" dirty="0"/>
            </a:br>
            <a:r>
              <a:rPr lang="ja-JP" altLang="en-US" dirty="0"/>
              <a:t>適応障害になりやすい</a:t>
            </a:r>
          </a:p>
        </p:txBody>
      </p:sp>
      <p:sp>
        <p:nvSpPr>
          <p:cNvPr id="43011" name="Rectangle 3">
            <a:extLst>
              <a:ext uri="{FF2B5EF4-FFF2-40B4-BE49-F238E27FC236}">
                <a16:creationId xmlns:a16="http://schemas.microsoft.com/office/drawing/2014/main" id="{C25460DC-0940-45F0-818B-C61D1074B014}"/>
              </a:ext>
            </a:extLst>
          </p:cNvPr>
          <p:cNvSpPr>
            <a:spLocks noGrp="1" noChangeArrowheads="1"/>
          </p:cNvSpPr>
          <p:nvPr>
            <p:ph type="body" idx="1"/>
          </p:nvPr>
        </p:nvSpPr>
        <p:spPr/>
        <p:txBody>
          <a:bodyPr/>
          <a:lstStyle/>
          <a:p>
            <a:r>
              <a:rPr lang="ja-JP" altLang="en-US">
                <a:latin typeface="ＭＳ Ｐゴシック" panose="020B0600070205080204" pitchFamily="50" charset="-128"/>
              </a:rPr>
              <a:t>障害が目立たないために、本人、両親、周りの目標水準が結果的に高すぎることになり、</a:t>
            </a:r>
            <a:r>
              <a:rPr lang="en-US" altLang="ja-JP">
                <a:latin typeface="ＭＳ Ｐゴシック" panose="020B0600070205080204" pitchFamily="50" charset="-128"/>
              </a:rPr>
              <a:t>｢</a:t>
            </a:r>
            <a:r>
              <a:rPr lang="ja-JP" altLang="en-US">
                <a:latin typeface="ＭＳ Ｐゴシック" panose="020B0600070205080204" pitchFamily="50" charset="-128"/>
              </a:rPr>
              <a:t>もっと頑張れ</a:t>
            </a:r>
            <a:r>
              <a:rPr lang="en-US" altLang="ja-JP">
                <a:latin typeface="ＭＳ Ｐゴシック" panose="020B0600070205080204" pitchFamily="50" charset="-128"/>
              </a:rPr>
              <a:t>｣｢</a:t>
            </a:r>
            <a:r>
              <a:rPr lang="ja-JP" altLang="en-US">
                <a:latin typeface="ＭＳ Ｐゴシック" panose="020B0600070205080204" pitchFamily="50" charset="-128"/>
              </a:rPr>
              <a:t>何故こんなことができないのか</a:t>
            </a:r>
            <a:r>
              <a:rPr lang="en-US" altLang="ja-JP">
                <a:latin typeface="ＭＳ Ｐゴシック" panose="020B0600070205080204" pitchFamily="50" charset="-128"/>
              </a:rPr>
              <a:t>｣</a:t>
            </a:r>
            <a:r>
              <a:rPr lang="ja-JP" altLang="en-US">
                <a:latin typeface="ＭＳ Ｐゴシック" panose="020B0600070205080204" pitchFamily="50" charset="-128"/>
              </a:rPr>
              <a:t>という叱咤激励ばかりになりそれがストレスになり適応障害が起こりやすい </a:t>
            </a:r>
          </a:p>
          <a:p>
            <a:r>
              <a:rPr lang="ja-JP" altLang="en-US">
                <a:latin typeface="ＭＳ Ｐゴシック" panose="020B0600070205080204" pitchFamily="50" charset="-128"/>
              </a:rPr>
              <a:t>目標水準と実際の能力とのギャップは特に思春期頃から目立ってきます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51B0FDE3-01E1-44A2-8546-23FB0C6C4F7F}"/>
              </a:ext>
            </a:extLst>
          </p:cNvPr>
          <p:cNvSpPr>
            <a:spLocks noGrp="1"/>
          </p:cNvSpPr>
          <p:nvPr>
            <p:ph type="sldNum" sz="quarter" idx="12"/>
          </p:nvPr>
        </p:nvSpPr>
        <p:spPr/>
        <p:txBody>
          <a:bodyPr/>
          <a:lstStyle/>
          <a:p>
            <a:fld id="{24129653-5CFE-4CE1-8A1F-0689057343CE}" type="slidenum">
              <a:rPr lang="en-US" altLang="ja-JP"/>
              <a:pPr/>
              <a:t>4</a:t>
            </a:fld>
            <a:endParaRPr lang="en-US" altLang="ja-JP"/>
          </a:p>
        </p:txBody>
      </p:sp>
      <p:sp>
        <p:nvSpPr>
          <p:cNvPr id="93186" name="Line 1026">
            <a:extLst>
              <a:ext uri="{FF2B5EF4-FFF2-40B4-BE49-F238E27FC236}">
                <a16:creationId xmlns:a16="http://schemas.microsoft.com/office/drawing/2014/main" id="{EC3E0875-EE25-4798-8F98-01957E06081A}"/>
              </a:ext>
            </a:extLst>
          </p:cNvPr>
          <p:cNvSpPr>
            <a:spLocks noChangeShapeType="1"/>
          </p:cNvSpPr>
          <p:nvPr/>
        </p:nvSpPr>
        <p:spPr bwMode="auto">
          <a:xfrm>
            <a:off x="4114800" y="2667000"/>
            <a:ext cx="0" cy="1143000"/>
          </a:xfrm>
          <a:prstGeom prst="line">
            <a:avLst/>
          </a:prstGeom>
          <a:noFill/>
          <a:ln w="38100" cap="sq">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187" name="Line 1027">
            <a:extLst>
              <a:ext uri="{FF2B5EF4-FFF2-40B4-BE49-F238E27FC236}">
                <a16:creationId xmlns:a16="http://schemas.microsoft.com/office/drawing/2014/main" id="{143A5527-1D29-401B-B21E-5B43223BE7B1}"/>
              </a:ext>
            </a:extLst>
          </p:cNvPr>
          <p:cNvSpPr>
            <a:spLocks noChangeShapeType="1"/>
          </p:cNvSpPr>
          <p:nvPr/>
        </p:nvSpPr>
        <p:spPr bwMode="auto">
          <a:xfrm flipH="1">
            <a:off x="3124200" y="3810000"/>
            <a:ext cx="990600" cy="7620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188" name="Line 1028">
            <a:extLst>
              <a:ext uri="{FF2B5EF4-FFF2-40B4-BE49-F238E27FC236}">
                <a16:creationId xmlns:a16="http://schemas.microsoft.com/office/drawing/2014/main" id="{3C10F226-FEA0-46FC-B1C9-56F4A81A46B7}"/>
              </a:ext>
            </a:extLst>
          </p:cNvPr>
          <p:cNvSpPr>
            <a:spLocks noChangeShapeType="1"/>
          </p:cNvSpPr>
          <p:nvPr/>
        </p:nvSpPr>
        <p:spPr bwMode="auto">
          <a:xfrm>
            <a:off x="4114800" y="3810000"/>
            <a:ext cx="1066800" cy="7620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189" name="Text Box 1029">
            <a:extLst>
              <a:ext uri="{FF2B5EF4-FFF2-40B4-BE49-F238E27FC236}">
                <a16:creationId xmlns:a16="http://schemas.microsoft.com/office/drawing/2014/main" id="{6DACB6A6-FDA5-48FD-AE0A-E06D8A2F57DC}"/>
              </a:ext>
            </a:extLst>
          </p:cNvPr>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a:solidFill>
                  <a:schemeClr val="tx2"/>
                </a:solidFill>
              </a:rPr>
              <a:t>思考</a:t>
            </a:r>
          </a:p>
        </p:txBody>
      </p:sp>
      <p:sp>
        <p:nvSpPr>
          <p:cNvPr id="93190" name="Text Box 1030">
            <a:extLst>
              <a:ext uri="{FF2B5EF4-FFF2-40B4-BE49-F238E27FC236}">
                <a16:creationId xmlns:a16="http://schemas.microsoft.com/office/drawing/2014/main" id="{4B689A2F-8995-4068-AC44-24A09246C44E}"/>
              </a:ext>
            </a:extLst>
          </p:cNvPr>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a:solidFill>
                  <a:schemeClr val="tx2"/>
                </a:solidFill>
              </a:rPr>
              <a:t>感情</a:t>
            </a:r>
          </a:p>
        </p:txBody>
      </p:sp>
      <p:sp>
        <p:nvSpPr>
          <p:cNvPr id="93191" name="Text Box 1031">
            <a:extLst>
              <a:ext uri="{FF2B5EF4-FFF2-40B4-BE49-F238E27FC236}">
                <a16:creationId xmlns:a16="http://schemas.microsoft.com/office/drawing/2014/main" id="{AB2C6CE5-6181-48CF-89EE-6AC11BB9F953}"/>
              </a:ext>
            </a:extLst>
          </p:cNvPr>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a:solidFill>
                  <a:schemeClr val="tx2"/>
                </a:solidFill>
              </a:rPr>
              <a:t>意欲</a:t>
            </a:r>
          </a:p>
        </p:txBody>
      </p:sp>
      <p:sp>
        <p:nvSpPr>
          <p:cNvPr id="93192" name="Rectangle 1032">
            <a:extLst>
              <a:ext uri="{FF2B5EF4-FFF2-40B4-BE49-F238E27FC236}">
                <a16:creationId xmlns:a16="http://schemas.microsoft.com/office/drawing/2014/main" id="{5DBC1489-D173-4B34-9557-907DDEA12105}"/>
              </a:ext>
            </a:extLst>
          </p:cNvPr>
          <p:cNvSpPr>
            <a:spLocks noGrp="1" noChangeArrowheads="1"/>
          </p:cNvSpPr>
          <p:nvPr>
            <p:ph type="title"/>
          </p:nvPr>
        </p:nvSpPr>
        <p:spPr/>
        <p:txBody>
          <a:bodyPr/>
          <a:lstStyle/>
          <a:p>
            <a:r>
              <a:rPr lang="ja-JP" altLang="en-US"/>
              <a:t>心の動きの</a:t>
            </a:r>
            <a:r>
              <a:rPr lang="en-US" altLang="ja-JP"/>
              <a:t>3</a:t>
            </a:r>
            <a:r>
              <a:rPr lang="ja-JP" altLang="en-US"/>
              <a:t>要素</a:t>
            </a:r>
          </a:p>
        </p:txBody>
      </p:sp>
      <p:pic>
        <p:nvPicPr>
          <p:cNvPr id="93193" name="Picture 1033">
            <a:extLst>
              <a:ext uri="{FF2B5EF4-FFF2-40B4-BE49-F238E27FC236}">
                <a16:creationId xmlns:a16="http://schemas.microsoft.com/office/drawing/2014/main" id="{99023EE7-FB49-4156-A864-A1E4B9A7B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3194" name="Picture 1034">
            <a:extLst>
              <a:ext uri="{FF2B5EF4-FFF2-40B4-BE49-F238E27FC236}">
                <a16:creationId xmlns:a16="http://schemas.microsoft.com/office/drawing/2014/main" id="{44B37BE8-15D1-4616-979C-1C7764E9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3195" name="Picture 1035">
            <a:extLst>
              <a:ext uri="{FF2B5EF4-FFF2-40B4-BE49-F238E27FC236}">
                <a16:creationId xmlns:a16="http://schemas.microsoft.com/office/drawing/2014/main" id="{69EC8FB4-6B26-4D28-8D0A-44720C7F9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3196" name="Picture 1036">
            <a:extLst>
              <a:ext uri="{FF2B5EF4-FFF2-40B4-BE49-F238E27FC236}">
                <a16:creationId xmlns:a16="http://schemas.microsoft.com/office/drawing/2014/main" id="{E3A59A90-3F38-4807-AD75-06B5A880A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648200"/>
            <a:ext cx="1273175" cy="1582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0-#ppt_w/2"/>
                                          </p:val>
                                        </p:tav>
                                        <p:tav tm="100000">
                                          <p:val>
                                            <p:strVal val="#ppt_x"/>
                                          </p:val>
                                        </p:tav>
                                      </p:tavLst>
                                    </p:anim>
                                    <p:anim calcmode="lin" valueType="num">
                                      <p:cBhvr additive="base">
                                        <p:cTn id="8" dur="500" fill="hold"/>
                                        <p:tgtEl>
                                          <p:spTgt spid="931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9"/>
                                        </p:tgtEl>
                                        <p:attrNameLst>
                                          <p:attrName>style.visibility</p:attrName>
                                        </p:attrNameLst>
                                      </p:cBhvr>
                                      <p:to>
                                        <p:strVal val="visible"/>
                                      </p:to>
                                    </p:set>
                                    <p:anim calcmode="lin" valueType="num">
                                      <p:cBhvr additive="base">
                                        <p:cTn id="13" dur="500" fill="hold"/>
                                        <p:tgtEl>
                                          <p:spTgt spid="93189"/>
                                        </p:tgtEl>
                                        <p:attrNameLst>
                                          <p:attrName>ppt_x</p:attrName>
                                        </p:attrNameLst>
                                      </p:cBhvr>
                                      <p:tavLst>
                                        <p:tav tm="0">
                                          <p:val>
                                            <p:strVal val="0-#ppt_w/2"/>
                                          </p:val>
                                        </p:tav>
                                        <p:tav tm="100000">
                                          <p:val>
                                            <p:strVal val="#ppt_x"/>
                                          </p:val>
                                        </p:tav>
                                      </p:tavLst>
                                    </p:anim>
                                    <p:anim calcmode="lin" valueType="num">
                                      <p:cBhvr additive="base">
                                        <p:cTn id="14" dur="500" fill="hold"/>
                                        <p:tgtEl>
                                          <p:spTgt spid="93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3187"/>
                                        </p:tgtEl>
                                        <p:attrNameLst>
                                          <p:attrName>style.visibility</p:attrName>
                                        </p:attrNameLst>
                                      </p:cBhvr>
                                      <p:to>
                                        <p:strVal val="visible"/>
                                      </p:to>
                                    </p:set>
                                    <p:anim calcmode="lin" valueType="num">
                                      <p:cBhvr additive="base">
                                        <p:cTn id="19" dur="500" fill="hold"/>
                                        <p:tgtEl>
                                          <p:spTgt spid="93187"/>
                                        </p:tgtEl>
                                        <p:attrNameLst>
                                          <p:attrName>ppt_x</p:attrName>
                                        </p:attrNameLst>
                                      </p:cBhvr>
                                      <p:tavLst>
                                        <p:tav tm="0">
                                          <p:val>
                                            <p:strVal val="0-#ppt_w/2"/>
                                          </p:val>
                                        </p:tav>
                                        <p:tav tm="100000">
                                          <p:val>
                                            <p:strVal val="#ppt_x"/>
                                          </p:val>
                                        </p:tav>
                                      </p:tavLst>
                                    </p:anim>
                                    <p:anim calcmode="lin" valueType="num">
                                      <p:cBhvr additive="base">
                                        <p:cTn id="20" dur="500" fill="hold"/>
                                        <p:tgtEl>
                                          <p:spTgt spid="931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90"/>
                                        </p:tgtEl>
                                        <p:attrNameLst>
                                          <p:attrName>style.visibility</p:attrName>
                                        </p:attrNameLst>
                                      </p:cBhvr>
                                      <p:to>
                                        <p:strVal val="visible"/>
                                      </p:to>
                                    </p:set>
                                    <p:anim calcmode="lin" valueType="num">
                                      <p:cBhvr additive="base">
                                        <p:cTn id="25" dur="500" fill="hold"/>
                                        <p:tgtEl>
                                          <p:spTgt spid="93190"/>
                                        </p:tgtEl>
                                        <p:attrNameLst>
                                          <p:attrName>ppt_x</p:attrName>
                                        </p:attrNameLst>
                                      </p:cBhvr>
                                      <p:tavLst>
                                        <p:tav tm="0">
                                          <p:val>
                                            <p:strVal val="0-#ppt_w/2"/>
                                          </p:val>
                                        </p:tav>
                                        <p:tav tm="100000">
                                          <p:val>
                                            <p:strVal val="#ppt_x"/>
                                          </p:val>
                                        </p:tav>
                                      </p:tavLst>
                                    </p:anim>
                                    <p:anim calcmode="lin" valueType="num">
                                      <p:cBhvr additive="base">
                                        <p:cTn id="26" dur="500" fill="hold"/>
                                        <p:tgtEl>
                                          <p:spTgt spid="931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3188"/>
                                        </p:tgtEl>
                                        <p:attrNameLst>
                                          <p:attrName>style.visibility</p:attrName>
                                        </p:attrNameLst>
                                      </p:cBhvr>
                                      <p:to>
                                        <p:strVal val="visible"/>
                                      </p:to>
                                    </p:set>
                                    <p:anim calcmode="lin" valueType="num">
                                      <p:cBhvr additive="base">
                                        <p:cTn id="31" dur="500" fill="hold"/>
                                        <p:tgtEl>
                                          <p:spTgt spid="93188"/>
                                        </p:tgtEl>
                                        <p:attrNameLst>
                                          <p:attrName>ppt_x</p:attrName>
                                        </p:attrNameLst>
                                      </p:cBhvr>
                                      <p:tavLst>
                                        <p:tav tm="0">
                                          <p:val>
                                            <p:strVal val="0-#ppt_w/2"/>
                                          </p:val>
                                        </p:tav>
                                        <p:tav tm="100000">
                                          <p:val>
                                            <p:strVal val="#ppt_x"/>
                                          </p:val>
                                        </p:tav>
                                      </p:tavLst>
                                    </p:anim>
                                    <p:anim calcmode="lin" valueType="num">
                                      <p:cBhvr additive="base">
                                        <p:cTn id="32" dur="500" fill="hold"/>
                                        <p:tgtEl>
                                          <p:spTgt spid="931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3191"/>
                                        </p:tgtEl>
                                        <p:attrNameLst>
                                          <p:attrName>style.visibility</p:attrName>
                                        </p:attrNameLst>
                                      </p:cBhvr>
                                      <p:to>
                                        <p:strVal val="visible"/>
                                      </p:to>
                                    </p:set>
                                    <p:anim calcmode="lin" valueType="num">
                                      <p:cBhvr additive="base">
                                        <p:cTn id="37" dur="500" fill="hold"/>
                                        <p:tgtEl>
                                          <p:spTgt spid="93191"/>
                                        </p:tgtEl>
                                        <p:attrNameLst>
                                          <p:attrName>ppt_x</p:attrName>
                                        </p:attrNameLst>
                                      </p:cBhvr>
                                      <p:tavLst>
                                        <p:tav tm="0">
                                          <p:val>
                                            <p:strVal val="0-#ppt_w/2"/>
                                          </p:val>
                                        </p:tav>
                                        <p:tav tm="100000">
                                          <p:val>
                                            <p:strVal val="#ppt_x"/>
                                          </p:val>
                                        </p:tav>
                                      </p:tavLst>
                                    </p:anim>
                                    <p:anim calcmode="lin" valueType="num">
                                      <p:cBhvr additive="base">
                                        <p:cTn id="38" dur="500" fill="hold"/>
                                        <p:tgtEl>
                                          <p:spTgt spid="931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utoUpdateAnimBg="0"/>
      <p:bldP spid="93190" grpId="0" autoUpdateAnimBg="0"/>
      <p:bldP spid="9319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46966302-4BFC-4CD0-A7F2-B56575A03D03}"/>
              </a:ext>
            </a:extLst>
          </p:cNvPr>
          <p:cNvSpPr>
            <a:spLocks noGrp="1"/>
          </p:cNvSpPr>
          <p:nvPr>
            <p:ph type="sldNum" sz="quarter" idx="12"/>
          </p:nvPr>
        </p:nvSpPr>
        <p:spPr/>
        <p:txBody>
          <a:bodyPr/>
          <a:lstStyle/>
          <a:p>
            <a:fld id="{61A03B66-F993-4781-9F99-015C08EBEAD8}" type="slidenum">
              <a:rPr lang="en-US" altLang="ja-JP"/>
              <a:pPr/>
              <a:t>40</a:t>
            </a:fld>
            <a:endParaRPr lang="en-US" altLang="ja-JP"/>
          </a:p>
        </p:txBody>
      </p:sp>
      <p:sp>
        <p:nvSpPr>
          <p:cNvPr id="44034" name="Rectangle 2">
            <a:extLst>
              <a:ext uri="{FF2B5EF4-FFF2-40B4-BE49-F238E27FC236}">
                <a16:creationId xmlns:a16="http://schemas.microsoft.com/office/drawing/2014/main" id="{DAB73EDA-3A25-44FE-923D-08113314D8D4}"/>
              </a:ext>
            </a:extLst>
          </p:cNvPr>
          <p:cNvSpPr>
            <a:spLocks noGrp="1" noChangeArrowheads="1"/>
          </p:cNvSpPr>
          <p:nvPr>
            <p:ph type="title"/>
          </p:nvPr>
        </p:nvSpPr>
        <p:spPr>
          <a:xfrm>
            <a:off x="317500" y="37763"/>
            <a:ext cx="8637588" cy="1446550"/>
          </a:xfrm>
        </p:spPr>
        <p:txBody>
          <a:bodyPr/>
          <a:lstStyle/>
          <a:p>
            <a:r>
              <a:rPr lang="ja-JP" altLang="en-US" dirty="0"/>
              <a:t>重度知的能力障害者の適応障害はあたりまえではない</a:t>
            </a:r>
          </a:p>
        </p:txBody>
      </p:sp>
      <p:sp>
        <p:nvSpPr>
          <p:cNvPr id="44035" name="Rectangle 3">
            <a:extLst>
              <a:ext uri="{FF2B5EF4-FFF2-40B4-BE49-F238E27FC236}">
                <a16:creationId xmlns:a16="http://schemas.microsoft.com/office/drawing/2014/main" id="{97244753-4272-432B-B2CA-39DE4A5A3BD6}"/>
              </a:ext>
            </a:extLst>
          </p:cNvPr>
          <p:cNvSpPr>
            <a:spLocks noGrp="1" noChangeArrowheads="1"/>
          </p:cNvSpPr>
          <p:nvPr>
            <p:ph type="body" idx="1"/>
          </p:nvPr>
        </p:nvSpPr>
        <p:spPr/>
        <p:txBody>
          <a:bodyPr/>
          <a:lstStyle/>
          <a:p>
            <a:r>
              <a:rPr lang="ja-JP" altLang="en-US" dirty="0">
                <a:latin typeface="ＭＳ Ｐゴシック" panose="020B0600070205080204" pitchFamily="50" charset="-128"/>
              </a:rPr>
              <a:t>その障害が容易に分かるために、適応障害が起こるのは当然だと妙に納得してしまい、適応障害を起こさないにようにする工夫を怠ってしまう傾向がある（切り捨ててしまう傾向がある</a:t>
            </a:r>
            <a:r>
              <a:rPr lang="en-US" altLang="ja-JP" dirty="0">
                <a:latin typeface="ＭＳ Ｐゴシック" panose="020B0600070205080204" pitchFamily="50" charset="-128"/>
              </a:rPr>
              <a:t>) </a:t>
            </a:r>
          </a:p>
          <a:p>
            <a:r>
              <a:rPr lang="ja-JP" altLang="en-US" dirty="0">
                <a:latin typeface="ＭＳ Ｐゴシック" panose="020B0600070205080204" pitchFamily="50" charset="-128"/>
              </a:rPr>
              <a:t>適応障害を起こす過程を考慮して、我々の対応に工夫する必要がある</a:t>
            </a:r>
            <a:r>
              <a:rPr lang="ja-JP" alt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6D07822D-47D9-42E7-BA19-B599C5910ABE}"/>
              </a:ext>
            </a:extLst>
          </p:cNvPr>
          <p:cNvSpPr>
            <a:spLocks noGrp="1"/>
          </p:cNvSpPr>
          <p:nvPr>
            <p:ph type="sldNum" sz="quarter" idx="12"/>
          </p:nvPr>
        </p:nvSpPr>
        <p:spPr/>
        <p:txBody>
          <a:bodyPr/>
          <a:lstStyle/>
          <a:p>
            <a:fld id="{22AD5636-9C75-4C03-97D9-6B8E77E37F38}" type="slidenum">
              <a:rPr lang="en-US" altLang="ja-JP"/>
              <a:pPr/>
              <a:t>41</a:t>
            </a:fld>
            <a:endParaRPr lang="en-US" altLang="ja-JP"/>
          </a:p>
        </p:txBody>
      </p:sp>
      <p:sp>
        <p:nvSpPr>
          <p:cNvPr id="38914" name="Rectangle 2">
            <a:extLst>
              <a:ext uri="{FF2B5EF4-FFF2-40B4-BE49-F238E27FC236}">
                <a16:creationId xmlns:a16="http://schemas.microsoft.com/office/drawing/2014/main" id="{003D09EE-A929-4336-9B64-64AFAA3D29CC}"/>
              </a:ext>
            </a:extLst>
          </p:cNvPr>
          <p:cNvSpPr>
            <a:spLocks noGrp="1" noChangeArrowheads="1"/>
          </p:cNvSpPr>
          <p:nvPr>
            <p:ph type="title"/>
          </p:nvPr>
        </p:nvSpPr>
        <p:spPr>
          <a:xfrm>
            <a:off x="317500" y="544513"/>
            <a:ext cx="8637588" cy="762000"/>
          </a:xfrm>
        </p:spPr>
        <p:txBody>
          <a:bodyPr/>
          <a:lstStyle/>
          <a:p>
            <a:r>
              <a:rPr lang="ja-JP" altLang="en-US"/>
              <a:t>パニック</a:t>
            </a:r>
            <a:r>
              <a:rPr lang="en-US" altLang="ja-JP"/>
              <a:t>(</a:t>
            </a:r>
            <a:r>
              <a:rPr lang="ja-JP" altLang="en-US"/>
              <a:t>かんしゃく</a:t>
            </a:r>
            <a:r>
              <a:rPr lang="en-US" altLang="ja-JP"/>
              <a:t>)</a:t>
            </a:r>
          </a:p>
        </p:txBody>
      </p:sp>
      <p:sp>
        <p:nvSpPr>
          <p:cNvPr id="38915" name="Rectangle 3">
            <a:extLst>
              <a:ext uri="{FF2B5EF4-FFF2-40B4-BE49-F238E27FC236}">
                <a16:creationId xmlns:a16="http://schemas.microsoft.com/office/drawing/2014/main" id="{FD2A4DC4-9D80-4D32-96DD-FA464BBAC7E4}"/>
              </a:ext>
            </a:extLst>
          </p:cNvPr>
          <p:cNvSpPr>
            <a:spLocks noGrp="1" noChangeArrowheads="1"/>
          </p:cNvSpPr>
          <p:nvPr>
            <p:ph type="body" idx="1"/>
          </p:nvPr>
        </p:nvSpPr>
        <p:spPr/>
        <p:txBody>
          <a:bodyPr/>
          <a:lstStyle/>
          <a:p>
            <a:r>
              <a:rPr lang="ja-JP" altLang="en-US"/>
              <a:t>些細な理由やまったく誘因もなく突然に起こる</a:t>
            </a:r>
          </a:p>
          <a:p>
            <a:r>
              <a:rPr lang="ja-JP" altLang="en-US"/>
              <a:t>自分や他人を噛んだり引っ掻いたり、攻撃的行動を伴う</a:t>
            </a:r>
          </a:p>
          <a:p>
            <a:r>
              <a:rPr lang="ja-JP" altLang="en-US"/>
              <a:t>大声を出したり金切り声を上げる</a:t>
            </a:r>
          </a:p>
          <a:p>
            <a:r>
              <a:rPr lang="ja-JP" altLang="en-US"/>
              <a:t>飛び跳ねたり走り回ったりの激しい常同運動を伴う</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7C93D883-67FC-4098-B665-06D508451E3D}"/>
              </a:ext>
            </a:extLst>
          </p:cNvPr>
          <p:cNvSpPr>
            <a:spLocks noGrp="1"/>
          </p:cNvSpPr>
          <p:nvPr>
            <p:ph type="sldNum" sz="quarter" idx="12"/>
          </p:nvPr>
        </p:nvSpPr>
        <p:spPr/>
        <p:txBody>
          <a:bodyPr/>
          <a:lstStyle/>
          <a:p>
            <a:fld id="{037E1EDC-E87E-4117-8559-BD47435549D4}" type="slidenum">
              <a:rPr lang="en-US" altLang="ja-JP"/>
              <a:pPr/>
              <a:t>42</a:t>
            </a:fld>
            <a:endParaRPr lang="en-US" altLang="ja-JP"/>
          </a:p>
        </p:txBody>
      </p:sp>
      <p:sp>
        <p:nvSpPr>
          <p:cNvPr id="39938" name="Rectangle 2">
            <a:extLst>
              <a:ext uri="{FF2B5EF4-FFF2-40B4-BE49-F238E27FC236}">
                <a16:creationId xmlns:a16="http://schemas.microsoft.com/office/drawing/2014/main" id="{954EE5A2-F4D0-4EBB-8401-F94A7D1DF5B6}"/>
              </a:ext>
            </a:extLst>
          </p:cNvPr>
          <p:cNvSpPr>
            <a:spLocks noGrp="1" noChangeArrowheads="1"/>
          </p:cNvSpPr>
          <p:nvPr>
            <p:ph type="title"/>
          </p:nvPr>
        </p:nvSpPr>
        <p:spPr>
          <a:xfrm>
            <a:off x="317500" y="544513"/>
            <a:ext cx="8637588" cy="762000"/>
          </a:xfrm>
        </p:spPr>
        <p:txBody>
          <a:bodyPr/>
          <a:lstStyle/>
          <a:p>
            <a:r>
              <a:rPr lang="ja-JP" altLang="en-US"/>
              <a:t>パニックの発生機序の仮説</a:t>
            </a:r>
          </a:p>
        </p:txBody>
      </p:sp>
      <p:sp>
        <p:nvSpPr>
          <p:cNvPr id="39939" name="Rectangle 3">
            <a:extLst>
              <a:ext uri="{FF2B5EF4-FFF2-40B4-BE49-F238E27FC236}">
                <a16:creationId xmlns:a16="http://schemas.microsoft.com/office/drawing/2014/main" id="{32EF2072-998B-448D-B4C2-DF809B79DFBF}"/>
              </a:ext>
            </a:extLst>
          </p:cNvPr>
          <p:cNvSpPr>
            <a:spLocks noGrp="1" noChangeArrowheads="1"/>
          </p:cNvSpPr>
          <p:nvPr>
            <p:ph type="body" idx="1"/>
          </p:nvPr>
        </p:nvSpPr>
        <p:spPr/>
        <p:txBody>
          <a:bodyPr/>
          <a:lstStyle/>
          <a:p>
            <a:r>
              <a:rPr lang="ja-JP" altLang="en-US" dirty="0">
                <a:solidFill>
                  <a:srgbClr val="FFFF00"/>
                </a:solidFill>
              </a:rPr>
              <a:t>怒りの反応</a:t>
            </a:r>
            <a:r>
              <a:rPr lang="ja-JP" altLang="en-US" dirty="0"/>
              <a:t>：やりたいことがさせてもらえない</a:t>
            </a:r>
          </a:p>
          <a:p>
            <a:r>
              <a:rPr lang="ja-JP" altLang="en-US" dirty="0">
                <a:solidFill>
                  <a:srgbClr val="FFFF00"/>
                </a:solidFill>
              </a:rPr>
              <a:t>過追想</a:t>
            </a:r>
            <a:r>
              <a:rPr lang="ja-JP" altLang="en-US" dirty="0"/>
              <a:t>：現在の刺激に触発されて過去の嫌な思い出が瞬時によみがえってきた</a:t>
            </a:r>
          </a:p>
          <a:p>
            <a:pPr>
              <a:buFont typeface="Wingdings" panose="05000000000000000000" pitchFamily="2" charset="2"/>
              <a:buNone/>
            </a:pPr>
            <a:r>
              <a:rPr lang="ja-JP" altLang="en-US" dirty="0"/>
              <a:t>　実は過去に怒っている：</a:t>
            </a:r>
            <a:r>
              <a:rPr lang="ja-JP" altLang="en-US" dirty="0">
                <a:solidFill>
                  <a:srgbClr val="FFFF00"/>
                </a:solidFill>
              </a:rPr>
              <a:t>タイムスリップ</a:t>
            </a:r>
          </a:p>
          <a:p>
            <a:r>
              <a:rPr lang="ja-JP" altLang="en-US" dirty="0">
                <a:solidFill>
                  <a:srgbClr val="FFFF00"/>
                </a:solidFill>
              </a:rPr>
              <a:t>てんかんの一種</a:t>
            </a:r>
            <a:r>
              <a:rPr lang="ja-JP" altLang="en-US" dirty="0"/>
              <a:t>：情動をつかさどる部位の過活動</a:t>
            </a:r>
          </a:p>
          <a:p>
            <a:r>
              <a:rPr lang="ja-JP" altLang="en-US" dirty="0">
                <a:solidFill>
                  <a:srgbClr val="FFFF00"/>
                </a:solidFill>
              </a:rPr>
              <a:t>感情障害、うつ症状</a:t>
            </a:r>
            <a:r>
              <a:rPr lang="ja-JP" altLang="en-US" dirty="0"/>
              <a:t>のひとつ：</a:t>
            </a:r>
            <a:r>
              <a:rPr lang="ja-JP" altLang="en-US" dirty="0">
                <a:solidFill>
                  <a:srgbClr val="FFFF00"/>
                </a:solidFill>
              </a:rPr>
              <a:t>不機嫌、躁症状：多弁多動・気分高揚・易刺激性</a:t>
            </a:r>
          </a:p>
          <a:p>
            <a:pPr>
              <a:buFont typeface="Wingdings" panose="05000000000000000000" pitchFamily="2" charset="2"/>
              <a:buNone/>
            </a:pPr>
            <a:endParaRPr lang="ja-JP" altLang="en-US" dirty="0"/>
          </a:p>
          <a:p>
            <a:pPr>
              <a:buFont typeface="Wingdings" panose="05000000000000000000" pitchFamily="2" charset="2"/>
              <a:buNone/>
            </a:pPr>
            <a:endParaRPr lang="ja-JP" altLang="en-US" dirty="0"/>
          </a:p>
          <a:p>
            <a:pPr>
              <a:buFont typeface="Wingdings" panose="05000000000000000000" pitchFamily="2" charset="2"/>
              <a:buNone/>
            </a:pPr>
            <a:endParaRPr lang="en-US" altLang="ja-JP"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EAD23888-A131-44C5-ADA7-BB5BAF2F71FE}"/>
              </a:ext>
            </a:extLst>
          </p:cNvPr>
          <p:cNvSpPr>
            <a:spLocks noGrp="1"/>
          </p:cNvSpPr>
          <p:nvPr>
            <p:ph type="sldNum" sz="quarter" idx="12"/>
          </p:nvPr>
        </p:nvSpPr>
        <p:spPr/>
        <p:txBody>
          <a:bodyPr/>
          <a:lstStyle/>
          <a:p>
            <a:fld id="{16D965B1-DF3C-400D-9BCF-1B0A483BA1E0}" type="slidenum">
              <a:rPr lang="en-US" altLang="ja-JP"/>
              <a:pPr/>
              <a:t>43</a:t>
            </a:fld>
            <a:endParaRPr lang="en-US" altLang="ja-JP"/>
          </a:p>
        </p:txBody>
      </p:sp>
      <p:sp>
        <p:nvSpPr>
          <p:cNvPr id="53250" name="Rectangle 2">
            <a:extLst>
              <a:ext uri="{FF2B5EF4-FFF2-40B4-BE49-F238E27FC236}">
                <a16:creationId xmlns:a16="http://schemas.microsoft.com/office/drawing/2014/main" id="{2FFA9CB3-23D3-4411-A200-F82E3902D60E}"/>
              </a:ext>
            </a:extLst>
          </p:cNvPr>
          <p:cNvSpPr>
            <a:spLocks noGrp="1" noChangeArrowheads="1"/>
          </p:cNvSpPr>
          <p:nvPr>
            <p:ph type="title"/>
          </p:nvPr>
        </p:nvSpPr>
        <p:spPr>
          <a:xfrm>
            <a:off x="317500" y="544513"/>
            <a:ext cx="8637588" cy="762000"/>
          </a:xfrm>
        </p:spPr>
        <p:txBody>
          <a:bodyPr/>
          <a:lstStyle/>
          <a:p>
            <a:r>
              <a:rPr lang="ja-JP" altLang="en-US" dirty="0"/>
              <a:t>行動障害に対する薬物療法</a:t>
            </a:r>
          </a:p>
        </p:txBody>
      </p:sp>
      <p:sp>
        <p:nvSpPr>
          <p:cNvPr id="53251" name="Rectangle 3">
            <a:extLst>
              <a:ext uri="{FF2B5EF4-FFF2-40B4-BE49-F238E27FC236}">
                <a16:creationId xmlns:a16="http://schemas.microsoft.com/office/drawing/2014/main" id="{F22ED3E7-FE2E-4AA5-9622-413A48E0D9F2}"/>
              </a:ext>
            </a:extLst>
          </p:cNvPr>
          <p:cNvSpPr>
            <a:spLocks noGrp="1" noChangeArrowheads="1"/>
          </p:cNvSpPr>
          <p:nvPr>
            <p:ph type="body" idx="1"/>
          </p:nvPr>
        </p:nvSpPr>
        <p:spPr/>
        <p:txBody>
          <a:bodyPr/>
          <a:lstStyle/>
          <a:p>
            <a:r>
              <a:rPr lang="ja-JP" altLang="en-US"/>
              <a:t>抗精神病薬</a:t>
            </a:r>
          </a:p>
          <a:p>
            <a:r>
              <a:rPr lang="ja-JP" altLang="en-US"/>
              <a:t>抗てんかん薬</a:t>
            </a:r>
          </a:p>
          <a:p>
            <a:r>
              <a:rPr lang="ja-JP" altLang="en-US"/>
              <a:t>感情調整薬</a:t>
            </a:r>
          </a:p>
          <a:p>
            <a:r>
              <a:rPr lang="ja-JP" altLang="en-US"/>
              <a:t>睡眠薬</a:t>
            </a:r>
          </a:p>
          <a:p>
            <a:r>
              <a:rPr lang="ja-JP" altLang="en-US"/>
              <a:t>抗不安薬</a:t>
            </a:r>
          </a:p>
          <a:p>
            <a:r>
              <a:rPr lang="ja-JP" altLang="en-US"/>
              <a:t>抗うつ薬</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484C98A2-2F74-48C8-950B-14E8ED4DDE4B}"/>
              </a:ext>
            </a:extLst>
          </p:cNvPr>
          <p:cNvSpPr>
            <a:spLocks noGrp="1"/>
          </p:cNvSpPr>
          <p:nvPr>
            <p:ph type="sldNum" sz="quarter" idx="12"/>
          </p:nvPr>
        </p:nvSpPr>
        <p:spPr/>
        <p:txBody>
          <a:bodyPr/>
          <a:lstStyle/>
          <a:p>
            <a:fld id="{3796C59D-93BA-451F-89A6-BCCE4E934AB8}" type="slidenum">
              <a:rPr lang="en-US" altLang="ja-JP"/>
              <a:pPr/>
              <a:t>44</a:t>
            </a:fld>
            <a:endParaRPr lang="en-US" altLang="ja-JP"/>
          </a:p>
        </p:txBody>
      </p:sp>
      <p:sp>
        <p:nvSpPr>
          <p:cNvPr id="54274" name="Rectangle 2">
            <a:extLst>
              <a:ext uri="{FF2B5EF4-FFF2-40B4-BE49-F238E27FC236}">
                <a16:creationId xmlns:a16="http://schemas.microsoft.com/office/drawing/2014/main" id="{5BA4E0A6-E1B4-4D30-B6E9-4EDE75954020}"/>
              </a:ext>
            </a:extLst>
          </p:cNvPr>
          <p:cNvSpPr>
            <a:spLocks noGrp="1" noChangeArrowheads="1"/>
          </p:cNvSpPr>
          <p:nvPr>
            <p:ph type="title"/>
          </p:nvPr>
        </p:nvSpPr>
        <p:spPr>
          <a:xfrm>
            <a:off x="317500" y="544513"/>
            <a:ext cx="8637588" cy="762000"/>
          </a:xfrm>
        </p:spPr>
        <p:txBody>
          <a:bodyPr/>
          <a:lstStyle/>
          <a:p>
            <a:r>
              <a:rPr lang="ja-JP" altLang="en-US"/>
              <a:t>抗精神病薬</a:t>
            </a:r>
          </a:p>
        </p:txBody>
      </p:sp>
      <p:sp>
        <p:nvSpPr>
          <p:cNvPr id="54275" name="Rectangle 3">
            <a:extLst>
              <a:ext uri="{FF2B5EF4-FFF2-40B4-BE49-F238E27FC236}">
                <a16:creationId xmlns:a16="http://schemas.microsoft.com/office/drawing/2014/main" id="{6C60BE86-00E4-4ECB-93D9-D5560A7A0E90}"/>
              </a:ext>
            </a:extLst>
          </p:cNvPr>
          <p:cNvSpPr>
            <a:spLocks noGrp="1" noChangeArrowheads="1"/>
          </p:cNvSpPr>
          <p:nvPr>
            <p:ph type="body" idx="1"/>
          </p:nvPr>
        </p:nvSpPr>
        <p:spPr>
          <a:xfrm>
            <a:off x="609600" y="1600200"/>
            <a:ext cx="7772400" cy="5257800"/>
          </a:xfrm>
        </p:spPr>
        <p:txBody>
          <a:bodyPr/>
          <a:lstStyle/>
          <a:p>
            <a:pPr>
              <a:lnSpc>
                <a:spcPct val="90000"/>
              </a:lnSpc>
            </a:pPr>
            <a:r>
              <a:rPr lang="ja-JP" altLang="en-US" sz="2800" dirty="0"/>
              <a:t>本来は過剰なドーパミンの働きを抑えて幻覚・妄想・興奮に対して有効</a:t>
            </a:r>
          </a:p>
          <a:p>
            <a:pPr>
              <a:lnSpc>
                <a:spcPct val="90000"/>
              </a:lnSpc>
            </a:pPr>
            <a:r>
              <a:rPr lang="ja-JP" altLang="en-US" sz="2800" dirty="0"/>
              <a:t>過追想や妄想が興奮の原因なら合理的治療法</a:t>
            </a:r>
          </a:p>
          <a:p>
            <a:pPr>
              <a:lnSpc>
                <a:spcPct val="90000"/>
              </a:lnSpc>
            </a:pPr>
            <a:r>
              <a:rPr lang="ja-JP" altLang="en-US" sz="2800" dirty="0"/>
              <a:t>鎮静作用を利用して興奮を静めるという使い方が多いリスペリドン、オランザピン、クエチアピン、ベロスピロン、アピリプラゾールがよく使われる</a:t>
            </a:r>
          </a:p>
          <a:p>
            <a:pPr>
              <a:lnSpc>
                <a:spcPct val="90000"/>
              </a:lnSpc>
            </a:pPr>
            <a:r>
              <a:rPr lang="ja-JP" altLang="en-US" sz="2800" dirty="0"/>
              <a:t>抗精神病薬は攻撃性を押さえるだけでなく認知障害の改善効果もあるという</a:t>
            </a:r>
          </a:p>
          <a:p>
            <a:pPr>
              <a:lnSpc>
                <a:spcPct val="90000"/>
              </a:lnSpc>
            </a:pPr>
            <a:r>
              <a:rPr lang="ja-JP" altLang="en-US" sz="2800" dirty="0"/>
              <a:t>抗精神病薬では副作用としてパーキンソン症状が出やすい</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8AF57E54-4FF4-4C97-94AB-DC58E882B5BF}"/>
              </a:ext>
            </a:extLst>
          </p:cNvPr>
          <p:cNvSpPr>
            <a:spLocks noGrp="1"/>
          </p:cNvSpPr>
          <p:nvPr>
            <p:ph type="sldNum" sz="quarter" idx="12"/>
          </p:nvPr>
        </p:nvSpPr>
        <p:spPr/>
        <p:txBody>
          <a:bodyPr/>
          <a:lstStyle/>
          <a:p>
            <a:fld id="{8473CDAD-491E-4DA8-AF26-A1E72B7D55A1}" type="slidenum">
              <a:rPr lang="en-US" altLang="ja-JP"/>
              <a:pPr/>
              <a:t>45</a:t>
            </a:fld>
            <a:endParaRPr lang="en-US" altLang="ja-JP"/>
          </a:p>
        </p:txBody>
      </p:sp>
      <p:sp>
        <p:nvSpPr>
          <p:cNvPr id="57346" name="Rectangle 2">
            <a:extLst>
              <a:ext uri="{FF2B5EF4-FFF2-40B4-BE49-F238E27FC236}">
                <a16:creationId xmlns:a16="http://schemas.microsoft.com/office/drawing/2014/main" id="{C49731F7-A2D6-457B-9550-EF6C3C221F73}"/>
              </a:ext>
            </a:extLst>
          </p:cNvPr>
          <p:cNvSpPr>
            <a:spLocks noGrp="1" noChangeArrowheads="1"/>
          </p:cNvSpPr>
          <p:nvPr>
            <p:ph type="title"/>
          </p:nvPr>
        </p:nvSpPr>
        <p:spPr>
          <a:xfrm>
            <a:off x="317500" y="544513"/>
            <a:ext cx="8637588" cy="762000"/>
          </a:xfrm>
        </p:spPr>
        <p:txBody>
          <a:bodyPr/>
          <a:lstStyle/>
          <a:p>
            <a:r>
              <a:rPr lang="ja-JP" altLang="en-US"/>
              <a:t>抗精神病薬の副作用</a:t>
            </a:r>
          </a:p>
        </p:txBody>
      </p:sp>
      <p:sp>
        <p:nvSpPr>
          <p:cNvPr id="57347" name="Rectangle 3">
            <a:extLst>
              <a:ext uri="{FF2B5EF4-FFF2-40B4-BE49-F238E27FC236}">
                <a16:creationId xmlns:a16="http://schemas.microsoft.com/office/drawing/2014/main" id="{37470663-AB7F-4CB6-9EE5-DDF5E2BF26A8}"/>
              </a:ext>
            </a:extLst>
          </p:cNvPr>
          <p:cNvSpPr>
            <a:spLocks noGrp="1" noChangeArrowheads="1"/>
          </p:cNvSpPr>
          <p:nvPr>
            <p:ph type="body" idx="1"/>
          </p:nvPr>
        </p:nvSpPr>
        <p:spPr/>
        <p:txBody>
          <a:bodyPr/>
          <a:lstStyle/>
          <a:p>
            <a:r>
              <a:rPr lang="ja-JP" altLang="en-US"/>
              <a:t>眠気・過鎮静</a:t>
            </a:r>
          </a:p>
          <a:p>
            <a:r>
              <a:rPr lang="ja-JP" altLang="en-US"/>
              <a:t>震え、筋硬直、姿勢異常</a:t>
            </a:r>
          </a:p>
          <a:p>
            <a:r>
              <a:rPr lang="ja-JP" altLang="en-US"/>
              <a:t>口渇、垂涎、尿閉、便秘</a:t>
            </a:r>
          </a:p>
          <a:p>
            <a:r>
              <a:rPr lang="ja-JP" altLang="en-US"/>
              <a:t>肥満</a:t>
            </a:r>
          </a:p>
          <a:p>
            <a:r>
              <a:rPr lang="ja-JP" altLang="en-US"/>
              <a:t>生理不順、無月経</a:t>
            </a:r>
          </a:p>
          <a:p>
            <a:r>
              <a:rPr lang="ja-JP" altLang="en-US"/>
              <a:t>肝機能障害</a:t>
            </a:r>
          </a:p>
          <a:p>
            <a:r>
              <a:rPr lang="ja-JP" altLang="en-US"/>
              <a:t>日光過敏症</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C0CB9956-E4CE-4CF2-A537-5C48E561EF74}"/>
              </a:ext>
            </a:extLst>
          </p:cNvPr>
          <p:cNvSpPr>
            <a:spLocks noGrp="1"/>
          </p:cNvSpPr>
          <p:nvPr>
            <p:ph type="sldNum" sz="quarter" idx="12"/>
          </p:nvPr>
        </p:nvSpPr>
        <p:spPr/>
        <p:txBody>
          <a:bodyPr/>
          <a:lstStyle/>
          <a:p>
            <a:fld id="{68DCD047-C720-45DF-A08E-D32EB0EB0B0C}" type="slidenum">
              <a:rPr lang="en-US" altLang="ja-JP"/>
              <a:pPr/>
              <a:t>46</a:t>
            </a:fld>
            <a:endParaRPr lang="en-US" altLang="ja-JP"/>
          </a:p>
        </p:txBody>
      </p:sp>
      <p:sp>
        <p:nvSpPr>
          <p:cNvPr id="55298" name="Rectangle 2">
            <a:extLst>
              <a:ext uri="{FF2B5EF4-FFF2-40B4-BE49-F238E27FC236}">
                <a16:creationId xmlns:a16="http://schemas.microsoft.com/office/drawing/2014/main" id="{719B23F8-99E8-4193-B3B4-7F6F38DCB567}"/>
              </a:ext>
            </a:extLst>
          </p:cNvPr>
          <p:cNvSpPr>
            <a:spLocks noGrp="1" noChangeArrowheads="1"/>
          </p:cNvSpPr>
          <p:nvPr>
            <p:ph type="title"/>
          </p:nvPr>
        </p:nvSpPr>
        <p:spPr>
          <a:xfrm>
            <a:off x="317500" y="544513"/>
            <a:ext cx="8637588" cy="762000"/>
          </a:xfrm>
        </p:spPr>
        <p:txBody>
          <a:bodyPr/>
          <a:lstStyle/>
          <a:p>
            <a:r>
              <a:rPr lang="ja-JP" altLang="en-US"/>
              <a:t>抗てんかん薬</a:t>
            </a:r>
          </a:p>
        </p:txBody>
      </p:sp>
      <p:sp>
        <p:nvSpPr>
          <p:cNvPr id="55299" name="Rectangle 3">
            <a:extLst>
              <a:ext uri="{FF2B5EF4-FFF2-40B4-BE49-F238E27FC236}">
                <a16:creationId xmlns:a16="http://schemas.microsoft.com/office/drawing/2014/main" id="{1CB6AF55-EE50-4B9F-A3F4-441AD35917FB}"/>
              </a:ext>
            </a:extLst>
          </p:cNvPr>
          <p:cNvSpPr>
            <a:spLocks noGrp="1" noChangeArrowheads="1"/>
          </p:cNvSpPr>
          <p:nvPr>
            <p:ph type="body" idx="1"/>
          </p:nvPr>
        </p:nvSpPr>
        <p:spPr/>
        <p:txBody>
          <a:bodyPr/>
          <a:lstStyle/>
          <a:p>
            <a:pPr>
              <a:lnSpc>
                <a:spcPct val="90000"/>
              </a:lnSpc>
            </a:pPr>
            <a:r>
              <a:rPr lang="ja-JP" altLang="en-US"/>
              <a:t>てんかんと同様のメカニズムでパニック・興奮が起こる場合は合理的治療</a:t>
            </a:r>
          </a:p>
          <a:p>
            <a:pPr>
              <a:lnSpc>
                <a:spcPct val="90000"/>
              </a:lnSpc>
            </a:pPr>
            <a:r>
              <a:rPr lang="ja-JP" altLang="en-US"/>
              <a:t>一般的に衝動行為に有効な抗てんかん薬がある</a:t>
            </a:r>
          </a:p>
          <a:p>
            <a:pPr>
              <a:lnSpc>
                <a:spcPct val="90000"/>
              </a:lnSpc>
            </a:pPr>
            <a:r>
              <a:rPr lang="ja-JP" altLang="en-US"/>
              <a:t>てんかんを合併していることも多い</a:t>
            </a:r>
          </a:p>
          <a:p>
            <a:pPr>
              <a:lnSpc>
                <a:spcPct val="90000"/>
              </a:lnSpc>
            </a:pPr>
            <a:r>
              <a:rPr lang="ja-JP" altLang="en-US"/>
              <a:t>テグレトール、デパケン、アレビアチン、フェノバール</a:t>
            </a:r>
          </a:p>
          <a:p>
            <a:pPr>
              <a:lnSpc>
                <a:spcPct val="90000"/>
              </a:lnSpc>
            </a:pPr>
            <a:r>
              <a:rPr lang="ja-JP" altLang="en-US"/>
              <a:t>各薬に応じた副作用がある</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6">
            <a:extLst>
              <a:ext uri="{FF2B5EF4-FFF2-40B4-BE49-F238E27FC236}">
                <a16:creationId xmlns:a16="http://schemas.microsoft.com/office/drawing/2014/main" id="{6F59B961-33C2-4808-9B61-3FA993E281DC}"/>
              </a:ext>
            </a:extLst>
          </p:cNvPr>
          <p:cNvSpPr>
            <a:spLocks noGrp="1"/>
          </p:cNvSpPr>
          <p:nvPr>
            <p:ph type="sldNum" sz="quarter" idx="12"/>
          </p:nvPr>
        </p:nvSpPr>
        <p:spPr/>
        <p:txBody>
          <a:bodyPr/>
          <a:lstStyle/>
          <a:p>
            <a:fld id="{2B6F8340-1F8E-41BF-9036-2AE453B8F6A9}" type="slidenum">
              <a:rPr lang="en-US" altLang="ja-JP"/>
              <a:pPr/>
              <a:t>47</a:t>
            </a:fld>
            <a:endParaRPr lang="en-US" altLang="ja-JP"/>
          </a:p>
        </p:txBody>
      </p:sp>
      <p:sp>
        <p:nvSpPr>
          <p:cNvPr id="45061" name="Rectangle 5">
            <a:extLst>
              <a:ext uri="{FF2B5EF4-FFF2-40B4-BE49-F238E27FC236}">
                <a16:creationId xmlns:a16="http://schemas.microsoft.com/office/drawing/2014/main" id="{D555B05B-5E28-42CB-989C-92C05C0A4335}"/>
              </a:ext>
            </a:extLst>
          </p:cNvPr>
          <p:cNvSpPr>
            <a:spLocks noGrp="1" noChangeArrowheads="1"/>
          </p:cNvSpPr>
          <p:nvPr>
            <p:ph type="title"/>
          </p:nvPr>
        </p:nvSpPr>
        <p:spPr>
          <a:xfrm>
            <a:off x="317500" y="544513"/>
            <a:ext cx="8637588" cy="762000"/>
          </a:xfrm>
        </p:spPr>
        <p:txBody>
          <a:bodyPr/>
          <a:lstStyle/>
          <a:p>
            <a:r>
              <a:rPr lang="ja-JP" altLang="en-US"/>
              <a:t>こだわり・常同行動の病理</a:t>
            </a:r>
          </a:p>
        </p:txBody>
      </p:sp>
      <p:sp>
        <p:nvSpPr>
          <p:cNvPr id="45062" name="Rectangle 6">
            <a:extLst>
              <a:ext uri="{FF2B5EF4-FFF2-40B4-BE49-F238E27FC236}">
                <a16:creationId xmlns:a16="http://schemas.microsoft.com/office/drawing/2014/main" id="{D74DD683-CDF1-4DAE-83C9-258092651145}"/>
              </a:ext>
            </a:extLst>
          </p:cNvPr>
          <p:cNvSpPr>
            <a:spLocks noGrp="1" noChangeArrowheads="1"/>
          </p:cNvSpPr>
          <p:nvPr>
            <p:ph type="body" sz="half" idx="1"/>
          </p:nvPr>
        </p:nvSpPr>
        <p:spPr>
          <a:xfrm>
            <a:off x="328613" y="1941513"/>
            <a:ext cx="4024312" cy="4114800"/>
          </a:xfrm>
        </p:spPr>
        <p:txBody>
          <a:bodyPr/>
          <a:lstStyle/>
          <a:p>
            <a:pPr>
              <a:lnSpc>
                <a:spcPct val="90000"/>
              </a:lnSpc>
            </a:pPr>
            <a:r>
              <a:rPr lang="ja-JP" altLang="en-US" sz="2800">
                <a:solidFill>
                  <a:schemeClr val="tx2"/>
                </a:solidFill>
              </a:rPr>
              <a:t>こだわり・常同行動</a:t>
            </a:r>
          </a:p>
          <a:p>
            <a:pPr>
              <a:lnSpc>
                <a:spcPct val="90000"/>
              </a:lnSpc>
            </a:pPr>
            <a:endParaRPr lang="ja-JP" altLang="en-US" sz="2800">
              <a:solidFill>
                <a:schemeClr val="tx2"/>
              </a:solidFill>
            </a:endParaRPr>
          </a:p>
          <a:p>
            <a:pPr>
              <a:lnSpc>
                <a:spcPct val="90000"/>
              </a:lnSpc>
            </a:pPr>
            <a:r>
              <a:rPr lang="ja-JP" altLang="en-US" sz="2800"/>
              <a:t>手順</a:t>
            </a:r>
            <a:r>
              <a:rPr lang="en-US" altLang="ja-JP" sz="2800"/>
              <a:t>､</a:t>
            </a:r>
            <a:r>
              <a:rPr lang="ja-JP" altLang="en-US" sz="2800"/>
              <a:t>形状</a:t>
            </a:r>
            <a:r>
              <a:rPr lang="en-US" altLang="ja-JP" sz="2800"/>
              <a:t>､</a:t>
            </a:r>
            <a:r>
              <a:rPr lang="ja-JP" altLang="en-US" sz="2800"/>
              <a:t>配置</a:t>
            </a:r>
          </a:p>
          <a:p>
            <a:pPr>
              <a:lnSpc>
                <a:spcPct val="90000"/>
              </a:lnSpc>
            </a:pPr>
            <a:r>
              <a:rPr lang="ja-JP" altLang="en-US" sz="2800"/>
              <a:t>単純であったり</a:t>
            </a:r>
            <a:r>
              <a:rPr lang="en-US" altLang="ja-JP" sz="2800"/>
              <a:t>､</a:t>
            </a:r>
            <a:r>
              <a:rPr lang="ja-JP" altLang="en-US" sz="2800"/>
              <a:t>複雑であたりする一連の繰り返される行動</a:t>
            </a:r>
          </a:p>
          <a:p>
            <a:pPr>
              <a:lnSpc>
                <a:spcPct val="90000"/>
              </a:lnSpc>
            </a:pPr>
            <a:endParaRPr lang="ja-JP" altLang="en-US" sz="2800"/>
          </a:p>
          <a:p>
            <a:pPr>
              <a:lnSpc>
                <a:spcPct val="90000"/>
              </a:lnSpc>
            </a:pPr>
            <a:r>
              <a:rPr lang="ja-JP" altLang="en-US" sz="2800"/>
              <a:t>本人はそのことが不快ではなくむしろ快感</a:t>
            </a:r>
            <a:r>
              <a:rPr lang="en-US" altLang="ja-JP" sz="2800"/>
              <a:t>?</a:t>
            </a:r>
          </a:p>
        </p:txBody>
      </p:sp>
      <p:sp>
        <p:nvSpPr>
          <p:cNvPr id="45063" name="Rectangle 7">
            <a:extLst>
              <a:ext uri="{FF2B5EF4-FFF2-40B4-BE49-F238E27FC236}">
                <a16:creationId xmlns:a16="http://schemas.microsoft.com/office/drawing/2014/main" id="{C31CD967-38D1-418D-B3D4-2454BE6F4D39}"/>
              </a:ext>
            </a:extLst>
          </p:cNvPr>
          <p:cNvSpPr>
            <a:spLocks noGrp="1" noChangeArrowheads="1"/>
          </p:cNvSpPr>
          <p:nvPr>
            <p:ph type="body" sz="half" idx="2"/>
          </p:nvPr>
        </p:nvSpPr>
        <p:spPr>
          <a:xfrm>
            <a:off x="4513263" y="1941513"/>
            <a:ext cx="4024312" cy="4114800"/>
          </a:xfrm>
        </p:spPr>
        <p:txBody>
          <a:bodyPr/>
          <a:lstStyle/>
          <a:p>
            <a:r>
              <a:rPr lang="ja-JP" altLang="en-US" sz="2400">
                <a:solidFill>
                  <a:schemeClr val="tx2"/>
                </a:solidFill>
              </a:rPr>
              <a:t>強迫思考・強迫行動</a:t>
            </a:r>
          </a:p>
          <a:p>
            <a:endParaRPr lang="ja-JP" altLang="en-US" sz="2000"/>
          </a:p>
          <a:p>
            <a:r>
              <a:rPr lang="ja-JP" altLang="en-US" sz="2400"/>
              <a:t>意思に反して心に浮かぶ観念・衝動</a:t>
            </a:r>
          </a:p>
          <a:p>
            <a:r>
              <a:rPr lang="ja-JP" altLang="en-US" sz="2400"/>
              <a:t>何度も何度も繰り返される行動</a:t>
            </a:r>
          </a:p>
          <a:p>
            <a:endParaRPr lang="ja-JP" altLang="en-US" sz="2400"/>
          </a:p>
          <a:p>
            <a:r>
              <a:rPr lang="ja-JP" altLang="en-US" sz="2400"/>
              <a:t>本人はそれが無意味だとわかっている</a:t>
            </a:r>
          </a:p>
          <a:p>
            <a:r>
              <a:rPr lang="ja-JP" altLang="en-US" sz="2400"/>
              <a:t>本人には苦痛が伴う</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AAA509FF-76BE-4AB2-A3C6-9FB72336AF98}"/>
              </a:ext>
            </a:extLst>
          </p:cNvPr>
          <p:cNvSpPr>
            <a:spLocks noGrp="1"/>
          </p:cNvSpPr>
          <p:nvPr>
            <p:ph type="sldNum" sz="quarter" idx="12"/>
          </p:nvPr>
        </p:nvSpPr>
        <p:spPr/>
        <p:txBody>
          <a:bodyPr/>
          <a:lstStyle/>
          <a:p>
            <a:fld id="{F8BB62E1-0DD4-4615-89BF-2BE4F74C4F72}" type="slidenum">
              <a:rPr lang="en-US" altLang="ja-JP"/>
              <a:pPr/>
              <a:t>48</a:t>
            </a:fld>
            <a:endParaRPr lang="en-US" altLang="ja-JP"/>
          </a:p>
        </p:txBody>
      </p:sp>
      <p:sp>
        <p:nvSpPr>
          <p:cNvPr id="83970" name="Rectangle 2">
            <a:extLst>
              <a:ext uri="{FF2B5EF4-FFF2-40B4-BE49-F238E27FC236}">
                <a16:creationId xmlns:a16="http://schemas.microsoft.com/office/drawing/2014/main" id="{3A301152-908E-4E37-BFC1-926FBCCDC51C}"/>
              </a:ext>
            </a:extLst>
          </p:cNvPr>
          <p:cNvSpPr>
            <a:spLocks noGrp="1" noChangeArrowheads="1"/>
          </p:cNvSpPr>
          <p:nvPr>
            <p:ph type="title"/>
          </p:nvPr>
        </p:nvSpPr>
        <p:spPr>
          <a:xfrm>
            <a:off x="317500" y="544513"/>
            <a:ext cx="8637588" cy="762000"/>
          </a:xfrm>
        </p:spPr>
        <p:txBody>
          <a:bodyPr/>
          <a:lstStyle/>
          <a:p>
            <a:r>
              <a:rPr lang="ja-JP" altLang="en-US"/>
              <a:t>抗うつ薬</a:t>
            </a:r>
          </a:p>
        </p:txBody>
      </p:sp>
      <p:sp>
        <p:nvSpPr>
          <p:cNvPr id="83971" name="Rectangle 3">
            <a:extLst>
              <a:ext uri="{FF2B5EF4-FFF2-40B4-BE49-F238E27FC236}">
                <a16:creationId xmlns:a16="http://schemas.microsoft.com/office/drawing/2014/main" id="{C3406AB7-0D02-4011-BDD9-5232E1D01B35}"/>
              </a:ext>
            </a:extLst>
          </p:cNvPr>
          <p:cNvSpPr>
            <a:spLocks noGrp="1" noChangeArrowheads="1"/>
          </p:cNvSpPr>
          <p:nvPr>
            <p:ph type="body" idx="1"/>
          </p:nvPr>
        </p:nvSpPr>
        <p:spPr/>
        <p:txBody>
          <a:bodyPr/>
          <a:lstStyle/>
          <a:p>
            <a:pPr>
              <a:lnSpc>
                <a:spcPct val="90000"/>
              </a:lnSpc>
            </a:pPr>
            <a:r>
              <a:rPr lang="ja-JP" altLang="en-US"/>
              <a:t>セロトニン・ノルアドレナリン回路を賦活する</a:t>
            </a:r>
          </a:p>
          <a:p>
            <a:pPr>
              <a:lnSpc>
                <a:spcPct val="90000"/>
              </a:lnSpc>
            </a:pPr>
            <a:r>
              <a:rPr lang="ja-JP" altLang="en-US"/>
              <a:t>セロトニン回路と強迫症状や不安との関係が注目されている</a:t>
            </a:r>
          </a:p>
          <a:p>
            <a:pPr>
              <a:lnSpc>
                <a:spcPct val="90000"/>
              </a:lnSpc>
            </a:pPr>
            <a:r>
              <a:rPr lang="en-US" altLang="ja-JP"/>
              <a:t>SSRI</a:t>
            </a:r>
            <a:r>
              <a:rPr lang="ja-JP" altLang="en-US"/>
              <a:t>はセロトニンだけに関係し副作用は少ない</a:t>
            </a:r>
          </a:p>
          <a:p>
            <a:pPr>
              <a:lnSpc>
                <a:spcPct val="90000"/>
              </a:lnSpc>
            </a:pPr>
            <a:r>
              <a:rPr lang="ja-JP" altLang="en-US"/>
              <a:t>常同行動にも</a:t>
            </a:r>
            <a:r>
              <a:rPr lang="en-US" altLang="ja-JP"/>
              <a:t>SSRI</a:t>
            </a:r>
            <a:r>
              <a:rPr lang="ja-JP" altLang="en-US"/>
              <a:t>が有効では？</a:t>
            </a:r>
          </a:p>
          <a:p>
            <a:pPr>
              <a:lnSpc>
                <a:spcPct val="90000"/>
              </a:lnSpc>
            </a:pPr>
            <a:r>
              <a:rPr lang="ja-JP" altLang="en-US"/>
              <a:t>パニックがうつ状態の不機嫌から出現する場合は合理的治療薬</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C2415-EEDA-49E0-A8A6-95A78800D4A2}"/>
              </a:ext>
            </a:extLst>
          </p:cNvPr>
          <p:cNvSpPr>
            <a:spLocks noGrp="1"/>
          </p:cNvSpPr>
          <p:nvPr>
            <p:ph type="title"/>
          </p:nvPr>
        </p:nvSpPr>
        <p:spPr/>
        <p:txBody>
          <a:bodyPr/>
          <a:lstStyle/>
          <a:p>
            <a:r>
              <a:rPr kumimoji="1" lang="ja-JP" altLang="en-US" dirty="0"/>
              <a:t>身体症状症、病気不安症</a:t>
            </a:r>
          </a:p>
        </p:txBody>
      </p:sp>
      <p:sp>
        <p:nvSpPr>
          <p:cNvPr id="3" name="コンテンツ プレースホルダー 2">
            <a:extLst>
              <a:ext uri="{FF2B5EF4-FFF2-40B4-BE49-F238E27FC236}">
                <a16:creationId xmlns:a16="http://schemas.microsoft.com/office/drawing/2014/main" id="{69D0D6DA-B34C-4969-BF60-12FF96EFADC7}"/>
              </a:ext>
            </a:extLst>
          </p:cNvPr>
          <p:cNvSpPr>
            <a:spLocks noGrp="1"/>
          </p:cNvSpPr>
          <p:nvPr>
            <p:ph idx="1"/>
          </p:nvPr>
        </p:nvSpPr>
        <p:spPr/>
        <p:txBody>
          <a:bodyPr/>
          <a:lstStyle/>
          <a:p>
            <a:r>
              <a:rPr kumimoji="1" lang="ja-JP" altLang="en-US" dirty="0"/>
              <a:t>自分の</a:t>
            </a:r>
            <a:r>
              <a:rPr kumimoji="1" lang="ja-JP" altLang="en-US" dirty="0">
                <a:solidFill>
                  <a:srgbClr val="FFFF00"/>
                </a:solidFill>
              </a:rPr>
              <a:t>症状の深刻さに対して不釣り合い</a:t>
            </a:r>
            <a:r>
              <a:rPr kumimoji="1" lang="ja-JP" altLang="en-US" dirty="0"/>
              <a:t>な思考</a:t>
            </a:r>
            <a:endParaRPr kumimoji="1" lang="en-US" altLang="ja-JP" dirty="0"/>
          </a:p>
          <a:p>
            <a:r>
              <a:rPr lang="ja-JP" altLang="en-US" dirty="0">
                <a:solidFill>
                  <a:srgbClr val="FFFF00"/>
                </a:solidFill>
              </a:rPr>
              <a:t>重い病気であるというとらわれ</a:t>
            </a:r>
            <a:endParaRPr lang="en-US" altLang="ja-JP" dirty="0">
              <a:solidFill>
                <a:srgbClr val="FFFF00"/>
              </a:solidFill>
            </a:endParaRPr>
          </a:p>
          <a:p>
            <a:r>
              <a:rPr kumimoji="1" lang="ja-JP" altLang="en-US" dirty="0">
                <a:solidFill>
                  <a:srgbClr val="FFFF00"/>
                </a:solidFill>
              </a:rPr>
              <a:t>健康</a:t>
            </a:r>
            <a:r>
              <a:rPr kumimoji="1" lang="ja-JP" altLang="en-US" dirty="0"/>
              <a:t>や症状についての</a:t>
            </a:r>
            <a:r>
              <a:rPr kumimoji="1" lang="ja-JP" altLang="en-US" dirty="0">
                <a:solidFill>
                  <a:srgbClr val="FFFF00"/>
                </a:solidFill>
              </a:rPr>
              <a:t>過度の不安</a:t>
            </a:r>
            <a:endParaRPr kumimoji="1" lang="en-US" altLang="ja-JP" dirty="0">
              <a:solidFill>
                <a:srgbClr val="FFFF00"/>
              </a:solidFill>
            </a:endParaRPr>
          </a:p>
          <a:p>
            <a:r>
              <a:rPr lang="ja-JP" altLang="en-US" dirty="0"/>
              <a:t>知的能力障害のあるなしにかかわらず見られる。</a:t>
            </a:r>
            <a:endParaRPr lang="en-US" altLang="ja-JP" dirty="0"/>
          </a:p>
          <a:p>
            <a:r>
              <a:rPr kumimoji="1" lang="ja-JP" altLang="en-US" dirty="0">
                <a:solidFill>
                  <a:srgbClr val="FFFF00"/>
                </a:solidFill>
              </a:rPr>
              <a:t>軽度知的能力障害</a:t>
            </a:r>
            <a:r>
              <a:rPr kumimoji="1" lang="ja-JP" altLang="en-US" dirty="0"/>
              <a:t>のある人で</a:t>
            </a:r>
            <a:r>
              <a:rPr kumimoji="1" lang="ja-JP" altLang="en-US" dirty="0">
                <a:solidFill>
                  <a:srgbClr val="FFFF00"/>
                </a:solidFill>
              </a:rPr>
              <a:t>頑固に続く</a:t>
            </a:r>
            <a:r>
              <a:rPr kumimoji="1" lang="ja-JP" altLang="en-US" dirty="0"/>
              <a:t>場合もある。</a:t>
            </a:r>
          </a:p>
        </p:txBody>
      </p:sp>
      <p:sp>
        <p:nvSpPr>
          <p:cNvPr id="4" name="スライド番号プレースホルダー 3">
            <a:extLst>
              <a:ext uri="{FF2B5EF4-FFF2-40B4-BE49-F238E27FC236}">
                <a16:creationId xmlns:a16="http://schemas.microsoft.com/office/drawing/2014/main" id="{82FBAB2E-857B-43C1-9E77-FD2EBC1D0E41}"/>
              </a:ext>
            </a:extLst>
          </p:cNvPr>
          <p:cNvSpPr>
            <a:spLocks noGrp="1"/>
          </p:cNvSpPr>
          <p:nvPr>
            <p:ph type="sldNum" sz="quarter" idx="12"/>
          </p:nvPr>
        </p:nvSpPr>
        <p:spPr/>
        <p:txBody>
          <a:bodyPr/>
          <a:lstStyle/>
          <a:p>
            <a:fld id="{8EEA1DDA-BD0A-4BA2-8816-7031D00C6A53}" type="slidenum">
              <a:rPr lang="en-US" altLang="ja-JP" smtClean="0"/>
              <a:pPr/>
              <a:t>49</a:t>
            </a:fld>
            <a:endParaRPr lang="en-US" altLang="ja-JP"/>
          </a:p>
        </p:txBody>
      </p:sp>
    </p:spTree>
    <p:extLst>
      <p:ext uri="{BB962C8B-B14F-4D97-AF65-F5344CB8AC3E}">
        <p14:creationId xmlns:p14="http://schemas.microsoft.com/office/powerpoint/2010/main" val="31051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A275A57B-DEF5-4809-921B-6BC2AC4876C5}"/>
              </a:ext>
            </a:extLst>
          </p:cNvPr>
          <p:cNvSpPr>
            <a:spLocks noGrp="1"/>
          </p:cNvSpPr>
          <p:nvPr>
            <p:ph type="sldNum" sz="quarter" idx="12"/>
          </p:nvPr>
        </p:nvSpPr>
        <p:spPr/>
        <p:txBody>
          <a:bodyPr/>
          <a:lstStyle/>
          <a:p>
            <a:fld id="{3977D0B1-948A-40C1-83CF-731CB16C16B3}" type="slidenum">
              <a:rPr lang="en-US" altLang="ja-JP"/>
              <a:pPr/>
              <a:t>5</a:t>
            </a:fld>
            <a:endParaRPr lang="en-US" altLang="ja-JP"/>
          </a:p>
        </p:txBody>
      </p:sp>
      <p:sp>
        <p:nvSpPr>
          <p:cNvPr id="14338" name="Rectangle 2">
            <a:extLst>
              <a:ext uri="{FF2B5EF4-FFF2-40B4-BE49-F238E27FC236}">
                <a16:creationId xmlns:a16="http://schemas.microsoft.com/office/drawing/2014/main" id="{2F365C97-BD0A-4CAB-ABD8-DC9F252C9086}"/>
              </a:ext>
            </a:extLst>
          </p:cNvPr>
          <p:cNvSpPr>
            <a:spLocks noGrp="1" noChangeArrowheads="1"/>
          </p:cNvSpPr>
          <p:nvPr>
            <p:ph type="title"/>
          </p:nvPr>
        </p:nvSpPr>
        <p:spPr>
          <a:xfrm>
            <a:off x="317500" y="544513"/>
            <a:ext cx="8637588" cy="762000"/>
          </a:xfrm>
        </p:spPr>
        <p:txBody>
          <a:bodyPr/>
          <a:lstStyle/>
          <a:p>
            <a:r>
              <a:rPr lang="ja-JP" altLang="en-US"/>
              <a:t>情報から見た脳の働き</a:t>
            </a:r>
          </a:p>
        </p:txBody>
      </p:sp>
      <p:sp>
        <p:nvSpPr>
          <p:cNvPr id="14339" name="Rectangle 3">
            <a:extLst>
              <a:ext uri="{FF2B5EF4-FFF2-40B4-BE49-F238E27FC236}">
                <a16:creationId xmlns:a16="http://schemas.microsoft.com/office/drawing/2014/main" id="{E62D8247-230F-4379-B07F-16E6DA47FFB4}"/>
              </a:ext>
            </a:extLst>
          </p:cNvPr>
          <p:cNvSpPr>
            <a:spLocks noGrp="1" noChangeArrowheads="1"/>
          </p:cNvSpPr>
          <p:nvPr>
            <p:ph type="body" idx="1"/>
          </p:nvPr>
        </p:nvSpPr>
        <p:spPr/>
        <p:txBody>
          <a:bodyPr/>
          <a:lstStyle/>
          <a:p>
            <a:r>
              <a:rPr lang="ja-JP" altLang="en-US" dirty="0">
                <a:solidFill>
                  <a:schemeClr val="tx2"/>
                </a:solidFill>
              </a:rPr>
              <a:t>入力（インプット）</a:t>
            </a:r>
            <a:r>
              <a:rPr lang="ja-JP" altLang="en-US" dirty="0"/>
              <a:t>：視覚・聴覚・嗅覚・触覚</a:t>
            </a:r>
          </a:p>
          <a:p>
            <a:r>
              <a:rPr lang="ja-JP" altLang="en-US" dirty="0">
                <a:solidFill>
                  <a:schemeClr val="tx2"/>
                </a:solidFill>
              </a:rPr>
              <a:t>統合</a:t>
            </a:r>
            <a:r>
              <a:rPr lang="ja-JP" altLang="en-US" dirty="0"/>
              <a:t>：入力情報を知識、記憶を動員して判　　断し次の行動を決定する</a:t>
            </a:r>
          </a:p>
          <a:p>
            <a:r>
              <a:rPr lang="ja-JP" altLang="en-US" dirty="0">
                <a:solidFill>
                  <a:schemeClr val="tx2"/>
                </a:solidFill>
              </a:rPr>
              <a:t>出力（アウトプット）</a:t>
            </a:r>
            <a:r>
              <a:rPr lang="ja-JP" altLang="en-US" dirty="0"/>
              <a:t>：喋る・動作する・行動　　　する、笑う、泣く、叫ぶ</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6D661417-E8D3-442E-B61C-99E1F92CDC51}"/>
              </a:ext>
            </a:extLst>
          </p:cNvPr>
          <p:cNvSpPr>
            <a:spLocks noGrp="1"/>
          </p:cNvSpPr>
          <p:nvPr>
            <p:ph type="sldNum" sz="quarter" idx="12"/>
          </p:nvPr>
        </p:nvSpPr>
        <p:spPr/>
        <p:txBody>
          <a:bodyPr/>
          <a:lstStyle/>
          <a:p>
            <a:fld id="{429D8144-6532-4ADD-B43D-00DE2BA0E933}" type="slidenum">
              <a:rPr lang="en-US" altLang="ja-JP"/>
              <a:pPr/>
              <a:t>50</a:t>
            </a:fld>
            <a:endParaRPr lang="en-US" altLang="ja-JP"/>
          </a:p>
        </p:txBody>
      </p:sp>
      <p:sp>
        <p:nvSpPr>
          <p:cNvPr id="58370" name="Rectangle 2">
            <a:extLst>
              <a:ext uri="{FF2B5EF4-FFF2-40B4-BE49-F238E27FC236}">
                <a16:creationId xmlns:a16="http://schemas.microsoft.com/office/drawing/2014/main" id="{7D163F88-A8D1-481D-8488-15887FED59A9}"/>
              </a:ext>
            </a:extLst>
          </p:cNvPr>
          <p:cNvSpPr>
            <a:spLocks noGrp="1" noChangeArrowheads="1"/>
          </p:cNvSpPr>
          <p:nvPr>
            <p:ph type="title"/>
          </p:nvPr>
        </p:nvSpPr>
        <p:spPr>
          <a:xfrm>
            <a:off x="317500" y="544513"/>
            <a:ext cx="8637588" cy="762000"/>
          </a:xfrm>
        </p:spPr>
        <p:txBody>
          <a:bodyPr/>
          <a:lstStyle/>
          <a:p>
            <a:r>
              <a:rPr lang="ja-JP" altLang="en-US"/>
              <a:t>不適応行動を減少させるには</a:t>
            </a:r>
          </a:p>
        </p:txBody>
      </p:sp>
      <p:sp>
        <p:nvSpPr>
          <p:cNvPr id="58371" name="Rectangle 3">
            <a:extLst>
              <a:ext uri="{FF2B5EF4-FFF2-40B4-BE49-F238E27FC236}">
                <a16:creationId xmlns:a16="http://schemas.microsoft.com/office/drawing/2014/main" id="{B2372F58-BE39-4FA1-AD8D-E45CEF3B867D}"/>
              </a:ext>
            </a:extLst>
          </p:cNvPr>
          <p:cNvSpPr>
            <a:spLocks noGrp="1" noChangeArrowheads="1"/>
          </p:cNvSpPr>
          <p:nvPr>
            <p:ph type="body" idx="1"/>
          </p:nvPr>
        </p:nvSpPr>
        <p:spPr/>
        <p:txBody>
          <a:bodyPr/>
          <a:lstStyle/>
          <a:p>
            <a:pPr>
              <a:lnSpc>
                <a:spcPct val="90000"/>
              </a:lnSpc>
            </a:pPr>
            <a:r>
              <a:rPr lang="ja-JP" altLang="en-US" dirty="0">
                <a:solidFill>
                  <a:srgbClr val="FFFF00"/>
                </a:solidFill>
              </a:rPr>
              <a:t>環境と日常的習慣の構造化と体系化</a:t>
            </a:r>
          </a:p>
          <a:p>
            <a:pPr>
              <a:lnSpc>
                <a:spcPct val="90000"/>
              </a:lnSpc>
            </a:pPr>
            <a:r>
              <a:rPr lang="ja-JP" altLang="en-US" dirty="0"/>
              <a:t>日常生活の手順・予定を変えるときはきち</a:t>
            </a:r>
          </a:p>
          <a:p>
            <a:pPr>
              <a:lnSpc>
                <a:spcPct val="90000"/>
              </a:lnSpc>
              <a:buFont typeface="Wingdings" panose="05000000000000000000" pitchFamily="2" charset="2"/>
              <a:buNone/>
            </a:pPr>
            <a:r>
              <a:rPr lang="ja-JP" altLang="en-US" dirty="0"/>
              <a:t>んと計画しておく（</a:t>
            </a:r>
            <a:r>
              <a:rPr lang="ja-JP" altLang="en-US" dirty="0">
                <a:solidFill>
                  <a:srgbClr val="FFFF00"/>
                </a:solidFill>
              </a:rPr>
              <a:t>サプライズが逆効果</a:t>
            </a:r>
            <a:r>
              <a:rPr lang="ja-JP" altLang="en-US" dirty="0"/>
              <a:t>にも）。</a:t>
            </a:r>
          </a:p>
          <a:p>
            <a:pPr>
              <a:lnSpc>
                <a:spcPct val="90000"/>
              </a:lnSpc>
            </a:pPr>
            <a:r>
              <a:rPr lang="ja-JP" altLang="en-US" dirty="0">
                <a:solidFill>
                  <a:srgbClr val="FFFF00"/>
                </a:solidFill>
              </a:rPr>
              <a:t>どんなことが起こるかが分かるよう</a:t>
            </a:r>
            <a:r>
              <a:rPr lang="ja-JP" altLang="en-US" dirty="0"/>
              <a:t>に伝え方を工夫する。</a:t>
            </a:r>
          </a:p>
          <a:p>
            <a:pPr>
              <a:lnSpc>
                <a:spcPct val="90000"/>
              </a:lnSpc>
            </a:pPr>
            <a:r>
              <a:rPr lang="ja-JP" altLang="en-US" dirty="0"/>
              <a:t>その人に理解できる伝え方</a:t>
            </a:r>
          </a:p>
          <a:p>
            <a:pPr>
              <a:lnSpc>
                <a:spcPct val="90000"/>
              </a:lnSpc>
            </a:pPr>
            <a:r>
              <a:rPr lang="ja-JP" altLang="en-US" dirty="0">
                <a:solidFill>
                  <a:srgbClr val="FFFF00"/>
                </a:solidFill>
              </a:rPr>
              <a:t>恐怖の対象になる音とか照明・映像に対する対処</a:t>
            </a:r>
            <a:r>
              <a:rPr lang="ja-JP" altLang="en-US" dirty="0"/>
              <a:t>法</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4F32DFB9-2D94-46AA-AE5B-F262B48AD953}"/>
              </a:ext>
            </a:extLst>
          </p:cNvPr>
          <p:cNvSpPr>
            <a:spLocks noGrp="1"/>
          </p:cNvSpPr>
          <p:nvPr>
            <p:ph type="sldNum" sz="quarter" idx="12"/>
          </p:nvPr>
        </p:nvSpPr>
        <p:spPr/>
        <p:txBody>
          <a:bodyPr/>
          <a:lstStyle/>
          <a:p>
            <a:fld id="{1F6AFB74-D9CD-4C31-A8F7-7D3E62AC4B05}" type="slidenum">
              <a:rPr lang="en-US" altLang="ja-JP"/>
              <a:pPr/>
              <a:t>51</a:t>
            </a:fld>
            <a:endParaRPr lang="en-US" altLang="ja-JP"/>
          </a:p>
        </p:txBody>
      </p:sp>
      <p:sp>
        <p:nvSpPr>
          <p:cNvPr id="59394" name="Rectangle 2">
            <a:extLst>
              <a:ext uri="{FF2B5EF4-FFF2-40B4-BE49-F238E27FC236}">
                <a16:creationId xmlns:a16="http://schemas.microsoft.com/office/drawing/2014/main" id="{DAFD7C12-5038-42CD-9C4A-9A8D0F28C39B}"/>
              </a:ext>
            </a:extLst>
          </p:cNvPr>
          <p:cNvSpPr>
            <a:spLocks noGrp="1" noChangeArrowheads="1"/>
          </p:cNvSpPr>
          <p:nvPr>
            <p:ph type="title"/>
          </p:nvPr>
        </p:nvSpPr>
        <p:spPr>
          <a:xfrm>
            <a:off x="317500" y="544513"/>
            <a:ext cx="8637588" cy="762000"/>
          </a:xfrm>
        </p:spPr>
        <p:txBody>
          <a:bodyPr/>
          <a:lstStyle/>
          <a:p>
            <a:r>
              <a:rPr lang="ja-JP" altLang="en-US"/>
              <a:t>具体的工夫</a:t>
            </a:r>
          </a:p>
        </p:txBody>
      </p:sp>
      <p:sp>
        <p:nvSpPr>
          <p:cNvPr id="59395" name="Rectangle 3">
            <a:extLst>
              <a:ext uri="{FF2B5EF4-FFF2-40B4-BE49-F238E27FC236}">
                <a16:creationId xmlns:a16="http://schemas.microsoft.com/office/drawing/2014/main" id="{94D3103A-86CC-475E-86DD-9A2BEB2450D2}"/>
              </a:ext>
            </a:extLst>
          </p:cNvPr>
          <p:cNvSpPr>
            <a:spLocks noGrp="1" noChangeArrowheads="1"/>
          </p:cNvSpPr>
          <p:nvPr>
            <p:ph type="body" idx="1"/>
          </p:nvPr>
        </p:nvSpPr>
        <p:spPr>
          <a:xfrm>
            <a:off x="228600" y="1219200"/>
            <a:ext cx="8686800" cy="4419600"/>
          </a:xfrm>
        </p:spPr>
        <p:txBody>
          <a:bodyPr/>
          <a:lstStyle/>
          <a:p>
            <a:pPr algn="just">
              <a:lnSpc>
                <a:spcPct val="90000"/>
              </a:lnSpc>
            </a:pPr>
            <a:r>
              <a:rPr lang="ja-JP" altLang="en-US" sz="2800"/>
              <a:t>パニックの時は（対処法を決めていないときは）ほうっておいておさまるのを待つ</a:t>
            </a:r>
          </a:p>
          <a:p>
            <a:pPr algn="just">
              <a:lnSpc>
                <a:spcPct val="90000"/>
              </a:lnSpc>
            </a:pPr>
            <a:r>
              <a:rPr lang="ja-JP" altLang="en-US" sz="2800"/>
              <a:t>　</a:t>
            </a:r>
            <a:r>
              <a:rPr lang="en-US" altLang="ja-JP" sz="2800"/>
              <a:t>｢</a:t>
            </a:r>
            <a:r>
              <a:rPr lang="ja-JP" altLang="en-US" sz="2800"/>
              <a:t>こうしたらだめだ</a:t>
            </a:r>
            <a:r>
              <a:rPr lang="en-US" altLang="ja-JP" sz="2800"/>
              <a:t>｣</a:t>
            </a:r>
            <a:r>
              <a:rPr lang="ja-JP" altLang="en-US" sz="2800"/>
              <a:t>と言うのではなく</a:t>
            </a:r>
            <a:r>
              <a:rPr lang="en-US" altLang="ja-JP" sz="2800"/>
              <a:t>｢</a:t>
            </a:r>
            <a:r>
              <a:rPr lang="ja-JP" altLang="en-US" sz="2800"/>
              <a:t>こうすればいいよ</a:t>
            </a:r>
            <a:r>
              <a:rPr lang="en-US" altLang="ja-JP" sz="2800"/>
              <a:t>｣</a:t>
            </a:r>
            <a:r>
              <a:rPr lang="ja-JP" altLang="en-US" sz="2800"/>
              <a:t>と言う</a:t>
            </a:r>
          </a:p>
          <a:p>
            <a:pPr algn="just">
              <a:lnSpc>
                <a:spcPct val="90000"/>
              </a:lnSpc>
            </a:pPr>
            <a:r>
              <a:rPr lang="ja-JP" altLang="en-US" sz="2800"/>
              <a:t>　ほめる、</a:t>
            </a:r>
            <a:r>
              <a:rPr lang="en-US" altLang="ja-JP" sz="2800"/>
              <a:t>｢</a:t>
            </a:r>
            <a:r>
              <a:rPr lang="ja-JP" altLang="en-US" sz="2800"/>
              <a:t>ありがとう</a:t>
            </a:r>
            <a:r>
              <a:rPr lang="en-US" altLang="ja-JP" sz="2800"/>
              <a:t>｣</a:t>
            </a:r>
            <a:r>
              <a:rPr lang="ja-JP" altLang="en-US" sz="2800"/>
              <a:t>と感謝を表す</a:t>
            </a:r>
          </a:p>
          <a:p>
            <a:pPr algn="just">
              <a:lnSpc>
                <a:spcPct val="90000"/>
              </a:lnSpc>
            </a:pPr>
            <a:r>
              <a:rPr lang="ja-JP" altLang="en-US" sz="2800"/>
              <a:t>　抽象的に指示するのではなく具体的に指示する</a:t>
            </a:r>
          </a:p>
          <a:p>
            <a:pPr algn="just">
              <a:lnSpc>
                <a:spcPct val="90000"/>
              </a:lnSpc>
            </a:pPr>
            <a:r>
              <a:rPr lang="ja-JP" altLang="en-US" sz="2800"/>
              <a:t>　あいまいな表現が理解できないことに注意する</a:t>
            </a:r>
          </a:p>
          <a:p>
            <a:pPr algn="just">
              <a:lnSpc>
                <a:spcPct val="90000"/>
              </a:lnSpc>
            </a:pPr>
            <a:r>
              <a:rPr lang="ja-JP" altLang="en-US" sz="2800"/>
              <a:t>　行動の枠組みを決めておく</a:t>
            </a:r>
          </a:p>
          <a:p>
            <a:pPr algn="just">
              <a:lnSpc>
                <a:spcPct val="90000"/>
              </a:lnSpc>
            </a:pPr>
            <a:r>
              <a:rPr lang="ja-JP" altLang="en-US" sz="2800"/>
              <a:t>　一般的言葉の使い方と異なるその子特有の言葉の使い方を理解する</a:t>
            </a:r>
          </a:p>
          <a:p>
            <a:pPr>
              <a:lnSpc>
                <a:spcPct val="90000"/>
              </a:lnSpc>
            </a:pPr>
            <a:r>
              <a:rPr lang="ja-JP" altLang="en-US" sz="2800">
                <a:latin typeface="Century" panose="02040604050505020304" pitchFamily="18" charset="0"/>
              </a:rPr>
              <a:t>　触られるのを極端に嫌う子もいる</a:t>
            </a:r>
            <a:r>
              <a:rPr lang="ja-JP" altLang="en-US" sz="28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a:extLst>
              <a:ext uri="{FF2B5EF4-FFF2-40B4-BE49-F238E27FC236}">
                <a16:creationId xmlns:a16="http://schemas.microsoft.com/office/drawing/2014/main" id="{C00AD745-D8D9-4576-ADDB-3DEE1A167FF4}"/>
              </a:ext>
            </a:extLst>
          </p:cNvPr>
          <p:cNvSpPr>
            <a:spLocks noGrp="1"/>
          </p:cNvSpPr>
          <p:nvPr>
            <p:ph type="sldNum" sz="quarter" idx="12"/>
          </p:nvPr>
        </p:nvSpPr>
        <p:spPr/>
        <p:txBody>
          <a:bodyPr/>
          <a:lstStyle/>
          <a:p>
            <a:fld id="{4332C97E-2040-4E2D-8C8D-9EFCC6A43D45}" type="slidenum">
              <a:rPr lang="en-US" altLang="ja-JP"/>
              <a:pPr/>
              <a:t>6</a:t>
            </a:fld>
            <a:endParaRPr lang="en-US" altLang="ja-JP"/>
          </a:p>
        </p:txBody>
      </p:sp>
      <p:pic>
        <p:nvPicPr>
          <p:cNvPr id="15362" name="Picture 2">
            <a:extLst>
              <a:ext uri="{FF2B5EF4-FFF2-40B4-BE49-F238E27FC236}">
                <a16:creationId xmlns:a16="http://schemas.microsoft.com/office/drawing/2014/main" id="{F0633AFC-3B52-4D4A-AE91-B06574A808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04800"/>
            <a:ext cx="5010150" cy="62769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63" name="Oval 3">
            <a:extLst>
              <a:ext uri="{FF2B5EF4-FFF2-40B4-BE49-F238E27FC236}">
                <a16:creationId xmlns:a16="http://schemas.microsoft.com/office/drawing/2014/main" id="{DD42B0E4-4803-405F-A715-11BFBB960B24}"/>
              </a:ext>
            </a:extLst>
          </p:cNvPr>
          <p:cNvSpPr>
            <a:spLocks noChangeArrowheads="1"/>
          </p:cNvSpPr>
          <p:nvPr/>
        </p:nvSpPr>
        <p:spPr bwMode="auto">
          <a:xfrm>
            <a:off x="5791200" y="2667000"/>
            <a:ext cx="152400" cy="152400"/>
          </a:xfrm>
          <a:prstGeom prst="ellipse">
            <a:avLst/>
          </a:prstGeom>
          <a:solidFill>
            <a:schemeClr val="bg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4" name="Freeform 4">
            <a:extLst>
              <a:ext uri="{FF2B5EF4-FFF2-40B4-BE49-F238E27FC236}">
                <a16:creationId xmlns:a16="http://schemas.microsoft.com/office/drawing/2014/main" id="{A032A9E4-712D-4B7F-915A-D757A231D062}"/>
              </a:ext>
            </a:extLst>
          </p:cNvPr>
          <p:cNvSpPr>
            <a:spLocks/>
          </p:cNvSpPr>
          <p:nvPr/>
        </p:nvSpPr>
        <p:spPr bwMode="auto">
          <a:xfrm>
            <a:off x="5549900" y="2590800"/>
            <a:ext cx="393700" cy="304800"/>
          </a:xfrm>
          <a:custGeom>
            <a:avLst/>
            <a:gdLst>
              <a:gd name="T0" fmla="*/ 248 w 248"/>
              <a:gd name="T1" fmla="*/ 0 h 192"/>
              <a:gd name="T2" fmla="*/ 8 w 248"/>
              <a:gd name="T3" fmla="*/ 48 h 192"/>
              <a:gd name="T4" fmla="*/ 200 w 248"/>
              <a:gd name="T5" fmla="*/ 192 h 192"/>
            </a:gdLst>
            <a:ahLst/>
            <a:cxnLst>
              <a:cxn ang="0">
                <a:pos x="T0" y="T1"/>
              </a:cxn>
              <a:cxn ang="0">
                <a:pos x="T2" y="T3"/>
              </a:cxn>
              <a:cxn ang="0">
                <a:pos x="T4" y="T5"/>
              </a:cxn>
            </a:cxnLst>
            <a:rect l="0" t="0" r="r" b="b"/>
            <a:pathLst>
              <a:path w="248" h="192">
                <a:moveTo>
                  <a:pt x="248" y="0"/>
                </a:moveTo>
                <a:cubicBezTo>
                  <a:pt x="132" y="8"/>
                  <a:pt x="16" y="16"/>
                  <a:pt x="8" y="48"/>
                </a:cubicBezTo>
                <a:cubicBezTo>
                  <a:pt x="0" y="80"/>
                  <a:pt x="100" y="136"/>
                  <a:pt x="200" y="192"/>
                </a:cubicBezTo>
              </a:path>
            </a:pathLst>
          </a:custGeom>
          <a:noFill/>
          <a:ln w="12700" cap="sq"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5" name="Line 5">
            <a:extLst>
              <a:ext uri="{FF2B5EF4-FFF2-40B4-BE49-F238E27FC236}">
                <a16:creationId xmlns:a16="http://schemas.microsoft.com/office/drawing/2014/main" id="{878192CC-0429-4595-90A4-91B9706D8760}"/>
              </a:ext>
            </a:extLst>
          </p:cNvPr>
          <p:cNvSpPr>
            <a:spLocks noChangeShapeType="1"/>
          </p:cNvSpPr>
          <p:nvPr/>
        </p:nvSpPr>
        <p:spPr bwMode="auto">
          <a:xfrm flipH="1">
            <a:off x="6096000" y="2743200"/>
            <a:ext cx="1828800" cy="0"/>
          </a:xfrm>
          <a:prstGeom prst="line">
            <a:avLst/>
          </a:prstGeom>
          <a:noFill/>
          <a:ln w="762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6" name="Line 6">
            <a:extLst>
              <a:ext uri="{FF2B5EF4-FFF2-40B4-BE49-F238E27FC236}">
                <a16:creationId xmlns:a16="http://schemas.microsoft.com/office/drawing/2014/main" id="{8CB8E134-5BA8-49E5-AAE3-42C89548FC7E}"/>
              </a:ext>
            </a:extLst>
          </p:cNvPr>
          <p:cNvSpPr>
            <a:spLocks noChangeShapeType="1"/>
          </p:cNvSpPr>
          <p:nvPr/>
        </p:nvSpPr>
        <p:spPr bwMode="auto">
          <a:xfrm flipH="1" flipV="1">
            <a:off x="5029200" y="1905000"/>
            <a:ext cx="609600" cy="685800"/>
          </a:xfrm>
          <a:prstGeom prst="line">
            <a:avLst/>
          </a:prstGeom>
          <a:noFill/>
          <a:ln w="7620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7" name="Line 7">
            <a:extLst>
              <a:ext uri="{FF2B5EF4-FFF2-40B4-BE49-F238E27FC236}">
                <a16:creationId xmlns:a16="http://schemas.microsoft.com/office/drawing/2014/main" id="{15FD5A2B-A209-4618-A84F-878BCABA2900}"/>
              </a:ext>
            </a:extLst>
          </p:cNvPr>
          <p:cNvSpPr>
            <a:spLocks noChangeShapeType="1"/>
          </p:cNvSpPr>
          <p:nvPr/>
        </p:nvSpPr>
        <p:spPr bwMode="auto">
          <a:xfrm flipH="1" flipV="1">
            <a:off x="6248400" y="2971800"/>
            <a:ext cx="838200" cy="1371600"/>
          </a:xfrm>
          <a:prstGeom prst="line">
            <a:avLst/>
          </a:prstGeom>
          <a:noFill/>
          <a:ln w="7620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8" name="Line 8">
            <a:extLst>
              <a:ext uri="{FF2B5EF4-FFF2-40B4-BE49-F238E27FC236}">
                <a16:creationId xmlns:a16="http://schemas.microsoft.com/office/drawing/2014/main" id="{1EDD6012-2DF0-482D-9C6B-ADA0DBC20385}"/>
              </a:ext>
            </a:extLst>
          </p:cNvPr>
          <p:cNvSpPr>
            <a:spLocks noChangeShapeType="1"/>
          </p:cNvSpPr>
          <p:nvPr/>
        </p:nvSpPr>
        <p:spPr bwMode="auto">
          <a:xfrm flipV="1">
            <a:off x="3810000" y="2895600"/>
            <a:ext cx="990600" cy="1295400"/>
          </a:xfrm>
          <a:prstGeom prst="line">
            <a:avLst/>
          </a:prstGeom>
          <a:noFill/>
          <a:ln w="762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9" name="AutoShape 9">
            <a:extLst>
              <a:ext uri="{FF2B5EF4-FFF2-40B4-BE49-F238E27FC236}">
                <a16:creationId xmlns:a16="http://schemas.microsoft.com/office/drawing/2014/main" id="{3D9ECDC4-56D1-4ACB-8F2F-F5E50A18EE11}"/>
              </a:ext>
            </a:extLst>
          </p:cNvPr>
          <p:cNvSpPr>
            <a:spLocks noChangeArrowheads="1"/>
          </p:cNvSpPr>
          <p:nvPr/>
        </p:nvSpPr>
        <p:spPr bwMode="auto">
          <a:xfrm>
            <a:off x="3124200" y="1143000"/>
            <a:ext cx="2057400" cy="533400"/>
          </a:xfrm>
          <a:prstGeom prst="curvedDownArrow">
            <a:avLst>
              <a:gd name="adj1" fmla="val 77143"/>
              <a:gd name="adj2" fmla="val 154286"/>
              <a:gd name="adj3" fmla="val 7423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0" name="AutoShape 10">
            <a:extLst>
              <a:ext uri="{FF2B5EF4-FFF2-40B4-BE49-F238E27FC236}">
                <a16:creationId xmlns:a16="http://schemas.microsoft.com/office/drawing/2014/main" id="{37FD81C8-92BD-4633-A1FA-0150B8ED0461}"/>
              </a:ext>
            </a:extLst>
          </p:cNvPr>
          <p:cNvSpPr>
            <a:spLocks noChangeArrowheads="1"/>
          </p:cNvSpPr>
          <p:nvPr/>
        </p:nvSpPr>
        <p:spPr bwMode="auto">
          <a:xfrm>
            <a:off x="3581400" y="1524000"/>
            <a:ext cx="1295400" cy="762000"/>
          </a:xfrm>
          <a:prstGeom prst="curvedLeftArrow">
            <a:avLst>
              <a:gd name="adj1" fmla="val 20130"/>
              <a:gd name="adj2" fmla="val 40000"/>
              <a:gd name="adj3" fmla="val 56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2" name="AutoShape 12">
            <a:extLst>
              <a:ext uri="{FF2B5EF4-FFF2-40B4-BE49-F238E27FC236}">
                <a16:creationId xmlns:a16="http://schemas.microsoft.com/office/drawing/2014/main" id="{EBA5C6B7-A147-4309-A29F-D691769D2E17}"/>
              </a:ext>
            </a:extLst>
          </p:cNvPr>
          <p:cNvSpPr>
            <a:spLocks noChangeArrowheads="1"/>
          </p:cNvSpPr>
          <p:nvPr/>
        </p:nvSpPr>
        <p:spPr bwMode="auto">
          <a:xfrm flipV="1">
            <a:off x="4267200" y="3733800"/>
            <a:ext cx="1676400" cy="533400"/>
          </a:xfrm>
          <a:custGeom>
            <a:avLst/>
            <a:gdLst>
              <a:gd name="G0" fmla="+- 15874 0 0"/>
              <a:gd name="G1" fmla="+- 2927 0 0"/>
              <a:gd name="G2" fmla="+- 12158 0 2927"/>
              <a:gd name="G3" fmla="+- G2 0 2927"/>
              <a:gd name="G4" fmla="*/ G3 32768 32059"/>
              <a:gd name="G5" fmla="*/ G4 1 2"/>
              <a:gd name="G6" fmla="+- 21600 0 15874"/>
              <a:gd name="G7" fmla="*/ G6 2927 6079"/>
              <a:gd name="G8" fmla="+- G7 15874 0"/>
              <a:gd name="T0" fmla="*/ 15874 w 21600"/>
              <a:gd name="T1" fmla="*/ 0 h 21600"/>
              <a:gd name="T2" fmla="*/ 15874 w 21600"/>
              <a:gd name="T3" fmla="*/ 12158 h 21600"/>
              <a:gd name="T4" fmla="*/ 322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874" y="0"/>
                </a:lnTo>
                <a:lnTo>
                  <a:pt x="15874" y="2927"/>
                </a:lnTo>
                <a:lnTo>
                  <a:pt x="12427" y="2927"/>
                </a:lnTo>
                <a:cubicBezTo>
                  <a:pt x="5564" y="2927"/>
                  <a:pt x="0" y="7060"/>
                  <a:pt x="0" y="12158"/>
                </a:cubicBezTo>
                <a:lnTo>
                  <a:pt x="0" y="21600"/>
                </a:lnTo>
                <a:lnTo>
                  <a:pt x="6443" y="21600"/>
                </a:lnTo>
                <a:lnTo>
                  <a:pt x="6443" y="12158"/>
                </a:lnTo>
                <a:cubicBezTo>
                  <a:pt x="6443" y="10541"/>
                  <a:pt x="9122" y="9231"/>
                  <a:pt x="12427" y="9231"/>
                </a:cubicBezTo>
                <a:lnTo>
                  <a:pt x="15874" y="9231"/>
                </a:lnTo>
                <a:lnTo>
                  <a:pt x="15874" y="12158"/>
                </a:lnTo>
                <a:close/>
              </a:path>
            </a:pathLst>
          </a:cu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3" name="AutoShape 13">
            <a:extLst>
              <a:ext uri="{FF2B5EF4-FFF2-40B4-BE49-F238E27FC236}">
                <a16:creationId xmlns:a16="http://schemas.microsoft.com/office/drawing/2014/main" id="{FBEEB76E-789B-4AB4-9E0C-A51297D9F78C}"/>
              </a:ext>
            </a:extLst>
          </p:cNvPr>
          <p:cNvSpPr>
            <a:spLocks noChangeArrowheads="1"/>
          </p:cNvSpPr>
          <p:nvPr/>
        </p:nvSpPr>
        <p:spPr bwMode="auto">
          <a:xfrm>
            <a:off x="4419600" y="2819400"/>
            <a:ext cx="228600" cy="762000"/>
          </a:xfrm>
          <a:prstGeom prst="downArrow">
            <a:avLst>
              <a:gd name="adj1" fmla="val 50000"/>
              <a:gd name="adj2" fmla="val 83333"/>
            </a:avLst>
          </a:prstGeom>
          <a:solidFill>
            <a:schemeClr val="tx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1+#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500" fill="hold"/>
                                        <p:tgtEl>
                                          <p:spTgt spid="15367"/>
                                        </p:tgtEl>
                                        <p:attrNameLst>
                                          <p:attrName>ppt_x</p:attrName>
                                        </p:attrNameLst>
                                      </p:cBhvr>
                                      <p:tavLst>
                                        <p:tav tm="0">
                                          <p:val>
                                            <p:strVal val="1+#ppt_w/2"/>
                                          </p:val>
                                        </p:tav>
                                        <p:tav tm="100000">
                                          <p:val>
                                            <p:strVal val="#ppt_x"/>
                                          </p:val>
                                        </p:tav>
                                      </p:tavLst>
                                    </p:anim>
                                    <p:anim calcmode="lin" valueType="num">
                                      <p:cBhvr additive="base">
                                        <p:cTn id="14" dur="500" fill="hold"/>
                                        <p:tgtEl>
                                          <p:spTgt spid="153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0-#ppt_w/2"/>
                                          </p:val>
                                        </p:tav>
                                        <p:tav tm="100000">
                                          <p:val>
                                            <p:strVal val="#ppt_x"/>
                                          </p:val>
                                        </p:tav>
                                      </p:tavLst>
                                    </p:anim>
                                    <p:anim calcmode="lin" valueType="num">
                                      <p:cBhvr additive="base">
                                        <p:cTn id="20" dur="500" fill="hold"/>
                                        <p:tgtEl>
                                          <p:spTgt spid="153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1+#ppt_w/2"/>
                                          </p:val>
                                        </p:tav>
                                        <p:tav tm="100000">
                                          <p:val>
                                            <p:strVal val="#ppt_x"/>
                                          </p:val>
                                        </p:tav>
                                      </p:tavLst>
                                    </p:anim>
                                    <p:anim calcmode="lin" valueType="num">
                                      <p:cBhvr additive="base">
                                        <p:cTn id="26" dur="500" fill="hold"/>
                                        <p:tgtEl>
                                          <p:spTgt spid="153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anim calcmode="lin" valueType="num">
                                      <p:cBhvr additive="base">
                                        <p:cTn id="31" dur="500" fill="hold"/>
                                        <p:tgtEl>
                                          <p:spTgt spid="15369"/>
                                        </p:tgtEl>
                                        <p:attrNameLst>
                                          <p:attrName>ppt_x</p:attrName>
                                        </p:attrNameLst>
                                      </p:cBhvr>
                                      <p:tavLst>
                                        <p:tav tm="0">
                                          <p:val>
                                            <p:strVal val="0-#ppt_w/2"/>
                                          </p:val>
                                        </p:tav>
                                        <p:tav tm="100000">
                                          <p:val>
                                            <p:strVal val="#ppt_x"/>
                                          </p:val>
                                        </p:tav>
                                      </p:tavLst>
                                    </p:anim>
                                    <p:anim calcmode="lin" valueType="num">
                                      <p:cBhvr additive="base">
                                        <p:cTn id="32" dur="500" fill="hold"/>
                                        <p:tgtEl>
                                          <p:spTgt spid="153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driveby.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15370"/>
                                        </p:tgtEl>
                                        <p:attrNameLst>
                                          <p:attrName>style.visibility</p:attrName>
                                        </p:attrNameLst>
                                      </p:cBhvr>
                                      <p:to>
                                        <p:strVal val="visible"/>
                                      </p:to>
                                    </p:set>
                                    <p:anim calcmode="lin" valueType="num">
                                      <p:cBhvr additive="base">
                                        <p:cTn id="37" dur="500" fill="hold"/>
                                        <p:tgtEl>
                                          <p:spTgt spid="15370"/>
                                        </p:tgtEl>
                                        <p:attrNameLst>
                                          <p:attrName>ppt_x</p:attrName>
                                        </p:attrNameLst>
                                      </p:cBhvr>
                                      <p:tavLst>
                                        <p:tav tm="0">
                                          <p:val>
                                            <p:strVal val="1+#ppt_w/2"/>
                                          </p:val>
                                        </p:tav>
                                        <p:tav tm="100000">
                                          <p:val>
                                            <p:strVal val="#ppt_x"/>
                                          </p:val>
                                        </p:tav>
                                      </p:tavLst>
                                    </p:anim>
                                    <p:anim calcmode="lin" valueType="num">
                                      <p:cBhvr additive="base">
                                        <p:cTn id="38" dur="500" fill="hold"/>
                                        <p:tgtEl>
                                          <p:spTgt spid="153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driveby.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5373"/>
                                        </p:tgtEl>
                                        <p:attrNameLst>
                                          <p:attrName>style.visibility</p:attrName>
                                        </p:attrNameLst>
                                      </p:cBhvr>
                                      <p:to>
                                        <p:strVal val="visible"/>
                                      </p:to>
                                    </p:set>
                                    <p:anim calcmode="lin" valueType="num">
                                      <p:cBhvr additive="base">
                                        <p:cTn id="43" dur="500" fill="hold"/>
                                        <p:tgtEl>
                                          <p:spTgt spid="15373"/>
                                        </p:tgtEl>
                                        <p:attrNameLst>
                                          <p:attrName>ppt_x</p:attrName>
                                        </p:attrNameLst>
                                      </p:cBhvr>
                                      <p:tavLst>
                                        <p:tav tm="0">
                                          <p:val>
                                            <p:strVal val="#ppt_x"/>
                                          </p:val>
                                        </p:tav>
                                        <p:tav tm="100000">
                                          <p:val>
                                            <p:strVal val="#ppt_x"/>
                                          </p:val>
                                        </p:tav>
                                      </p:tavLst>
                                    </p:anim>
                                    <p:anim calcmode="lin" valueType="num">
                                      <p:cBhvr additive="base">
                                        <p:cTn id="44" dur="500" fill="hold"/>
                                        <p:tgtEl>
                                          <p:spTgt spid="15373"/>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15372"/>
                                        </p:tgtEl>
                                        <p:attrNameLst>
                                          <p:attrName>style.visibility</p:attrName>
                                        </p:attrNameLst>
                                      </p:cBhvr>
                                      <p:to>
                                        <p:strVal val="visible"/>
                                      </p:to>
                                    </p:set>
                                    <p:anim calcmode="lin" valueType="num">
                                      <p:cBhvr additive="base">
                                        <p:cTn id="49" dur="500" fill="hold"/>
                                        <p:tgtEl>
                                          <p:spTgt spid="15372"/>
                                        </p:tgtEl>
                                        <p:attrNameLst>
                                          <p:attrName>ppt_x</p:attrName>
                                        </p:attrNameLst>
                                      </p:cBhvr>
                                      <p:tavLst>
                                        <p:tav tm="0">
                                          <p:val>
                                            <p:strVal val="#ppt_x"/>
                                          </p:val>
                                        </p:tav>
                                        <p:tav tm="100000">
                                          <p:val>
                                            <p:strVal val="#ppt_x"/>
                                          </p:val>
                                        </p:tav>
                                      </p:tavLst>
                                    </p:anim>
                                    <p:anim calcmode="lin" valueType="num">
                                      <p:cBhvr additive="base">
                                        <p:cTn id="50" dur="500" fill="hold"/>
                                        <p:tgtEl>
                                          <p:spTgt spid="153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9B35CCA3-BABF-432F-9568-A4FA481888D2}"/>
              </a:ext>
            </a:extLst>
          </p:cNvPr>
          <p:cNvSpPr>
            <a:spLocks noGrp="1"/>
          </p:cNvSpPr>
          <p:nvPr>
            <p:ph type="sldNum" sz="quarter" idx="12"/>
          </p:nvPr>
        </p:nvSpPr>
        <p:spPr/>
        <p:txBody>
          <a:bodyPr/>
          <a:lstStyle/>
          <a:p>
            <a:fld id="{112EE6CF-EBA8-46A0-BD1D-4E0769ACF560}" type="slidenum">
              <a:rPr lang="en-US" altLang="ja-JP"/>
              <a:pPr/>
              <a:t>7</a:t>
            </a:fld>
            <a:endParaRPr lang="en-US" altLang="ja-JP"/>
          </a:p>
        </p:txBody>
      </p:sp>
      <p:sp>
        <p:nvSpPr>
          <p:cNvPr id="49154" name="Rectangle 2050">
            <a:extLst>
              <a:ext uri="{FF2B5EF4-FFF2-40B4-BE49-F238E27FC236}">
                <a16:creationId xmlns:a16="http://schemas.microsoft.com/office/drawing/2014/main" id="{747E06C1-5F6D-402F-8344-7FF422F53D4E}"/>
              </a:ext>
            </a:extLst>
          </p:cNvPr>
          <p:cNvSpPr>
            <a:spLocks noGrp="1" noChangeArrowheads="1"/>
          </p:cNvSpPr>
          <p:nvPr>
            <p:ph type="title"/>
          </p:nvPr>
        </p:nvSpPr>
        <p:spPr>
          <a:xfrm>
            <a:off x="317500" y="544513"/>
            <a:ext cx="8637588" cy="762000"/>
          </a:xfrm>
        </p:spPr>
        <p:txBody>
          <a:bodyPr/>
          <a:lstStyle/>
          <a:p>
            <a:r>
              <a:rPr lang="ja-JP" altLang="en-US"/>
              <a:t>脳が機能をもつのは？</a:t>
            </a:r>
          </a:p>
        </p:txBody>
      </p:sp>
      <p:sp>
        <p:nvSpPr>
          <p:cNvPr id="49155" name="Rectangle 2051">
            <a:extLst>
              <a:ext uri="{FF2B5EF4-FFF2-40B4-BE49-F238E27FC236}">
                <a16:creationId xmlns:a16="http://schemas.microsoft.com/office/drawing/2014/main" id="{84D5406E-2E66-4FFB-9C50-0EE48B3B8D2C}"/>
              </a:ext>
            </a:extLst>
          </p:cNvPr>
          <p:cNvSpPr>
            <a:spLocks noGrp="1" noChangeArrowheads="1"/>
          </p:cNvSpPr>
          <p:nvPr>
            <p:ph type="body" idx="1"/>
          </p:nvPr>
        </p:nvSpPr>
        <p:spPr/>
        <p:txBody>
          <a:bodyPr/>
          <a:lstStyle/>
          <a:p>
            <a:r>
              <a:rPr lang="ja-JP" altLang="en-US"/>
              <a:t>神経回路網によって構成されている</a:t>
            </a:r>
          </a:p>
          <a:p>
            <a:r>
              <a:rPr lang="ja-JP" altLang="en-US"/>
              <a:t>神経回路網の情報のやり取りで脳は機能する</a:t>
            </a:r>
          </a:p>
          <a:p>
            <a:r>
              <a:rPr lang="ja-JP" altLang="en-US"/>
              <a:t>神経回路網の発達・整備が脳機能の発達になる</a:t>
            </a:r>
          </a:p>
          <a:p>
            <a:r>
              <a:rPr lang="ja-JP" altLang="en-US"/>
              <a:t>回路のつなぎ目には神経伝達物質が重要な役割を担う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0CC0B30-E8CF-41A9-8C89-AAEEE677C12B}"/>
              </a:ext>
            </a:extLst>
          </p:cNvPr>
          <p:cNvSpPr>
            <a:spLocks noGrp="1"/>
          </p:cNvSpPr>
          <p:nvPr>
            <p:ph type="sldNum" sz="quarter" idx="12"/>
          </p:nvPr>
        </p:nvSpPr>
        <p:spPr/>
        <p:txBody>
          <a:bodyPr/>
          <a:lstStyle/>
          <a:p>
            <a:fld id="{FB2E8B64-EF40-4CB2-8FDF-249F3260A95D}" type="slidenum">
              <a:rPr lang="en-US" altLang="ja-JP"/>
              <a:pPr/>
              <a:t>8</a:t>
            </a:fld>
            <a:endParaRPr lang="en-US" altLang="ja-JP"/>
          </a:p>
        </p:txBody>
      </p:sp>
      <p:pic>
        <p:nvPicPr>
          <p:cNvPr id="76802" name="Picture 2">
            <a:extLst>
              <a:ext uri="{FF2B5EF4-FFF2-40B4-BE49-F238E27FC236}">
                <a16:creationId xmlns:a16="http://schemas.microsoft.com/office/drawing/2014/main" id="{F4CE8B4F-2272-4B98-9A48-D300A1AD5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6568FCD-A9EF-470B-8A04-A22C9711E32E}"/>
              </a:ext>
            </a:extLst>
          </p:cNvPr>
          <p:cNvSpPr>
            <a:spLocks noGrp="1"/>
          </p:cNvSpPr>
          <p:nvPr>
            <p:ph type="sldNum" sz="quarter" idx="12"/>
          </p:nvPr>
        </p:nvSpPr>
        <p:spPr/>
        <p:txBody>
          <a:bodyPr/>
          <a:lstStyle/>
          <a:p>
            <a:fld id="{DB613FC4-8141-4676-8E3C-554157D980FE}" type="slidenum">
              <a:rPr lang="en-US" altLang="ja-JP"/>
              <a:pPr/>
              <a:t>9</a:t>
            </a:fld>
            <a:endParaRPr lang="en-US" altLang="ja-JP"/>
          </a:p>
        </p:txBody>
      </p:sp>
      <p:pic>
        <p:nvPicPr>
          <p:cNvPr id="77826" name="Picture 2">
            <a:extLst>
              <a:ext uri="{FF2B5EF4-FFF2-40B4-BE49-F238E27FC236}">
                <a16:creationId xmlns:a16="http://schemas.microsoft.com/office/drawing/2014/main" id="{F9B8E5A3-34E8-4BFC-9C82-84E69D19D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8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54492"/>
      </p:ext>
    </p:extLst>
  </p:cSld>
  <p:clrMapOvr>
    <a:masterClrMapping/>
  </p:clrMapOvr>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4151</TotalTime>
  <Words>2603</Words>
  <Application>Microsoft Office PowerPoint</Application>
  <PresentationFormat>画面に合わせる (4:3)</PresentationFormat>
  <Paragraphs>360</Paragraphs>
  <Slides>51</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51</vt:i4>
      </vt:variant>
    </vt:vector>
  </HeadingPairs>
  <TitlesOfParts>
    <vt:vector size="58" baseType="lpstr">
      <vt:lpstr>ＭＳ Ｐゴシック</vt:lpstr>
      <vt:lpstr>Arial</vt:lpstr>
      <vt:lpstr>Century</vt:lpstr>
      <vt:lpstr>Tahoma</vt:lpstr>
      <vt:lpstr>Times New Roman</vt:lpstr>
      <vt:lpstr>Wingdings</vt:lpstr>
      <vt:lpstr>Artsy</vt:lpstr>
      <vt:lpstr>知的障害・自閉性障害の 医学的理解</vt:lpstr>
      <vt:lpstr>人間とは</vt:lpstr>
      <vt:lpstr>こころと脳</vt:lpstr>
      <vt:lpstr>心の動きの3要素</vt:lpstr>
      <vt:lpstr>情報から見た脳の働き</vt:lpstr>
      <vt:lpstr>PowerPoint プレゼンテーション</vt:lpstr>
      <vt:lpstr>脳が機能をもつのは？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神経回路と神経伝達物質</vt:lpstr>
      <vt:lpstr>神経伝達物質と薬</vt:lpstr>
      <vt:lpstr>精神障害の国際分類(ICD-10)　その2</vt:lpstr>
      <vt:lpstr>診断ガイドラインの更新</vt:lpstr>
      <vt:lpstr>ICD-11 ０６　精神的、行動的、神経発達的障害群</vt:lpstr>
      <vt:lpstr>知的能力障害の原因</vt:lpstr>
      <vt:lpstr>知的能力障害の出生前原因1</vt:lpstr>
      <vt:lpstr>知的能力障害の出生前原因2</vt:lpstr>
      <vt:lpstr>知的能力障害の出生前原因3</vt:lpstr>
      <vt:lpstr>知的能力障害の出生前原因4</vt:lpstr>
      <vt:lpstr>知的能力障害の診断基準</vt:lpstr>
      <vt:lpstr>知的能力障害の分類</vt:lpstr>
      <vt:lpstr>自閉性障害(広汎性発達障害)</vt:lpstr>
      <vt:lpstr>自閉性障害の基本症状1 相互的社会的交流の質的障害 </vt:lpstr>
      <vt:lpstr>自閉性障害の基本症状2 コミュニケーションの質的障害 </vt:lpstr>
      <vt:lpstr>自閉性障害の基本症状3 活動や興味の著しい狭さ </vt:lpstr>
      <vt:lpstr>自閉性障害の副症状</vt:lpstr>
      <vt:lpstr>PowerPoint プレゼンテーション</vt:lpstr>
      <vt:lpstr>自閉スペクトラム症</vt:lpstr>
      <vt:lpstr>知的能力障害者の行動障害</vt:lpstr>
      <vt:lpstr>知的能力障害・自閉性障害の治療</vt:lpstr>
      <vt:lpstr>PowerPoint プレゼンテーション</vt:lpstr>
      <vt:lpstr>知的能力障害者の適応障害</vt:lpstr>
      <vt:lpstr>知的能力障害者の適応障害</vt:lpstr>
      <vt:lpstr>知的能力障害者の適応障害</vt:lpstr>
      <vt:lpstr>知的能力障害者は できることは喜んでする</vt:lpstr>
      <vt:lpstr>軽度知的能力障害者は思春期に 適応障害になりやすい</vt:lpstr>
      <vt:lpstr>重度知的能力障害者の適応障害はあたりまえではない</vt:lpstr>
      <vt:lpstr>パニック(かんしゃく)</vt:lpstr>
      <vt:lpstr>パニックの発生機序の仮説</vt:lpstr>
      <vt:lpstr>行動障害に対する薬物療法</vt:lpstr>
      <vt:lpstr>抗精神病薬</vt:lpstr>
      <vt:lpstr>抗精神病薬の副作用</vt:lpstr>
      <vt:lpstr>抗てんかん薬</vt:lpstr>
      <vt:lpstr>こだわり・常同行動の病理</vt:lpstr>
      <vt:lpstr>抗うつ薬</vt:lpstr>
      <vt:lpstr>身体症状症、病気不安症</vt:lpstr>
      <vt:lpstr>不適応行動を減少させるには</vt:lpstr>
      <vt:lpstr>具体的工夫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知的障害の問題行動をどう捉えるか？</dc:title>
  <dc:creator>田中　千足</dc:creator>
  <cp:lastModifiedBy>chitarug1@gmail.com</cp:lastModifiedBy>
  <cp:revision>66</cp:revision>
  <cp:lastPrinted>2020-11-11T00:01:08Z</cp:lastPrinted>
  <dcterms:created xsi:type="dcterms:W3CDTF">2000-01-10T07:59:47Z</dcterms:created>
  <dcterms:modified xsi:type="dcterms:W3CDTF">2020-11-12T02:07:31Z</dcterms:modified>
</cp:coreProperties>
</file>