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327" r:id="rId3"/>
    <p:sldId id="312" r:id="rId4"/>
    <p:sldId id="329" r:id="rId5"/>
    <p:sldId id="313" r:id="rId6"/>
    <p:sldId id="330" r:id="rId7"/>
    <p:sldId id="267" r:id="rId8"/>
    <p:sldId id="268" r:id="rId9"/>
    <p:sldId id="279" r:id="rId10"/>
    <p:sldId id="340" r:id="rId11"/>
    <p:sldId id="331" r:id="rId12"/>
    <p:sldId id="332" r:id="rId13"/>
    <p:sldId id="333" r:id="rId14"/>
    <p:sldId id="334" r:id="rId15"/>
    <p:sldId id="341" r:id="rId16"/>
    <p:sldId id="314" r:id="rId17"/>
    <p:sldId id="335" r:id="rId18"/>
    <p:sldId id="342" r:id="rId19"/>
    <p:sldId id="343" r:id="rId20"/>
    <p:sldId id="280" r:id="rId21"/>
    <p:sldId id="336" r:id="rId22"/>
    <p:sldId id="338" r:id="rId23"/>
    <p:sldId id="284" r:id="rId24"/>
    <p:sldId id="285" r:id="rId25"/>
    <p:sldId id="339" r:id="rId26"/>
    <p:sldId id="272" r:id="rId27"/>
    <p:sldId id="287" r:id="rId28"/>
    <p:sldId id="293" r:id="rId29"/>
    <p:sldId id="281" r:id="rId30"/>
    <p:sldId id="315" r:id="rId31"/>
    <p:sldId id="316" r:id="rId32"/>
    <p:sldId id="317" r:id="rId33"/>
    <p:sldId id="318" r:id="rId34"/>
    <p:sldId id="259" r:id="rId35"/>
    <p:sldId id="260" r:id="rId36"/>
    <p:sldId id="300" r:id="rId37"/>
    <p:sldId id="309" r:id="rId38"/>
    <p:sldId id="302" r:id="rId39"/>
    <p:sldId id="307" r:id="rId40"/>
    <p:sldId id="261" r:id="rId41"/>
    <p:sldId id="262" r:id="rId42"/>
    <p:sldId id="263" r:id="rId43"/>
    <p:sldId id="264" r:id="rId44"/>
    <p:sldId id="265" r:id="rId45"/>
    <p:sldId id="266" r:id="rId46"/>
    <p:sldId id="344" r:id="rId47"/>
    <p:sldId id="360" r:id="rId48"/>
    <p:sldId id="282" r:id="rId49"/>
    <p:sldId id="278" r:id="rId50"/>
    <p:sldId id="345" r:id="rId51"/>
    <p:sldId id="347" r:id="rId52"/>
    <p:sldId id="348" r:id="rId53"/>
    <p:sldId id="349" r:id="rId54"/>
    <p:sldId id="350" r:id="rId55"/>
    <p:sldId id="351" r:id="rId56"/>
    <p:sldId id="352" r:id="rId57"/>
    <p:sldId id="354" r:id="rId58"/>
    <p:sldId id="353" r:id="rId59"/>
    <p:sldId id="355" r:id="rId60"/>
    <p:sldId id="298" r:id="rId61"/>
    <p:sldId id="356" r:id="rId62"/>
    <p:sldId id="357" r:id="rId63"/>
    <p:sldId id="358" r:id="rId64"/>
    <p:sldId id="324" r:id="rId65"/>
    <p:sldId id="361" r:id="rId66"/>
    <p:sldId id="362" r:id="rId67"/>
    <p:sldId id="363" r:id="rId68"/>
    <p:sldId id="364" r:id="rId69"/>
    <p:sldId id="283" r:id="rId70"/>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autoAdjust="0"/>
  </p:normalViewPr>
  <p:slideViewPr>
    <p:cSldViewPr>
      <p:cViewPr varScale="1">
        <p:scale>
          <a:sx n="108" d="100"/>
          <a:sy n="108" d="100"/>
        </p:scale>
        <p:origin x="1686" y="108"/>
      </p:cViewPr>
      <p:guideLst>
        <p:guide orient="horz" pos="2160"/>
        <p:guide pos="2880"/>
      </p:guideLst>
    </p:cSldViewPr>
  </p:slideViewPr>
  <p:outlineViewPr>
    <p:cViewPr>
      <p:scale>
        <a:sx n="33" d="100"/>
        <a:sy n="33" d="100"/>
      </p:scale>
      <p:origin x="0" y="4234"/>
    </p:cViewPr>
  </p:outlineViewPr>
  <p:notesTextViewPr>
    <p:cViewPr>
      <p:scale>
        <a:sx n="100" d="100"/>
        <a:sy n="100" d="100"/>
      </p:scale>
      <p:origin x="0" y="0"/>
    </p:cViewPr>
  </p:notesTextViewPr>
  <p:sorterViewPr>
    <p:cViewPr>
      <p:scale>
        <a:sx n="66" d="100"/>
        <a:sy n="66" d="100"/>
      </p:scale>
      <p:origin x="0" y="-32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Sheet1!$A$3</c:f>
              <c:strCache>
                <c:ptCount val="1"/>
                <c:pt idx="0">
                  <c:v>認知症</c:v>
                </c:pt>
              </c:strCache>
            </c:strRef>
          </c:tx>
          <c:spPr>
            <a:ln w="28575" cap="rnd">
              <a:solidFill>
                <a:schemeClr val="accent1"/>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Sheet1!$B$3:$G$3</c:f>
              <c:numCache>
                <c:formatCode>0.0_ </c:formatCode>
                <c:ptCount val="6"/>
                <c:pt idx="0">
                  <c:v>22.7</c:v>
                </c:pt>
                <c:pt idx="1">
                  <c:v>32.1</c:v>
                </c:pt>
                <c:pt idx="2">
                  <c:v>38.299999999999997</c:v>
                </c:pt>
                <c:pt idx="3">
                  <c:v>51.2</c:v>
                </c:pt>
                <c:pt idx="4">
                  <c:v>67.8</c:v>
                </c:pt>
                <c:pt idx="5">
                  <c:v>70.400000000000006</c:v>
                </c:pt>
              </c:numCache>
            </c:numRef>
          </c:val>
          <c:smooth val="0"/>
          <c:extLst>
            <c:ext xmlns:c16="http://schemas.microsoft.com/office/drawing/2014/chart" uri="{C3380CC4-5D6E-409C-BE32-E72D297353CC}">
              <c16:uniqueId val="{00000000-17F1-4D4C-9203-DCD94C551F09}"/>
            </c:ext>
          </c:extLst>
        </c:ser>
        <c:ser>
          <c:idx val="1"/>
          <c:order val="1"/>
          <c:tx>
            <c:strRef>
              <c:f>Sheet1!$A$4</c:f>
              <c:strCache>
                <c:ptCount val="1"/>
                <c:pt idx="0">
                  <c:v>統合失調症</c:v>
                </c:pt>
              </c:strCache>
            </c:strRef>
          </c:tx>
          <c:spPr>
            <a:ln w="28575" cap="rnd">
              <a:solidFill>
                <a:schemeClr val="accent2"/>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Sheet1!$B$4:$G$4</c:f>
              <c:numCache>
                <c:formatCode>0.0_ </c:formatCode>
                <c:ptCount val="6"/>
                <c:pt idx="0">
                  <c:v>73.400000000000006</c:v>
                </c:pt>
                <c:pt idx="1">
                  <c:v>75.7</c:v>
                </c:pt>
                <c:pt idx="2">
                  <c:v>79.5</c:v>
                </c:pt>
                <c:pt idx="3">
                  <c:v>71.3</c:v>
                </c:pt>
                <c:pt idx="4">
                  <c:v>77.3</c:v>
                </c:pt>
                <c:pt idx="5">
                  <c:v>79.2</c:v>
                </c:pt>
              </c:numCache>
            </c:numRef>
          </c:val>
          <c:smooth val="0"/>
          <c:extLst>
            <c:ext xmlns:c16="http://schemas.microsoft.com/office/drawing/2014/chart" uri="{C3380CC4-5D6E-409C-BE32-E72D297353CC}">
              <c16:uniqueId val="{00000001-17F1-4D4C-9203-DCD94C551F09}"/>
            </c:ext>
          </c:extLst>
        </c:ser>
        <c:ser>
          <c:idx val="2"/>
          <c:order val="2"/>
          <c:tx>
            <c:strRef>
              <c:f>Sheet1!$A$5</c:f>
              <c:strCache>
                <c:ptCount val="1"/>
                <c:pt idx="0">
                  <c:v>うつ病、双極性障害</c:v>
                </c:pt>
              </c:strCache>
            </c:strRef>
          </c:tx>
          <c:spPr>
            <a:ln w="28575" cap="rnd">
              <a:solidFill>
                <a:schemeClr val="accent3"/>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Sheet1!$B$5:$G$5</c:f>
              <c:numCache>
                <c:formatCode>0.0_ </c:formatCode>
                <c:ptCount val="6"/>
                <c:pt idx="0">
                  <c:v>71.099999999999994</c:v>
                </c:pt>
                <c:pt idx="1">
                  <c:v>92.4</c:v>
                </c:pt>
                <c:pt idx="2">
                  <c:v>104.1</c:v>
                </c:pt>
                <c:pt idx="3">
                  <c:v>95.8</c:v>
                </c:pt>
                <c:pt idx="4">
                  <c:v>111.6</c:v>
                </c:pt>
                <c:pt idx="5">
                  <c:v>127.6</c:v>
                </c:pt>
              </c:numCache>
            </c:numRef>
          </c:val>
          <c:smooth val="0"/>
          <c:extLst>
            <c:ext xmlns:c16="http://schemas.microsoft.com/office/drawing/2014/chart" uri="{C3380CC4-5D6E-409C-BE32-E72D297353CC}">
              <c16:uniqueId val="{00000002-17F1-4D4C-9203-DCD94C551F09}"/>
            </c:ext>
          </c:extLst>
        </c:ser>
        <c:ser>
          <c:idx val="3"/>
          <c:order val="3"/>
          <c:tx>
            <c:strRef>
              <c:f>Sheet1!$A$6</c:f>
              <c:strCache>
                <c:ptCount val="1"/>
                <c:pt idx="0">
                  <c:v>不安障害など</c:v>
                </c:pt>
              </c:strCache>
            </c:strRef>
          </c:tx>
          <c:spPr>
            <a:ln w="28575" cap="rnd">
              <a:solidFill>
                <a:schemeClr val="accent4"/>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Sheet1!$B$6:$G$6</c:f>
              <c:numCache>
                <c:formatCode>0.0_ </c:formatCode>
                <c:ptCount val="6"/>
                <c:pt idx="0">
                  <c:v>50</c:v>
                </c:pt>
                <c:pt idx="1">
                  <c:v>58.5</c:v>
                </c:pt>
                <c:pt idx="2">
                  <c:v>58.9</c:v>
                </c:pt>
                <c:pt idx="3">
                  <c:v>57.1</c:v>
                </c:pt>
                <c:pt idx="4">
                  <c:v>72.400000000000006</c:v>
                </c:pt>
                <c:pt idx="5">
                  <c:v>83.3</c:v>
                </c:pt>
              </c:numCache>
            </c:numRef>
          </c:val>
          <c:smooth val="0"/>
          <c:extLst>
            <c:ext xmlns:c16="http://schemas.microsoft.com/office/drawing/2014/chart" uri="{C3380CC4-5D6E-409C-BE32-E72D297353CC}">
              <c16:uniqueId val="{00000003-17F1-4D4C-9203-DCD94C551F09}"/>
            </c:ext>
          </c:extLst>
        </c:ser>
        <c:ser>
          <c:idx val="4"/>
          <c:order val="4"/>
          <c:tx>
            <c:strRef>
              <c:f>Sheet1!$A$7</c:f>
              <c:strCache>
                <c:ptCount val="1"/>
                <c:pt idx="0">
                  <c:v>薬物依存</c:v>
                </c:pt>
              </c:strCache>
            </c:strRef>
          </c:tx>
          <c:spPr>
            <a:ln w="28575" cap="rnd">
              <a:solidFill>
                <a:schemeClr val="accent5"/>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Sheet1!$B$7:$G$7</c:f>
              <c:numCache>
                <c:formatCode>0.0_ </c:formatCode>
                <c:ptCount val="6"/>
                <c:pt idx="0">
                  <c:v>5.6</c:v>
                </c:pt>
                <c:pt idx="1">
                  <c:v>6</c:v>
                </c:pt>
                <c:pt idx="2">
                  <c:v>6.6</c:v>
                </c:pt>
                <c:pt idx="3">
                  <c:v>7.8</c:v>
                </c:pt>
                <c:pt idx="4">
                  <c:v>8.6999999999999993</c:v>
                </c:pt>
                <c:pt idx="5">
                  <c:v>7.6</c:v>
                </c:pt>
              </c:numCache>
            </c:numRef>
          </c:val>
          <c:smooth val="0"/>
          <c:extLst>
            <c:ext xmlns:c16="http://schemas.microsoft.com/office/drawing/2014/chart" uri="{C3380CC4-5D6E-409C-BE32-E72D297353CC}">
              <c16:uniqueId val="{00000004-17F1-4D4C-9203-DCD94C551F09}"/>
            </c:ext>
          </c:extLst>
        </c:ser>
        <c:ser>
          <c:idx val="5"/>
          <c:order val="5"/>
          <c:tx>
            <c:strRef>
              <c:f>Sheet1!$A$8</c:f>
              <c:strCache>
                <c:ptCount val="1"/>
                <c:pt idx="0">
                  <c:v>その他</c:v>
                </c:pt>
              </c:strCache>
            </c:strRef>
          </c:tx>
          <c:spPr>
            <a:ln w="28575" cap="rnd">
              <a:solidFill>
                <a:schemeClr val="accent6"/>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Sheet1!$B$8:$G$8</c:f>
              <c:numCache>
                <c:formatCode>0.0_ </c:formatCode>
                <c:ptCount val="6"/>
                <c:pt idx="0">
                  <c:v>10.3</c:v>
                </c:pt>
                <c:pt idx="1">
                  <c:v>12.4</c:v>
                </c:pt>
                <c:pt idx="2">
                  <c:v>16.399999999999999</c:v>
                </c:pt>
                <c:pt idx="3">
                  <c:v>17.600000000000001</c:v>
                </c:pt>
                <c:pt idx="4">
                  <c:v>33.5</c:v>
                </c:pt>
                <c:pt idx="5">
                  <c:v>33</c:v>
                </c:pt>
              </c:numCache>
            </c:numRef>
          </c:val>
          <c:smooth val="0"/>
          <c:extLst>
            <c:ext xmlns:c16="http://schemas.microsoft.com/office/drawing/2014/chart" uri="{C3380CC4-5D6E-409C-BE32-E72D297353CC}">
              <c16:uniqueId val="{00000005-17F1-4D4C-9203-DCD94C551F09}"/>
            </c:ext>
          </c:extLst>
        </c:ser>
        <c:ser>
          <c:idx val="6"/>
          <c:order val="6"/>
          <c:tx>
            <c:strRef>
              <c:f>Sheet1!$A$9</c:f>
              <c:strCache>
                <c:ptCount val="1"/>
                <c:pt idx="0">
                  <c:v>てんかん</c:v>
                </c:pt>
              </c:strCache>
            </c:strRef>
          </c:tx>
          <c:spPr>
            <a:ln w="28575" cap="rnd">
              <a:solidFill>
                <a:schemeClr val="accent1">
                  <a:lumMod val="60000"/>
                </a:schemeClr>
              </a:solidFill>
              <a:round/>
            </a:ln>
            <a:effectLst/>
          </c:spPr>
          <c:marker>
            <c:symbol val="none"/>
          </c:marker>
          <c:cat>
            <c:strRef>
              <c:f>Sheet1!$B$2:$G$2</c:f>
              <c:strCache>
                <c:ptCount val="6"/>
                <c:pt idx="0">
                  <c:v>H14</c:v>
                </c:pt>
                <c:pt idx="1">
                  <c:v>H17</c:v>
                </c:pt>
                <c:pt idx="2">
                  <c:v>H20</c:v>
                </c:pt>
                <c:pt idx="3">
                  <c:v>H23</c:v>
                </c:pt>
                <c:pt idx="4">
                  <c:v>H26</c:v>
                </c:pt>
                <c:pt idx="5">
                  <c:v>H29</c:v>
                </c:pt>
              </c:strCache>
            </c:strRef>
          </c:cat>
          <c:val>
            <c:numRef>
              <c:f>Sheet1!$B$9:$G$9</c:f>
              <c:numCache>
                <c:formatCode>0.0_ </c:formatCode>
                <c:ptCount val="6"/>
                <c:pt idx="0">
                  <c:v>25.8</c:v>
                </c:pt>
                <c:pt idx="1">
                  <c:v>27.3</c:v>
                </c:pt>
                <c:pt idx="2">
                  <c:v>21.9</c:v>
                </c:pt>
                <c:pt idx="3">
                  <c:v>21.6</c:v>
                </c:pt>
                <c:pt idx="4">
                  <c:v>25.2</c:v>
                </c:pt>
                <c:pt idx="5">
                  <c:v>21.8</c:v>
                </c:pt>
              </c:numCache>
            </c:numRef>
          </c:val>
          <c:smooth val="0"/>
          <c:extLst>
            <c:ext xmlns:c16="http://schemas.microsoft.com/office/drawing/2014/chart" uri="{C3380CC4-5D6E-409C-BE32-E72D297353CC}">
              <c16:uniqueId val="{00000006-17F1-4D4C-9203-DCD94C551F09}"/>
            </c:ext>
          </c:extLst>
        </c:ser>
        <c:dLbls>
          <c:showLegendKey val="0"/>
          <c:showVal val="0"/>
          <c:showCatName val="0"/>
          <c:showSerName val="0"/>
          <c:showPercent val="0"/>
          <c:showBubbleSize val="0"/>
        </c:dLbls>
        <c:smooth val="0"/>
        <c:axId val="658630735"/>
        <c:axId val="582590767"/>
      </c:lineChart>
      <c:catAx>
        <c:axId val="6586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FFFF00"/>
                </a:solidFill>
                <a:latin typeface="+mn-lt"/>
                <a:ea typeface="+mn-ea"/>
                <a:cs typeface="+mn-cs"/>
              </a:defRPr>
            </a:pPr>
            <a:endParaRPr lang="ja-JP"/>
          </a:p>
        </c:txPr>
        <c:crossAx val="582590767"/>
        <c:crosses val="autoZero"/>
        <c:auto val="1"/>
        <c:lblAlgn val="ctr"/>
        <c:lblOffset val="100"/>
        <c:noMultiLvlLbl val="0"/>
      </c:catAx>
      <c:valAx>
        <c:axId val="582590767"/>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00"/>
                </a:solidFill>
                <a:latin typeface="+mn-lt"/>
                <a:ea typeface="+mn-ea"/>
                <a:cs typeface="+mn-cs"/>
              </a:defRPr>
            </a:pPr>
            <a:endParaRPr lang="ja-JP"/>
          </a:p>
        </c:txPr>
        <c:crossAx val="658630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FFFF00"/>
              </a:solidFill>
              <a:latin typeface="+mn-lt"/>
              <a:ea typeface="+mn-ea"/>
              <a:cs typeface="+mn-cs"/>
            </a:defRPr>
          </a:pPr>
          <a:endParaRPr lang="ja-JP"/>
        </a:p>
      </c:txPr>
    </c:legend>
    <c:plotVisOnly val="1"/>
    <c:dispBlanksAs val="gap"/>
    <c:showDLblsOverMax val="0"/>
  </c:chart>
  <c:spPr>
    <a:noFill/>
    <a:ln>
      <a:noFill/>
    </a:ln>
    <a:effectLst/>
  </c:spPr>
  <c:txPr>
    <a:bodyPr/>
    <a:lstStyle/>
    <a:p>
      <a:pPr>
        <a:defRPr baseline="0">
          <a:solidFill>
            <a:srgbClr val="FFFF00"/>
          </a:solidFill>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ja-JP" alt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ja-JP" altLang="en-US"/>
            </a:p>
          </p:txBody>
        </p:sp>
        <p:sp>
          <p:nvSpPr>
            <p:cNvPr id="8" name="Freeform 6"/>
            <p:cNvSpPr>
              <a:spLocks/>
            </p:cNvSpPr>
            <p:nvPr/>
          </p:nvSpPr>
          <p:spPr bwMode="hidden">
            <a:xfrm>
              <a:off x="4038" y="3577"/>
              <a:ext cx="1720" cy="65"/>
            </a:xfrm>
            <a:custGeom>
              <a:avLst/>
              <a:gdLst>
                <a:gd name="T0" fmla="*/ 1712 w 1722"/>
                <a:gd name="T1" fmla="*/ 61 h 66"/>
                <a:gd name="T2" fmla="*/ 1712 w 1722"/>
                <a:gd name="T3" fmla="*/ 55 h 66"/>
                <a:gd name="T4" fmla="*/ 0 w 1722"/>
                <a:gd name="T5" fmla="*/ 0 h 66"/>
                <a:gd name="T6" fmla="*/ 0 w 1722"/>
                <a:gd name="T7" fmla="*/ 43 h 66"/>
                <a:gd name="T8" fmla="*/ 1712 w 1722"/>
                <a:gd name="T9" fmla="*/ 61 h 66"/>
                <a:gd name="T10" fmla="*/ 1712 w 1722"/>
                <a:gd name="T11" fmla="*/ 61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ja-JP" altLang="en-US"/>
            </a:p>
          </p:txBody>
        </p:sp>
        <p:sp>
          <p:nvSpPr>
            <p:cNvPr id="10" name="Freeform 8"/>
            <p:cNvSpPr>
              <a:spLocks/>
            </p:cNvSpPr>
            <p:nvPr/>
          </p:nvSpPr>
          <p:spPr bwMode="hidden">
            <a:xfrm>
              <a:off x="4784" y="3702"/>
              <a:ext cx="974" cy="101"/>
            </a:xfrm>
            <a:custGeom>
              <a:avLst/>
              <a:gdLst>
                <a:gd name="T0" fmla="*/ 970 w 975"/>
                <a:gd name="T1" fmla="*/ 48 h 101"/>
                <a:gd name="T2" fmla="*/ 970 w 975"/>
                <a:gd name="T3" fmla="*/ 0 h 101"/>
                <a:gd name="T4" fmla="*/ 0 w 975"/>
                <a:gd name="T5" fmla="*/ 24 h 101"/>
                <a:gd name="T6" fmla="*/ 0 w 975"/>
                <a:gd name="T7" fmla="*/ 101 h 101"/>
                <a:gd name="T8" fmla="*/ 970 w 975"/>
                <a:gd name="T9" fmla="*/ 48 h 101"/>
                <a:gd name="T10" fmla="*/ 970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9"/>
            <p:cNvSpPr>
              <a:spLocks/>
            </p:cNvSpPr>
            <p:nvPr/>
          </p:nvSpPr>
          <p:spPr bwMode="hidden">
            <a:xfrm>
              <a:off x="3619" y="3815"/>
              <a:ext cx="2139" cy="198"/>
            </a:xfrm>
            <a:custGeom>
              <a:avLst/>
              <a:gdLst>
                <a:gd name="T0" fmla="*/ 2131 w 2141"/>
                <a:gd name="T1" fmla="*/ 0 h 198"/>
                <a:gd name="T2" fmla="*/ 0 w 2141"/>
                <a:gd name="T3" fmla="*/ 156 h 198"/>
                <a:gd name="T4" fmla="*/ 0 w 2141"/>
                <a:gd name="T5" fmla="*/ 198 h 198"/>
                <a:gd name="T6" fmla="*/ 2131 w 2141"/>
                <a:gd name="T7" fmla="*/ 0 h 198"/>
                <a:gd name="T8" fmla="*/ 213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13" name="Freeform 11"/>
            <p:cNvSpPr>
              <a:spLocks/>
            </p:cNvSpPr>
            <p:nvPr/>
          </p:nvSpPr>
          <p:spPr bwMode="hidden">
            <a:xfrm>
              <a:off x="2097" y="4043"/>
              <a:ext cx="2514" cy="276"/>
            </a:xfrm>
            <a:custGeom>
              <a:avLst/>
              <a:gdLst>
                <a:gd name="T0" fmla="*/ 2167 w 2517"/>
                <a:gd name="T1" fmla="*/ 276 h 276"/>
                <a:gd name="T2" fmla="*/ 2502 w 2517"/>
                <a:gd name="T3" fmla="*/ 204 h 276"/>
                <a:gd name="T4" fmla="*/ 2245 w 2517"/>
                <a:gd name="T5" fmla="*/ 0 h 276"/>
                <a:gd name="T6" fmla="*/ 0 w 2517"/>
                <a:gd name="T7" fmla="*/ 276 h 276"/>
                <a:gd name="T8" fmla="*/ 2167 w 2517"/>
                <a:gd name="T9" fmla="*/ 276 h 276"/>
                <a:gd name="T10" fmla="*/ 2167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ja-JP" altLang="en-US"/>
            </a:p>
          </p:txBody>
        </p:sp>
        <p:sp>
          <p:nvSpPr>
            <p:cNvPr id="15" name="Freeform 13"/>
            <p:cNvSpPr>
              <a:spLocks/>
            </p:cNvSpPr>
            <p:nvPr/>
          </p:nvSpPr>
          <p:spPr bwMode="hidden">
            <a:xfrm>
              <a:off x="5030" y="3151"/>
              <a:ext cx="728" cy="240"/>
            </a:xfrm>
            <a:custGeom>
              <a:avLst/>
              <a:gdLst>
                <a:gd name="T0" fmla="*/ 724 w 729"/>
                <a:gd name="T1" fmla="*/ 240 h 240"/>
                <a:gd name="T2" fmla="*/ 0 w 729"/>
                <a:gd name="T3" fmla="*/ 0 h 240"/>
                <a:gd name="T4" fmla="*/ 0 w 729"/>
                <a:gd name="T5" fmla="*/ 6 h 240"/>
                <a:gd name="T6" fmla="*/ 724 w 729"/>
                <a:gd name="T7" fmla="*/ 240 h 240"/>
                <a:gd name="T8" fmla="*/ 724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ja-JP" altLang="en-US"/>
            </a:p>
          </p:txBody>
        </p:sp>
        <p:sp>
          <p:nvSpPr>
            <p:cNvPr id="17" name="Freeform 15"/>
            <p:cNvSpPr>
              <a:spLocks/>
            </p:cNvSpPr>
            <p:nvPr/>
          </p:nvSpPr>
          <p:spPr bwMode="hidden">
            <a:xfrm>
              <a:off x="5030" y="3049"/>
              <a:ext cx="728" cy="318"/>
            </a:xfrm>
            <a:custGeom>
              <a:avLst/>
              <a:gdLst>
                <a:gd name="T0" fmla="*/ 724 w 729"/>
                <a:gd name="T1" fmla="*/ 318 h 318"/>
                <a:gd name="T2" fmla="*/ 724 w 729"/>
                <a:gd name="T3" fmla="*/ 312 h 318"/>
                <a:gd name="T4" fmla="*/ 0 w 729"/>
                <a:gd name="T5" fmla="*/ 0 h 318"/>
                <a:gd name="T6" fmla="*/ 0 w 729"/>
                <a:gd name="T7" fmla="*/ 54 h 318"/>
                <a:gd name="T8" fmla="*/ 724 w 729"/>
                <a:gd name="T9" fmla="*/ 318 h 318"/>
                <a:gd name="T10" fmla="*/ 724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ja-JP" alt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ja-JP" alt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ja-JP" altLang="en-US"/>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ja-JP" altLang="en-US"/>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ja-JP" alt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ja-JP" alt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ja-JP" altLang="en-US"/>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ja-JP" alt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ja-JP" altLang="en-US"/>
            </a:p>
          </p:txBody>
        </p:sp>
        <p:sp>
          <p:nvSpPr>
            <p:cNvPr id="30" name="Freeform 28"/>
            <p:cNvSpPr>
              <a:spLocks/>
            </p:cNvSpPr>
            <p:nvPr/>
          </p:nvSpPr>
          <p:spPr bwMode="hidden">
            <a:xfrm>
              <a:off x="5698" y="653"/>
              <a:ext cx="60" cy="311"/>
            </a:xfrm>
            <a:custGeom>
              <a:avLst/>
              <a:gdLst>
                <a:gd name="T0" fmla="*/ 0 w 60"/>
                <a:gd name="T1" fmla="*/ 144 h 312"/>
                <a:gd name="T2" fmla="*/ 60 w 60"/>
                <a:gd name="T3" fmla="*/ 307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ja-JP" altLang="en-US"/>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ja-JP" alt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ja-JP" alt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ja-JP" alt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ja-JP" alt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ja-JP" alt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ja-JP" alt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ja-JP" alt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ja-JP" altLang="en-US"/>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ja-JP" altLang="en-US"/>
              <a:t>マスタ タイトルの書式設定</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ja-JP" altLang="en-US"/>
              <a:t>マスタ サブタイトルの書式設定</a:t>
            </a:r>
          </a:p>
        </p:txBody>
      </p:sp>
      <p:sp>
        <p:nvSpPr>
          <p:cNvPr id="44" name="Rectangle 44"/>
          <p:cNvSpPr>
            <a:spLocks noGrp="1" noChangeArrowheads="1"/>
          </p:cNvSpPr>
          <p:nvPr>
            <p:ph type="dt" sz="quarter" idx="10"/>
          </p:nvPr>
        </p:nvSpPr>
        <p:spPr/>
        <p:txBody>
          <a:bodyPr/>
          <a:lstStyle>
            <a:lvl1pPr>
              <a:defRPr/>
            </a:lvl1pPr>
          </a:lstStyle>
          <a:p>
            <a:pPr>
              <a:defRPr/>
            </a:pPr>
            <a:endParaRPr lang="en-US" altLang="ja-JP"/>
          </a:p>
        </p:txBody>
      </p:sp>
      <p:sp>
        <p:nvSpPr>
          <p:cNvPr id="45" name="Rectangle 45"/>
          <p:cNvSpPr>
            <a:spLocks noGrp="1" noChangeArrowheads="1"/>
          </p:cNvSpPr>
          <p:nvPr>
            <p:ph type="ftr" sz="quarter" idx="11"/>
          </p:nvPr>
        </p:nvSpPr>
        <p:spPr/>
        <p:txBody>
          <a:bodyPr/>
          <a:lstStyle>
            <a:lvl1pPr>
              <a:defRPr/>
            </a:lvl1pPr>
          </a:lstStyle>
          <a:p>
            <a:pPr>
              <a:defRPr/>
            </a:pPr>
            <a:endParaRPr lang="en-US" altLang="ja-JP"/>
          </a:p>
        </p:txBody>
      </p:sp>
      <p:sp>
        <p:nvSpPr>
          <p:cNvPr id="46" name="Rectangle 46"/>
          <p:cNvSpPr>
            <a:spLocks noGrp="1" noChangeArrowheads="1"/>
          </p:cNvSpPr>
          <p:nvPr>
            <p:ph type="sldNum" sz="quarter" idx="12"/>
          </p:nvPr>
        </p:nvSpPr>
        <p:spPr/>
        <p:txBody>
          <a:bodyPr/>
          <a:lstStyle>
            <a:lvl1pPr>
              <a:defRPr/>
            </a:lvl1pPr>
          </a:lstStyle>
          <a:p>
            <a:pPr>
              <a:defRPr/>
            </a:pPr>
            <a:fld id="{1E972906-042C-4B6F-8482-628CCA8CB1EB}" type="slidenum">
              <a:rPr lang="en-US" altLang="ja-JP"/>
              <a:pPr>
                <a:defRPr/>
              </a:pPr>
              <a:t>‹#›</a:t>
            </a:fld>
            <a:endParaRPr lang="en-US" altLang="ja-JP"/>
          </a:p>
        </p:txBody>
      </p:sp>
    </p:spTree>
    <p:extLst>
      <p:ext uri="{BB962C8B-B14F-4D97-AF65-F5344CB8AC3E}">
        <p14:creationId xmlns:p14="http://schemas.microsoft.com/office/powerpoint/2010/main" val="137364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67A5AE56-5777-479B-8C74-E3C00998229D}" type="slidenum">
              <a:rPr lang="en-US" altLang="ja-JP"/>
              <a:pPr>
                <a:defRPr/>
              </a:pPr>
              <a:t>‹#›</a:t>
            </a:fld>
            <a:endParaRPr lang="en-US" altLang="ja-JP"/>
          </a:p>
        </p:txBody>
      </p:sp>
    </p:spTree>
    <p:extLst>
      <p:ext uri="{BB962C8B-B14F-4D97-AF65-F5344CB8AC3E}">
        <p14:creationId xmlns:p14="http://schemas.microsoft.com/office/powerpoint/2010/main" val="324064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7813"/>
            <a:ext cx="6019800" cy="5853112"/>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3D21E5E2-3377-4B2A-8F40-521023A42EE7}" type="slidenum">
              <a:rPr lang="en-US" altLang="ja-JP"/>
              <a:pPr>
                <a:defRPr/>
              </a:pPr>
              <a:t>‹#›</a:t>
            </a:fld>
            <a:endParaRPr lang="en-US" altLang="ja-JP"/>
          </a:p>
        </p:txBody>
      </p:sp>
    </p:spTree>
    <p:extLst>
      <p:ext uri="{BB962C8B-B14F-4D97-AF65-F5344CB8AC3E}">
        <p14:creationId xmlns:p14="http://schemas.microsoft.com/office/powerpoint/2010/main" val="656167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7813"/>
            <a:ext cx="8229600" cy="58531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6"/>
          <p:cNvSpPr>
            <a:spLocks noGrp="1" noChangeArrowheads="1"/>
          </p:cNvSpPr>
          <p:nvPr>
            <p:ph type="sldNum" sz="quarter" idx="12"/>
          </p:nvPr>
        </p:nvSpPr>
        <p:spPr>
          <a:ln/>
        </p:spPr>
        <p:txBody>
          <a:bodyPr/>
          <a:lstStyle>
            <a:lvl1pPr>
              <a:defRPr/>
            </a:lvl1pPr>
          </a:lstStyle>
          <a:p>
            <a:pPr>
              <a:defRPr/>
            </a:pPr>
            <a:fld id="{791AD784-46E8-4F12-B4F5-93ABC4A0D22A}" type="slidenum">
              <a:rPr lang="en-US" altLang="ja-JP"/>
              <a:pPr>
                <a:defRPr/>
              </a:pPr>
              <a:t>‹#›</a:t>
            </a:fld>
            <a:endParaRPr lang="en-US" altLang="ja-JP"/>
          </a:p>
        </p:txBody>
      </p:sp>
    </p:spTree>
    <p:extLst>
      <p:ext uri="{BB962C8B-B14F-4D97-AF65-F5344CB8AC3E}">
        <p14:creationId xmlns:p14="http://schemas.microsoft.com/office/powerpoint/2010/main" val="122043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5ADA9658-F39C-4795-8696-87537C56700D}" type="slidenum">
              <a:rPr lang="en-US" altLang="ja-JP"/>
              <a:pPr>
                <a:defRPr/>
              </a:pPr>
              <a:t>‹#›</a:t>
            </a:fld>
            <a:endParaRPr lang="en-US" altLang="ja-JP"/>
          </a:p>
        </p:txBody>
      </p:sp>
    </p:spTree>
    <p:extLst>
      <p:ext uri="{BB962C8B-B14F-4D97-AF65-F5344CB8AC3E}">
        <p14:creationId xmlns:p14="http://schemas.microsoft.com/office/powerpoint/2010/main" val="235592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46"/>
          <p:cNvSpPr>
            <a:spLocks noGrp="1" noChangeArrowheads="1"/>
          </p:cNvSpPr>
          <p:nvPr>
            <p:ph type="sldNum" sz="quarter" idx="12"/>
          </p:nvPr>
        </p:nvSpPr>
        <p:spPr>
          <a:ln/>
        </p:spPr>
        <p:txBody>
          <a:bodyPr/>
          <a:lstStyle>
            <a:lvl1pPr>
              <a:defRPr/>
            </a:lvl1pPr>
          </a:lstStyle>
          <a:p>
            <a:pPr>
              <a:defRPr/>
            </a:pPr>
            <a:fld id="{1E95B1C9-FD2E-4C82-995B-D48A52D81654}" type="slidenum">
              <a:rPr lang="en-US" altLang="ja-JP"/>
              <a:pPr>
                <a:defRPr/>
              </a:pPr>
              <a:t>‹#›</a:t>
            </a:fld>
            <a:endParaRPr lang="en-US" altLang="ja-JP"/>
          </a:p>
        </p:txBody>
      </p:sp>
    </p:spTree>
    <p:extLst>
      <p:ext uri="{BB962C8B-B14F-4D97-AF65-F5344CB8AC3E}">
        <p14:creationId xmlns:p14="http://schemas.microsoft.com/office/powerpoint/2010/main" val="94053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6"/>
          <p:cNvSpPr>
            <a:spLocks noGrp="1" noChangeArrowheads="1"/>
          </p:cNvSpPr>
          <p:nvPr>
            <p:ph type="sldNum" sz="quarter" idx="12"/>
          </p:nvPr>
        </p:nvSpPr>
        <p:spPr>
          <a:ln/>
        </p:spPr>
        <p:txBody>
          <a:bodyPr/>
          <a:lstStyle>
            <a:lvl1pPr>
              <a:defRPr/>
            </a:lvl1pPr>
          </a:lstStyle>
          <a:p>
            <a:pPr>
              <a:defRPr/>
            </a:pPr>
            <a:fld id="{E84398B1-C5F3-4016-9818-F1A251F67B73}" type="slidenum">
              <a:rPr lang="en-US" altLang="ja-JP"/>
              <a:pPr>
                <a:defRPr/>
              </a:pPr>
              <a:t>‹#›</a:t>
            </a:fld>
            <a:endParaRPr lang="en-US" altLang="ja-JP"/>
          </a:p>
        </p:txBody>
      </p:sp>
    </p:spTree>
    <p:extLst>
      <p:ext uri="{BB962C8B-B14F-4D97-AF65-F5344CB8AC3E}">
        <p14:creationId xmlns:p14="http://schemas.microsoft.com/office/powerpoint/2010/main" val="27197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46"/>
          <p:cNvSpPr>
            <a:spLocks noGrp="1" noChangeArrowheads="1"/>
          </p:cNvSpPr>
          <p:nvPr>
            <p:ph type="sldNum" sz="quarter" idx="12"/>
          </p:nvPr>
        </p:nvSpPr>
        <p:spPr>
          <a:ln/>
        </p:spPr>
        <p:txBody>
          <a:bodyPr/>
          <a:lstStyle>
            <a:lvl1pPr>
              <a:defRPr/>
            </a:lvl1pPr>
          </a:lstStyle>
          <a:p>
            <a:pPr>
              <a:defRPr/>
            </a:pPr>
            <a:fld id="{D64F4FE2-4E7B-4242-9730-F38CDB5E8F28}" type="slidenum">
              <a:rPr lang="en-US" altLang="ja-JP"/>
              <a:pPr>
                <a:defRPr/>
              </a:pPr>
              <a:t>‹#›</a:t>
            </a:fld>
            <a:endParaRPr lang="en-US" altLang="ja-JP"/>
          </a:p>
        </p:txBody>
      </p:sp>
    </p:spTree>
    <p:extLst>
      <p:ext uri="{BB962C8B-B14F-4D97-AF65-F5344CB8AC3E}">
        <p14:creationId xmlns:p14="http://schemas.microsoft.com/office/powerpoint/2010/main" val="2382246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6"/>
          <p:cNvSpPr>
            <a:spLocks noGrp="1" noChangeArrowheads="1"/>
          </p:cNvSpPr>
          <p:nvPr>
            <p:ph type="sldNum" sz="quarter" idx="12"/>
          </p:nvPr>
        </p:nvSpPr>
        <p:spPr>
          <a:ln/>
        </p:spPr>
        <p:txBody>
          <a:bodyPr/>
          <a:lstStyle>
            <a:lvl1pPr>
              <a:defRPr/>
            </a:lvl1pPr>
          </a:lstStyle>
          <a:p>
            <a:pPr>
              <a:defRPr/>
            </a:pPr>
            <a:fld id="{8ADF1AA0-42D5-40F9-9BE5-B3EE82A26AE8}" type="slidenum">
              <a:rPr lang="en-US" altLang="ja-JP"/>
              <a:pPr>
                <a:defRPr/>
              </a:pPr>
              <a:t>‹#›</a:t>
            </a:fld>
            <a:endParaRPr lang="en-US" altLang="ja-JP"/>
          </a:p>
        </p:txBody>
      </p:sp>
    </p:spTree>
    <p:extLst>
      <p:ext uri="{BB962C8B-B14F-4D97-AF65-F5344CB8AC3E}">
        <p14:creationId xmlns:p14="http://schemas.microsoft.com/office/powerpoint/2010/main" val="174657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46"/>
          <p:cNvSpPr>
            <a:spLocks noGrp="1" noChangeArrowheads="1"/>
          </p:cNvSpPr>
          <p:nvPr>
            <p:ph type="sldNum" sz="quarter" idx="12"/>
          </p:nvPr>
        </p:nvSpPr>
        <p:spPr>
          <a:ln/>
        </p:spPr>
        <p:txBody>
          <a:bodyPr/>
          <a:lstStyle>
            <a:lvl1pPr>
              <a:defRPr/>
            </a:lvl1pPr>
          </a:lstStyle>
          <a:p>
            <a:pPr>
              <a:defRPr/>
            </a:pPr>
            <a:fld id="{A4559D0C-EE95-4AFB-B226-3794DAF1A00D}" type="slidenum">
              <a:rPr lang="en-US" altLang="ja-JP"/>
              <a:pPr>
                <a:defRPr/>
              </a:pPr>
              <a:t>‹#›</a:t>
            </a:fld>
            <a:endParaRPr lang="en-US" altLang="ja-JP"/>
          </a:p>
        </p:txBody>
      </p:sp>
    </p:spTree>
    <p:extLst>
      <p:ext uri="{BB962C8B-B14F-4D97-AF65-F5344CB8AC3E}">
        <p14:creationId xmlns:p14="http://schemas.microsoft.com/office/powerpoint/2010/main" val="53446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6"/>
          <p:cNvSpPr>
            <a:spLocks noGrp="1" noChangeArrowheads="1"/>
          </p:cNvSpPr>
          <p:nvPr>
            <p:ph type="sldNum" sz="quarter" idx="12"/>
          </p:nvPr>
        </p:nvSpPr>
        <p:spPr>
          <a:ln/>
        </p:spPr>
        <p:txBody>
          <a:bodyPr/>
          <a:lstStyle>
            <a:lvl1pPr>
              <a:defRPr/>
            </a:lvl1pPr>
          </a:lstStyle>
          <a:p>
            <a:pPr>
              <a:defRPr/>
            </a:pPr>
            <a:fld id="{A2831B31-E0F7-45AA-9C05-F35D4B2529D6}" type="slidenum">
              <a:rPr lang="en-US" altLang="ja-JP"/>
              <a:pPr>
                <a:defRPr/>
              </a:pPr>
              <a:t>‹#›</a:t>
            </a:fld>
            <a:endParaRPr lang="en-US" altLang="ja-JP"/>
          </a:p>
        </p:txBody>
      </p:sp>
    </p:spTree>
    <p:extLst>
      <p:ext uri="{BB962C8B-B14F-4D97-AF65-F5344CB8AC3E}">
        <p14:creationId xmlns:p14="http://schemas.microsoft.com/office/powerpoint/2010/main" val="87904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46"/>
          <p:cNvSpPr>
            <a:spLocks noGrp="1" noChangeArrowheads="1"/>
          </p:cNvSpPr>
          <p:nvPr>
            <p:ph type="sldNum" sz="quarter" idx="12"/>
          </p:nvPr>
        </p:nvSpPr>
        <p:spPr>
          <a:ln/>
        </p:spPr>
        <p:txBody>
          <a:bodyPr/>
          <a:lstStyle>
            <a:lvl1pPr>
              <a:defRPr/>
            </a:lvl1pPr>
          </a:lstStyle>
          <a:p>
            <a:pPr>
              <a:defRPr/>
            </a:pPr>
            <a:fld id="{79DEC7C1-33C5-49FB-8F71-202B679820EC}" type="slidenum">
              <a:rPr lang="en-US" altLang="ja-JP"/>
              <a:pPr>
                <a:defRPr/>
              </a:pPr>
              <a:t>‹#›</a:t>
            </a:fld>
            <a:endParaRPr lang="en-US" altLang="ja-JP"/>
          </a:p>
        </p:txBody>
      </p:sp>
    </p:spTree>
    <p:extLst>
      <p:ext uri="{BB962C8B-B14F-4D97-AF65-F5344CB8AC3E}">
        <p14:creationId xmlns:p14="http://schemas.microsoft.com/office/powerpoint/2010/main" val="225642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ja-JP" altLang="en-US"/>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ja-JP" altLang="en-US"/>
            </a:p>
          </p:txBody>
        </p:sp>
        <p:sp>
          <p:nvSpPr>
            <p:cNvPr id="1035" name="Freeform 6"/>
            <p:cNvSpPr>
              <a:spLocks/>
            </p:cNvSpPr>
            <p:nvPr/>
          </p:nvSpPr>
          <p:spPr bwMode="hidden">
            <a:xfrm>
              <a:off x="4038" y="3577"/>
              <a:ext cx="1720" cy="65"/>
            </a:xfrm>
            <a:custGeom>
              <a:avLst/>
              <a:gdLst>
                <a:gd name="T0" fmla="*/ 1712 w 1722"/>
                <a:gd name="T1" fmla="*/ 61 h 66"/>
                <a:gd name="T2" fmla="*/ 1712 w 1722"/>
                <a:gd name="T3" fmla="*/ 55 h 66"/>
                <a:gd name="T4" fmla="*/ 0 w 1722"/>
                <a:gd name="T5" fmla="*/ 0 h 66"/>
                <a:gd name="T6" fmla="*/ 0 w 1722"/>
                <a:gd name="T7" fmla="*/ 43 h 66"/>
                <a:gd name="T8" fmla="*/ 1712 w 1722"/>
                <a:gd name="T9" fmla="*/ 61 h 66"/>
                <a:gd name="T10" fmla="*/ 1712 w 1722"/>
                <a:gd name="T11" fmla="*/ 61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ja-JP" altLang="en-US"/>
            </a:p>
          </p:txBody>
        </p:sp>
        <p:sp>
          <p:nvSpPr>
            <p:cNvPr id="1037" name="Freeform 8"/>
            <p:cNvSpPr>
              <a:spLocks/>
            </p:cNvSpPr>
            <p:nvPr/>
          </p:nvSpPr>
          <p:spPr bwMode="hidden">
            <a:xfrm>
              <a:off x="4784" y="3702"/>
              <a:ext cx="974" cy="101"/>
            </a:xfrm>
            <a:custGeom>
              <a:avLst/>
              <a:gdLst>
                <a:gd name="T0" fmla="*/ 970 w 975"/>
                <a:gd name="T1" fmla="*/ 48 h 101"/>
                <a:gd name="T2" fmla="*/ 970 w 975"/>
                <a:gd name="T3" fmla="*/ 0 h 101"/>
                <a:gd name="T4" fmla="*/ 0 w 975"/>
                <a:gd name="T5" fmla="*/ 24 h 101"/>
                <a:gd name="T6" fmla="*/ 0 w 975"/>
                <a:gd name="T7" fmla="*/ 101 h 101"/>
                <a:gd name="T8" fmla="*/ 970 w 975"/>
                <a:gd name="T9" fmla="*/ 48 h 101"/>
                <a:gd name="T10" fmla="*/ 970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8" name="Freeform 9"/>
            <p:cNvSpPr>
              <a:spLocks/>
            </p:cNvSpPr>
            <p:nvPr/>
          </p:nvSpPr>
          <p:spPr bwMode="hidden">
            <a:xfrm>
              <a:off x="3619" y="3815"/>
              <a:ext cx="2139" cy="198"/>
            </a:xfrm>
            <a:custGeom>
              <a:avLst/>
              <a:gdLst>
                <a:gd name="T0" fmla="*/ 2131 w 2141"/>
                <a:gd name="T1" fmla="*/ 0 h 198"/>
                <a:gd name="T2" fmla="*/ 0 w 2141"/>
                <a:gd name="T3" fmla="*/ 156 h 198"/>
                <a:gd name="T4" fmla="*/ 0 w 2141"/>
                <a:gd name="T5" fmla="*/ 198 h 198"/>
                <a:gd name="T6" fmla="*/ 2131 w 2141"/>
                <a:gd name="T7" fmla="*/ 0 h 198"/>
                <a:gd name="T8" fmla="*/ 213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1040" name="Freeform 11"/>
            <p:cNvSpPr>
              <a:spLocks/>
            </p:cNvSpPr>
            <p:nvPr/>
          </p:nvSpPr>
          <p:spPr bwMode="hidden">
            <a:xfrm>
              <a:off x="2097" y="4043"/>
              <a:ext cx="2514" cy="276"/>
            </a:xfrm>
            <a:custGeom>
              <a:avLst/>
              <a:gdLst>
                <a:gd name="T0" fmla="*/ 2167 w 2517"/>
                <a:gd name="T1" fmla="*/ 276 h 276"/>
                <a:gd name="T2" fmla="*/ 2502 w 2517"/>
                <a:gd name="T3" fmla="*/ 204 h 276"/>
                <a:gd name="T4" fmla="*/ 2245 w 2517"/>
                <a:gd name="T5" fmla="*/ 0 h 276"/>
                <a:gd name="T6" fmla="*/ 0 w 2517"/>
                <a:gd name="T7" fmla="*/ 276 h 276"/>
                <a:gd name="T8" fmla="*/ 2167 w 2517"/>
                <a:gd name="T9" fmla="*/ 276 h 276"/>
                <a:gd name="T10" fmla="*/ 2167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ja-JP" altLang="en-US"/>
            </a:p>
          </p:txBody>
        </p:sp>
        <p:sp>
          <p:nvSpPr>
            <p:cNvPr id="1042" name="Freeform 13"/>
            <p:cNvSpPr>
              <a:spLocks/>
            </p:cNvSpPr>
            <p:nvPr/>
          </p:nvSpPr>
          <p:spPr bwMode="hidden">
            <a:xfrm>
              <a:off x="5030" y="3151"/>
              <a:ext cx="728" cy="240"/>
            </a:xfrm>
            <a:custGeom>
              <a:avLst/>
              <a:gdLst>
                <a:gd name="T0" fmla="*/ 724 w 729"/>
                <a:gd name="T1" fmla="*/ 240 h 240"/>
                <a:gd name="T2" fmla="*/ 0 w 729"/>
                <a:gd name="T3" fmla="*/ 0 h 240"/>
                <a:gd name="T4" fmla="*/ 0 w 729"/>
                <a:gd name="T5" fmla="*/ 6 h 240"/>
                <a:gd name="T6" fmla="*/ 724 w 729"/>
                <a:gd name="T7" fmla="*/ 240 h 240"/>
                <a:gd name="T8" fmla="*/ 724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ja-JP" altLang="en-US"/>
            </a:p>
          </p:txBody>
        </p:sp>
        <p:sp>
          <p:nvSpPr>
            <p:cNvPr id="1044" name="Freeform 15"/>
            <p:cNvSpPr>
              <a:spLocks/>
            </p:cNvSpPr>
            <p:nvPr/>
          </p:nvSpPr>
          <p:spPr bwMode="hidden">
            <a:xfrm>
              <a:off x="5030" y="3049"/>
              <a:ext cx="728" cy="318"/>
            </a:xfrm>
            <a:custGeom>
              <a:avLst/>
              <a:gdLst>
                <a:gd name="T0" fmla="*/ 724 w 729"/>
                <a:gd name="T1" fmla="*/ 318 h 318"/>
                <a:gd name="T2" fmla="*/ 724 w 729"/>
                <a:gd name="T3" fmla="*/ 312 h 318"/>
                <a:gd name="T4" fmla="*/ 0 w 729"/>
                <a:gd name="T5" fmla="*/ 0 h 318"/>
                <a:gd name="T6" fmla="*/ 0 w 729"/>
                <a:gd name="T7" fmla="*/ 54 h 318"/>
                <a:gd name="T8" fmla="*/ 724 w 729"/>
                <a:gd name="T9" fmla="*/ 318 h 318"/>
                <a:gd name="T10" fmla="*/ 724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ja-JP" altLang="en-US"/>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ja-JP" altLang="en-US"/>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ja-JP" altLang="en-US"/>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ja-JP" altLang="en-US"/>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ja-JP" altLang="en-US"/>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ja-JP" altLang="en-US"/>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ja-JP" altLang="en-US"/>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ja-JP" altLang="en-US"/>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ja-JP" altLang="en-US"/>
            </a:p>
          </p:txBody>
        </p:sp>
        <p:sp>
          <p:nvSpPr>
            <p:cNvPr id="1057" name="Freeform 28"/>
            <p:cNvSpPr>
              <a:spLocks/>
            </p:cNvSpPr>
            <p:nvPr/>
          </p:nvSpPr>
          <p:spPr bwMode="hidden">
            <a:xfrm>
              <a:off x="5698" y="653"/>
              <a:ext cx="60" cy="311"/>
            </a:xfrm>
            <a:custGeom>
              <a:avLst/>
              <a:gdLst>
                <a:gd name="T0" fmla="*/ 0 w 60"/>
                <a:gd name="T1" fmla="*/ 144 h 312"/>
                <a:gd name="T2" fmla="*/ 60 w 60"/>
                <a:gd name="T3" fmla="*/ 307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ja-JP" altLang="en-US"/>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ja-JP" altLang="en-US"/>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ja-JP" altLang="en-US"/>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ja-JP" altLang="en-US"/>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ja-JP" altLang="en-US"/>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ja-JP" altLang="en-US"/>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ja-JP" altLang="en-US"/>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ja-JP" altLang="en-US"/>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ja-JP" altLang="en-US"/>
            </a:p>
          </p:txBody>
        </p:sp>
        <p:grpSp>
          <p:nvGrpSpPr>
            <p:cNvPr id="1068"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ja-JP" altLang="en-US"/>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ja-JP" altLang="en-US"/>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pPr>
              <a:defRPr/>
            </a:pPr>
            <a:endParaRPr lang="en-US" altLang="ja-JP"/>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pPr>
              <a:defRPr/>
            </a:pPr>
            <a:endParaRPr lang="en-US" altLang="ja-JP"/>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pPr>
              <a:defRPr/>
            </a:pPr>
            <a:fld id="{92229D47-7A23-4269-A81B-B662F74B5E75}"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charset="-128"/>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package" Target="../embeddings/Microsoft_Excel_Worksheet1.xlsx"/><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p:txBody>
          <a:bodyPr/>
          <a:lstStyle/>
          <a:p>
            <a:pPr eaLnBrk="1" hangingPunct="1">
              <a:defRPr/>
            </a:pPr>
            <a:r>
              <a:rPr lang="ja-JP" altLang="en-US" dirty="0">
                <a:solidFill>
                  <a:srgbClr val="FFFF00"/>
                </a:solidFill>
              </a:rPr>
              <a:t>精神障がいと発達障がい</a:t>
            </a:r>
            <a:br>
              <a:rPr lang="en-US" altLang="ja-JP" dirty="0">
                <a:solidFill>
                  <a:srgbClr val="FFFF00"/>
                </a:solidFill>
              </a:rPr>
            </a:br>
            <a:r>
              <a:rPr lang="ja-JP" altLang="en-US" dirty="0">
                <a:solidFill>
                  <a:srgbClr val="FFFF00"/>
                </a:solidFill>
              </a:rPr>
              <a:t>医療的立場から</a:t>
            </a:r>
          </a:p>
        </p:txBody>
      </p:sp>
      <p:sp>
        <p:nvSpPr>
          <p:cNvPr id="2051" name="Rectangle 3"/>
          <p:cNvSpPr>
            <a:spLocks noGrp="1" noChangeArrowheads="1"/>
          </p:cNvSpPr>
          <p:nvPr>
            <p:ph type="subTitle" sz="quarter" idx="1"/>
          </p:nvPr>
        </p:nvSpPr>
        <p:spPr>
          <a:xfrm>
            <a:off x="1371600" y="3886200"/>
            <a:ext cx="6729413" cy="1752600"/>
          </a:xfrm>
        </p:spPr>
        <p:txBody>
          <a:bodyPr/>
          <a:lstStyle/>
          <a:p>
            <a:pPr eaLnBrk="1" hangingPunct="1">
              <a:defRPr/>
            </a:pPr>
            <a:r>
              <a:rPr lang="ja-JP" altLang="en-US" sz="3200" dirty="0"/>
              <a:t>田中精神科医オフィス</a:t>
            </a:r>
            <a:endParaRPr lang="en-US" altLang="ja-JP" sz="3200" dirty="0"/>
          </a:p>
          <a:p>
            <a:pPr eaLnBrk="1" hangingPunct="1">
              <a:defRPr/>
            </a:pPr>
            <a:r>
              <a:rPr lang="ja-JP" altLang="en-US" sz="3200" dirty="0"/>
              <a:t>田中　千足</a:t>
            </a:r>
          </a:p>
          <a:p>
            <a:pPr eaLnBrk="1" hangingPunct="1">
              <a:defRPr/>
            </a:pPr>
            <a:r>
              <a:rPr lang="en-US" altLang="ja-JP" sz="3200" dirty="0"/>
              <a:t>2020</a:t>
            </a:r>
            <a:r>
              <a:rPr lang="ja-JP" altLang="en-US" sz="3200" dirty="0"/>
              <a:t>年</a:t>
            </a:r>
            <a:r>
              <a:rPr lang="en-US" altLang="ja-JP" sz="3200" dirty="0"/>
              <a:t>8</a:t>
            </a:r>
            <a:r>
              <a:rPr lang="ja-JP" altLang="en-US" sz="3200" dirty="0"/>
              <a:t>月</a:t>
            </a:r>
            <a:r>
              <a:rPr lang="en-US" altLang="ja-JP" sz="3200" dirty="0"/>
              <a:t>26</a:t>
            </a:r>
            <a:r>
              <a:rPr lang="ja-JP" altLang="en-US" sz="3200" dirty="0"/>
              <a:t>日</a:t>
            </a:r>
          </a:p>
        </p:txBody>
      </p:sp>
      <p:sp>
        <p:nvSpPr>
          <p:cNvPr id="2" name="テキスト ボックス 1">
            <a:extLst>
              <a:ext uri="{FF2B5EF4-FFF2-40B4-BE49-F238E27FC236}">
                <a16:creationId xmlns:a16="http://schemas.microsoft.com/office/drawing/2014/main" id="{278D9CD4-84A0-4A4E-8AED-CEDF88151DC2}"/>
              </a:ext>
            </a:extLst>
          </p:cNvPr>
          <p:cNvSpPr txBox="1"/>
          <p:nvPr/>
        </p:nvSpPr>
        <p:spPr>
          <a:xfrm>
            <a:off x="1835696" y="476672"/>
            <a:ext cx="5400600" cy="369332"/>
          </a:xfrm>
          <a:prstGeom prst="rect">
            <a:avLst/>
          </a:prstGeom>
          <a:noFill/>
        </p:spPr>
        <p:txBody>
          <a:bodyPr wrap="square" rtlCol="0">
            <a:spAutoFit/>
          </a:bodyPr>
          <a:lstStyle/>
          <a:p>
            <a:r>
              <a:rPr kumimoji="1" lang="ja-JP" altLang="en-US"/>
              <a:t>一般社団法人　キャリアブリッジ　社内研修会</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F2FB1E-F020-4E2F-9CE9-2CDED5D812F7}"/>
              </a:ext>
            </a:extLst>
          </p:cNvPr>
          <p:cNvSpPr>
            <a:spLocks noGrp="1"/>
          </p:cNvSpPr>
          <p:nvPr>
            <p:ph type="title"/>
          </p:nvPr>
        </p:nvSpPr>
        <p:spPr/>
        <p:txBody>
          <a:bodyPr/>
          <a:lstStyle/>
          <a:p>
            <a:r>
              <a:rPr kumimoji="1" lang="ja-JP" altLang="en-US" dirty="0"/>
              <a:t>診断ガイドラインの更新</a:t>
            </a:r>
          </a:p>
        </p:txBody>
      </p:sp>
      <p:sp>
        <p:nvSpPr>
          <p:cNvPr id="3" name="コンテンツ プレースホルダー 2">
            <a:extLst>
              <a:ext uri="{FF2B5EF4-FFF2-40B4-BE49-F238E27FC236}">
                <a16:creationId xmlns:a16="http://schemas.microsoft.com/office/drawing/2014/main" id="{5E90F183-9F05-42AE-A0A8-8E03C962EF66}"/>
              </a:ext>
            </a:extLst>
          </p:cNvPr>
          <p:cNvSpPr>
            <a:spLocks noGrp="1"/>
          </p:cNvSpPr>
          <p:nvPr>
            <p:ph idx="1"/>
          </p:nvPr>
        </p:nvSpPr>
        <p:spPr/>
        <p:txBody>
          <a:bodyPr/>
          <a:lstStyle/>
          <a:p>
            <a:r>
              <a:rPr kumimoji="1" lang="en-US" altLang="ja-JP" dirty="0"/>
              <a:t>ICD-10</a:t>
            </a:r>
            <a:r>
              <a:rPr kumimoji="1" lang="ja-JP" altLang="en-US" dirty="0"/>
              <a:t>から</a:t>
            </a:r>
            <a:r>
              <a:rPr kumimoji="1" lang="en-US" altLang="ja-JP" dirty="0">
                <a:solidFill>
                  <a:schemeClr val="tx2"/>
                </a:solidFill>
              </a:rPr>
              <a:t>ICD-11</a:t>
            </a:r>
            <a:r>
              <a:rPr kumimoji="1" lang="ja-JP" altLang="en-US" dirty="0"/>
              <a:t>へ（</a:t>
            </a:r>
            <a:r>
              <a:rPr kumimoji="1" lang="en-US" altLang="ja-JP" dirty="0"/>
              <a:t>WHO)</a:t>
            </a:r>
          </a:p>
          <a:p>
            <a:r>
              <a:rPr lang="en-US" altLang="ja-JP" dirty="0"/>
              <a:t>DSM-Ⅳ-TR</a:t>
            </a:r>
            <a:r>
              <a:rPr lang="ja-JP" altLang="en-US" dirty="0"/>
              <a:t>から</a:t>
            </a:r>
            <a:r>
              <a:rPr lang="en-US" altLang="ja-JP" dirty="0">
                <a:solidFill>
                  <a:schemeClr val="tx2"/>
                </a:solidFill>
              </a:rPr>
              <a:t>DSM-5</a:t>
            </a:r>
            <a:r>
              <a:rPr lang="ja-JP" altLang="en-US" dirty="0"/>
              <a:t>へ（アメリカ精神医学会）</a:t>
            </a:r>
            <a:endParaRPr lang="en-US" altLang="ja-JP" dirty="0"/>
          </a:p>
          <a:p>
            <a:r>
              <a:rPr kumimoji="1" lang="ja-JP" altLang="en-US" dirty="0"/>
              <a:t>精神障がいの一部再分類</a:t>
            </a:r>
            <a:endParaRPr kumimoji="1" lang="en-US" altLang="ja-JP" dirty="0"/>
          </a:p>
          <a:p>
            <a:r>
              <a:rPr lang="ja-JP" altLang="en-US" dirty="0"/>
              <a:t>カテゴリー分類から</a:t>
            </a:r>
            <a:r>
              <a:rPr lang="ja-JP" altLang="en-US" dirty="0">
                <a:solidFill>
                  <a:schemeClr val="tx2"/>
                </a:solidFill>
              </a:rPr>
              <a:t>スペクトラム（連続体）</a:t>
            </a:r>
            <a:r>
              <a:rPr lang="ja-JP" altLang="en-US" dirty="0"/>
              <a:t>概念に</a:t>
            </a:r>
            <a:endParaRPr lang="en-US" altLang="ja-JP" dirty="0"/>
          </a:p>
          <a:p>
            <a:r>
              <a:rPr kumimoji="1" lang="ja-JP" altLang="en-US" dirty="0"/>
              <a:t>訳語では</a:t>
            </a:r>
            <a:r>
              <a:rPr kumimoji="1" lang="en-US" altLang="ja-JP" dirty="0">
                <a:solidFill>
                  <a:srgbClr val="FFFF00"/>
                </a:solidFill>
              </a:rPr>
              <a:t>disorder</a:t>
            </a:r>
            <a:r>
              <a:rPr kumimoji="1" lang="ja-JP" altLang="en-US" dirty="0"/>
              <a:t>を</a:t>
            </a:r>
            <a:r>
              <a:rPr kumimoji="1" lang="ja-JP" altLang="en-US" dirty="0">
                <a:solidFill>
                  <a:schemeClr val="tx2"/>
                </a:solidFill>
              </a:rPr>
              <a:t>「障害」または「症」</a:t>
            </a:r>
            <a:r>
              <a:rPr kumimoji="1" lang="ja-JP" altLang="en-US" dirty="0"/>
              <a:t>とする</a:t>
            </a:r>
            <a:endParaRPr kumimoji="1" lang="en-US" altLang="ja-JP" dirty="0"/>
          </a:p>
          <a:p>
            <a:r>
              <a:rPr lang="ja-JP" altLang="en-US" dirty="0">
                <a:solidFill>
                  <a:schemeClr val="tx2"/>
                </a:solidFill>
              </a:rPr>
              <a:t>全般不安症</a:t>
            </a:r>
            <a:r>
              <a:rPr lang="en-US" altLang="ja-JP" dirty="0"/>
              <a:t>/</a:t>
            </a:r>
            <a:r>
              <a:rPr lang="ja-JP" altLang="en-US" dirty="0"/>
              <a:t>全般性不安障害</a:t>
            </a:r>
            <a:endParaRPr kumimoji="1" lang="ja-JP" altLang="en-US" dirty="0"/>
          </a:p>
        </p:txBody>
      </p:sp>
    </p:spTree>
    <p:extLst>
      <p:ext uri="{BB962C8B-B14F-4D97-AF65-F5344CB8AC3E}">
        <p14:creationId xmlns:p14="http://schemas.microsoft.com/office/powerpoint/2010/main" val="551422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3FB75-A0A7-4172-AC80-A58EB3B27386}"/>
              </a:ext>
            </a:extLst>
          </p:cNvPr>
          <p:cNvSpPr>
            <a:spLocks noGrp="1"/>
          </p:cNvSpPr>
          <p:nvPr>
            <p:ph type="title"/>
          </p:nvPr>
        </p:nvSpPr>
        <p:spPr/>
        <p:txBody>
          <a:bodyPr/>
          <a:lstStyle/>
          <a:p>
            <a:r>
              <a:rPr kumimoji="1" lang="en-US" altLang="ja-JP" dirty="0"/>
              <a:t>ICD-11</a:t>
            </a:r>
            <a:br>
              <a:rPr kumimoji="1" lang="en-US" altLang="ja-JP" dirty="0"/>
            </a:br>
            <a:r>
              <a:rPr kumimoji="1" lang="zh-TW" altLang="en-US" sz="3600" dirty="0"/>
              <a:t>０６　精神的、行動的、神経発達的障害群</a:t>
            </a:r>
            <a:endParaRPr kumimoji="1" lang="ja-JP" altLang="en-US" sz="3600" dirty="0"/>
          </a:p>
        </p:txBody>
      </p:sp>
      <p:sp>
        <p:nvSpPr>
          <p:cNvPr id="3" name="コンテンツ プレースホルダー 2">
            <a:extLst>
              <a:ext uri="{FF2B5EF4-FFF2-40B4-BE49-F238E27FC236}">
                <a16:creationId xmlns:a16="http://schemas.microsoft.com/office/drawing/2014/main" id="{94D79D72-A56C-46D4-A6B6-8BAB53F32E34}"/>
              </a:ext>
            </a:extLst>
          </p:cNvPr>
          <p:cNvSpPr>
            <a:spLocks noGrp="1"/>
          </p:cNvSpPr>
          <p:nvPr>
            <p:ph idx="1"/>
          </p:nvPr>
        </p:nvSpPr>
        <p:spPr/>
        <p:txBody>
          <a:bodyPr/>
          <a:lstStyle/>
          <a:p>
            <a:r>
              <a:rPr kumimoji="1" lang="en-US" altLang="ja-JP" dirty="0"/>
              <a:t>1 </a:t>
            </a:r>
            <a:r>
              <a:rPr kumimoji="1" lang="ja-JP" altLang="en-US" dirty="0"/>
              <a:t>神経発達症群</a:t>
            </a:r>
            <a:endParaRPr kumimoji="1" lang="en-US" altLang="ja-JP" dirty="0"/>
          </a:p>
          <a:p>
            <a:pPr lvl="1"/>
            <a:r>
              <a:rPr kumimoji="1" lang="ja-JP" altLang="en-US" dirty="0">
                <a:solidFill>
                  <a:srgbClr val="FFFF00"/>
                </a:solidFill>
              </a:rPr>
              <a:t>知的発達症</a:t>
            </a:r>
            <a:endParaRPr kumimoji="1" lang="en-US" altLang="ja-JP" dirty="0">
              <a:solidFill>
                <a:srgbClr val="FFFF00"/>
              </a:solidFill>
            </a:endParaRPr>
          </a:p>
          <a:p>
            <a:pPr lvl="1"/>
            <a:r>
              <a:rPr kumimoji="1" lang="ja-JP" altLang="en-US" dirty="0">
                <a:solidFill>
                  <a:srgbClr val="FFFF00"/>
                </a:solidFill>
              </a:rPr>
              <a:t>自閉スペクトラム症</a:t>
            </a:r>
            <a:endParaRPr lang="en-US" altLang="ja-JP" dirty="0">
              <a:solidFill>
                <a:srgbClr val="FFFF00"/>
              </a:solidFill>
            </a:endParaRPr>
          </a:p>
          <a:p>
            <a:pPr lvl="1"/>
            <a:r>
              <a:rPr kumimoji="1" lang="zh-TW" altLang="en-US" dirty="0"/>
              <a:t> 注意欠如多動症</a:t>
            </a:r>
            <a:endParaRPr kumimoji="1" lang="en-US" altLang="zh-TW" dirty="0"/>
          </a:p>
          <a:p>
            <a:pPr lvl="1"/>
            <a:r>
              <a:rPr kumimoji="1" lang="ja-JP" altLang="en-US" dirty="0"/>
              <a:t>チック症群</a:t>
            </a:r>
            <a:endParaRPr kumimoji="1" lang="en-US" altLang="ja-JP" dirty="0"/>
          </a:p>
          <a:p>
            <a:r>
              <a:rPr kumimoji="1" lang="ja-JP" altLang="en-US" dirty="0"/>
              <a:t>２　統合失調症または他の一次性精神症群</a:t>
            </a:r>
            <a:endParaRPr kumimoji="1" lang="en-US" altLang="ja-JP" dirty="0"/>
          </a:p>
          <a:p>
            <a:pPr lvl="1"/>
            <a:r>
              <a:rPr kumimoji="1" lang="ja-JP" altLang="en-US" dirty="0"/>
              <a:t>統合失調症</a:t>
            </a:r>
            <a:endParaRPr kumimoji="1" lang="en-US" altLang="ja-JP" dirty="0"/>
          </a:p>
          <a:p>
            <a:pPr lvl="1"/>
            <a:r>
              <a:rPr kumimoji="1" lang="zh-TW" altLang="en-US" dirty="0"/>
              <a:t>統合失調感情症</a:t>
            </a:r>
            <a:endParaRPr kumimoji="1" lang="en-US" altLang="zh-TW" dirty="0"/>
          </a:p>
          <a:p>
            <a:pPr lvl="1"/>
            <a:r>
              <a:rPr kumimoji="1" lang="zh-TW" altLang="en-US" dirty="0"/>
              <a:t>統合失調型症</a:t>
            </a:r>
            <a:endParaRPr kumimoji="1" lang="en-US" altLang="ja-JP" dirty="0"/>
          </a:p>
          <a:p>
            <a:pPr marL="457200" lvl="1" indent="0">
              <a:buNone/>
            </a:pPr>
            <a:endParaRPr kumimoji="1" lang="en-US" altLang="ja-JP" dirty="0"/>
          </a:p>
          <a:p>
            <a:pPr lvl="1"/>
            <a:endParaRPr kumimoji="1" lang="ja-JP" altLang="en-US" dirty="0"/>
          </a:p>
        </p:txBody>
      </p:sp>
    </p:spTree>
    <p:extLst>
      <p:ext uri="{BB962C8B-B14F-4D97-AF65-F5344CB8AC3E}">
        <p14:creationId xmlns:p14="http://schemas.microsoft.com/office/powerpoint/2010/main" val="4206924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3FB75-A0A7-4172-AC80-A58EB3B27386}"/>
              </a:ext>
            </a:extLst>
          </p:cNvPr>
          <p:cNvSpPr>
            <a:spLocks noGrp="1"/>
          </p:cNvSpPr>
          <p:nvPr>
            <p:ph type="title"/>
          </p:nvPr>
        </p:nvSpPr>
        <p:spPr/>
        <p:txBody>
          <a:bodyPr/>
          <a:lstStyle/>
          <a:p>
            <a:r>
              <a:rPr kumimoji="1" lang="en-US" altLang="ja-JP" dirty="0"/>
              <a:t>ICD-11</a:t>
            </a:r>
            <a:br>
              <a:rPr kumimoji="1" lang="en-US" altLang="ja-JP" dirty="0"/>
            </a:br>
            <a:r>
              <a:rPr kumimoji="1" lang="zh-TW" altLang="en-US" sz="3600" dirty="0"/>
              <a:t>０６　精神的、行動的、神経発達的障害群</a:t>
            </a:r>
            <a:endParaRPr kumimoji="1" lang="ja-JP" altLang="en-US" sz="3600" dirty="0"/>
          </a:p>
        </p:txBody>
      </p:sp>
      <p:sp>
        <p:nvSpPr>
          <p:cNvPr id="3" name="コンテンツ プレースホルダー 2">
            <a:extLst>
              <a:ext uri="{FF2B5EF4-FFF2-40B4-BE49-F238E27FC236}">
                <a16:creationId xmlns:a16="http://schemas.microsoft.com/office/drawing/2014/main" id="{94D79D72-A56C-46D4-A6B6-8BAB53F32E34}"/>
              </a:ext>
            </a:extLst>
          </p:cNvPr>
          <p:cNvSpPr>
            <a:spLocks noGrp="1"/>
          </p:cNvSpPr>
          <p:nvPr>
            <p:ph idx="1"/>
          </p:nvPr>
        </p:nvSpPr>
        <p:spPr/>
        <p:txBody>
          <a:bodyPr/>
          <a:lstStyle/>
          <a:p>
            <a:r>
              <a:rPr lang="en-US" altLang="ja-JP" dirty="0"/>
              <a:t>3</a:t>
            </a:r>
            <a:r>
              <a:rPr lang="ja-JP" altLang="en-US" dirty="0"/>
              <a:t>　</a:t>
            </a:r>
            <a:r>
              <a:rPr lang="ja-JP" altLang="en-US" dirty="0">
                <a:solidFill>
                  <a:srgbClr val="FFFF00"/>
                </a:solidFill>
              </a:rPr>
              <a:t>気分症群</a:t>
            </a:r>
            <a:endParaRPr lang="en-US" altLang="ja-JP" dirty="0">
              <a:solidFill>
                <a:srgbClr val="FFFF00"/>
              </a:solidFill>
            </a:endParaRPr>
          </a:p>
          <a:p>
            <a:pPr lvl="1"/>
            <a:r>
              <a:rPr kumimoji="1" lang="ja-JP" altLang="en-US" dirty="0">
                <a:solidFill>
                  <a:srgbClr val="FFFF00"/>
                </a:solidFill>
              </a:rPr>
              <a:t>双極症</a:t>
            </a:r>
            <a:r>
              <a:rPr kumimoji="1" lang="ja-JP" altLang="en-US" dirty="0"/>
              <a:t>または関連症群</a:t>
            </a:r>
            <a:endParaRPr kumimoji="1" lang="en-US" altLang="ja-JP" dirty="0"/>
          </a:p>
          <a:p>
            <a:pPr lvl="1"/>
            <a:r>
              <a:rPr kumimoji="1" lang="ja-JP" altLang="en-US" dirty="0">
                <a:solidFill>
                  <a:srgbClr val="FFFF00"/>
                </a:solidFill>
              </a:rPr>
              <a:t>抑うつ症群</a:t>
            </a:r>
            <a:endParaRPr kumimoji="1" lang="en-US" altLang="ja-JP" dirty="0">
              <a:solidFill>
                <a:srgbClr val="FFFF00"/>
              </a:solidFill>
            </a:endParaRPr>
          </a:p>
          <a:p>
            <a:r>
              <a:rPr lang="en-US" altLang="ja-JP" dirty="0"/>
              <a:t>4</a:t>
            </a:r>
            <a:r>
              <a:rPr lang="ja-JP" altLang="en-US" dirty="0"/>
              <a:t>　不安または恐怖関連症群</a:t>
            </a:r>
            <a:endParaRPr lang="en-US" altLang="ja-JP" dirty="0"/>
          </a:p>
          <a:p>
            <a:pPr lvl="1"/>
            <a:r>
              <a:rPr kumimoji="1" lang="ja-JP" altLang="en-US" dirty="0"/>
              <a:t>全般不安症</a:t>
            </a:r>
            <a:endParaRPr kumimoji="1" lang="en-US" altLang="ja-JP" dirty="0"/>
          </a:p>
          <a:p>
            <a:pPr lvl="1"/>
            <a:r>
              <a:rPr kumimoji="1" lang="ja-JP" altLang="en-US" dirty="0"/>
              <a:t>パニック症</a:t>
            </a:r>
            <a:endParaRPr kumimoji="1" lang="en-US" altLang="ja-JP" dirty="0"/>
          </a:p>
          <a:p>
            <a:pPr lvl="1"/>
            <a:r>
              <a:rPr kumimoji="1" lang="ja-JP" altLang="en-US" dirty="0"/>
              <a:t>広場恐怖症</a:t>
            </a:r>
            <a:endParaRPr kumimoji="1" lang="en-US" altLang="ja-JP" dirty="0"/>
          </a:p>
          <a:p>
            <a:pPr lvl="1"/>
            <a:r>
              <a:rPr kumimoji="1" lang="ja-JP" altLang="en-US" dirty="0"/>
              <a:t>限局性恐怖症</a:t>
            </a:r>
            <a:endParaRPr kumimoji="1" lang="en-US" altLang="ja-JP" dirty="0"/>
          </a:p>
          <a:p>
            <a:pPr lvl="1"/>
            <a:r>
              <a:rPr kumimoji="1" lang="ja-JP" altLang="en-US" dirty="0"/>
              <a:t>社交不安症</a:t>
            </a:r>
            <a:endParaRPr kumimoji="1" lang="en-US" altLang="ja-JP" dirty="0"/>
          </a:p>
          <a:p>
            <a:pPr lvl="1"/>
            <a:r>
              <a:rPr kumimoji="1" lang="ja-JP" altLang="en-US" dirty="0"/>
              <a:t>分離不安症、場面緘黙</a:t>
            </a:r>
            <a:endParaRPr kumimoji="1" lang="en-US" altLang="ja-JP" dirty="0"/>
          </a:p>
          <a:p>
            <a:pPr lvl="1"/>
            <a:endParaRPr kumimoji="1" lang="en-US" altLang="ja-JP" dirty="0"/>
          </a:p>
          <a:p>
            <a:pPr lvl="1"/>
            <a:endParaRPr kumimoji="1" lang="ja-JP" altLang="en-US" dirty="0"/>
          </a:p>
        </p:txBody>
      </p:sp>
    </p:spTree>
    <p:extLst>
      <p:ext uri="{BB962C8B-B14F-4D97-AF65-F5344CB8AC3E}">
        <p14:creationId xmlns:p14="http://schemas.microsoft.com/office/powerpoint/2010/main" val="296496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3FB75-A0A7-4172-AC80-A58EB3B27386}"/>
              </a:ext>
            </a:extLst>
          </p:cNvPr>
          <p:cNvSpPr>
            <a:spLocks noGrp="1"/>
          </p:cNvSpPr>
          <p:nvPr>
            <p:ph type="title"/>
          </p:nvPr>
        </p:nvSpPr>
        <p:spPr/>
        <p:txBody>
          <a:bodyPr/>
          <a:lstStyle/>
          <a:p>
            <a:r>
              <a:rPr kumimoji="1" lang="en-US" altLang="ja-JP" dirty="0"/>
              <a:t>ICD-11</a:t>
            </a:r>
            <a:br>
              <a:rPr kumimoji="1" lang="en-US" altLang="ja-JP" dirty="0"/>
            </a:br>
            <a:r>
              <a:rPr kumimoji="1" lang="zh-TW" altLang="en-US" sz="3600" dirty="0"/>
              <a:t>０６　精神的、行動的、神経発達的障害群</a:t>
            </a:r>
            <a:endParaRPr kumimoji="1" lang="ja-JP" altLang="en-US" sz="3600" dirty="0"/>
          </a:p>
        </p:txBody>
      </p:sp>
      <p:sp>
        <p:nvSpPr>
          <p:cNvPr id="3" name="コンテンツ プレースホルダー 2">
            <a:extLst>
              <a:ext uri="{FF2B5EF4-FFF2-40B4-BE49-F238E27FC236}">
                <a16:creationId xmlns:a16="http://schemas.microsoft.com/office/drawing/2014/main" id="{94D79D72-A56C-46D4-A6B6-8BAB53F32E34}"/>
              </a:ext>
            </a:extLst>
          </p:cNvPr>
          <p:cNvSpPr>
            <a:spLocks noGrp="1"/>
          </p:cNvSpPr>
          <p:nvPr>
            <p:ph idx="1"/>
          </p:nvPr>
        </p:nvSpPr>
        <p:spPr/>
        <p:txBody>
          <a:bodyPr/>
          <a:lstStyle/>
          <a:p>
            <a:r>
              <a:rPr kumimoji="1" lang="en-US" altLang="ja-JP" dirty="0"/>
              <a:t>5</a:t>
            </a:r>
            <a:r>
              <a:rPr kumimoji="1" lang="ja-JP" altLang="en-US" dirty="0"/>
              <a:t>　</a:t>
            </a:r>
            <a:r>
              <a:rPr kumimoji="1" lang="ja-JP" altLang="en-US" dirty="0">
                <a:solidFill>
                  <a:srgbClr val="FFFF00"/>
                </a:solidFill>
              </a:rPr>
              <a:t>強迫症または関連症群</a:t>
            </a:r>
            <a:endParaRPr kumimoji="1" lang="en-US" altLang="ja-JP" dirty="0">
              <a:solidFill>
                <a:srgbClr val="FFFF00"/>
              </a:solidFill>
            </a:endParaRPr>
          </a:p>
          <a:p>
            <a:pPr lvl="1"/>
            <a:r>
              <a:rPr kumimoji="1" lang="ja-JP" altLang="en-US" dirty="0">
                <a:solidFill>
                  <a:srgbClr val="FFFF00"/>
                </a:solidFill>
              </a:rPr>
              <a:t>強迫症</a:t>
            </a:r>
            <a:endParaRPr kumimoji="1" lang="en-US" altLang="ja-JP" dirty="0">
              <a:solidFill>
                <a:srgbClr val="FFFF00"/>
              </a:solidFill>
            </a:endParaRPr>
          </a:p>
          <a:p>
            <a:pPr lvl="1"/>
            <a:r>
              <a:rPr kumimoji="1" lang="ja-JP" altLang="en-US" dirty="0"/>
              <a:t>醜形恐怖症、</a:t>
            </a:r>
            <a:r>
              <a:rPr kumimoji="1" lang="ja-JP" altLang="en-US" dirty="0">
                <a:solidFill>
                  <a:srgbClr val="FFFF00"/>
                </a:solidFill>
              </a:rPr>
              <a:t>自己臭症</a:t>
            </a:r>
            <a:r>
              <a:rPr kumimoji="1" lang="ja-JP" altLang="en-US" dirty="0"/>
              <a:t>、</a:t>
            </a:r>
            <a:r>
              <a:rPr kumimoji="1" lang="ja-JP" altLang="en-US" dirty="0">
                <a:solidFill>
                  <a:srgbClr val="FFFF00"/>
                </a:solidFill>
              </a:rPr>
              <a:t>心気症</a:t>
            </a:r>
            <a:endParaRPr kumimoji="1" lang="en-US" altLang="ja-JP" dirty="0">
              <a:solidFill>
                <a:srgbClr val="FFFF00"/>
              </a:solidFill>
            </a:endParaRPr>
          </a:p>
          <a:p>
            <a:pPr lvl="1"/>
            <a:r>
              <a:rPr kumimoji="1" lang="ja-JP" altLang="en-US" dirty="0">
                <a:solidFill>
                  <a:srgbClr val="FFFF00"/>
                </a:solidFill>
              </a:rPr>
              <a:t>ためこみ症</a:t>
            </a:r>
            <a:r>
              <a:rPr kumimoji="1" lang="ja-JP" altLang="en-US" dirty="0"/>
              <a:t>、身体への反復行動症群</a:t>
            </a:r>
            <a:endParaRPr kumimoji="1" lang="en-US" altLang="ja-JP" dirty="0"/>
          </a:p>
          <a:p>
            <a:r>
              <a:rPr lang="en-US" altLang="ja-JP" dirty="0"/>
              <a:t>6</a:t>
            </a:r>
            <a:r>
              <a:rPr lang="ja-JP" altLang="en-US" dirty="0"/>
              <a:t>　ストレス関連症群</a:t>
            </a:r>
            <a:endParaRPr lang="en-US" altLang="ja-JP" dirty="0"/>
          </a:p>
          <a:p>
            <a:pPr lvl="1"/>
            <a:r>
              <a:rPr kumimoji="1" lang="ja-JP" altLang="en-US" dirty="0"/>
              <a:t>（複雑性）心的外傷後ストレス症</a:t>
            </a:r>
            <a:endParaRPr kumimoji="1" lang="en-US" altLang="ja-JP" dirty="0"/>
          </a:p>
          <a:p>
            <a:pPr lvl="1"/>
            <a:r>
              <a:rPr kumimoji="1" lang="ja-JP" altLang="en-US" dirty="0"/>
              <a:t>適応反応症</a:t>
            </a:r>
            <a:endParaRPr kumimoji="1" lang="en-US" altLang="ja-JP" dirty="0"/>
          </a:p>
          <a:p>
            <a:pPr lvl="1"/>
            <a:r>
              <a:rPr kumimoji="1" lang="ja-JP" altLang="en-US" dirty="0">
                <a:solidFill>
                  <a:srgbClr val="FFFF00"/>
                </a:solidFill>
              </a:rPr>
              <a:t>反応性アタッチメント症</a:t>
            </a:r>
            <a:endParaRPr kumimoji="1" lang="en-US" altLang="ja-JP" dirty="0">
              <a:solidFill>
                <a:srgbClr val="FFFF00"/>
              </a:solidFill>
            </a:endParaRPr>
          </a:p>
          <a:p>
            <a:pPr lvl="1"/>
            <a:endParaRPr kumimoji="1" lang="ja-JP" altLang="en-US" dirty="0"/>
          </a:p>
        </p:txBody>
      </p:sp>
    </p:spTree>
    <p:extLst>
      <p:ext uri="{BB962C8B-B14F-4D97-AF65-F5344CB8AC3E}">
        <p14:creationId xmlns:p14="http://schemas.microsoft.com/office/powerpoint/2010/main" val="3906827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3FB75-A0A7-4172-AC80-A58EB3B27386}"/>
              </a:ext>
            </a:extLst>
          </p:cNvPr>
          <p:cNvSpPr>
            <a:spLocks noGrp="1"/>
          </p:cNvSpPr>
          <p:nvPr>
            <p:ph type="title"/>
          </p:nvPr>
        </p:nvSpPr>
        <p:spPr/>
        <p:txBody>
          <a:bodyPr/>
          <a:lstStyle/>
          <a:p>
            <a:r>
              <a:rPr kumimoji="1" lang="en-US" altLang="ja-JP" dirty="0"/>
              <a:t>ICD-11</a:t>
            </a:r>
            <a:br>
              <a:rPr kumimoji="1" lang="en-US" altLang="ja-JP" dirty="0"/>
            </a:br>
            <a:r>
              <a:rPr kumimoji="1" lang="zh-TW" altLang="en-US" sz="3600" dirty="0"/>
              <a:t>０６　精神的、行動的、神経発達的障害群</a:t>
            </a:r>
            <a:endParaRPr kumimoji="1" lang="ja-JP" altLang="en-US" sz="3600" dirty="0"/>
          </a:p>
        </p:txBody>
      </p:sp>
      <p:sp>
        <p:nvSpPr>
          <p:cNvPr id="3" name="コンテンツ プレースホルダー 2">
            <a:extLst>
              <a:ext uri="{FF2B5EF4-FFF2-40B4-BE49-F238E27FC236}">
                <a16:creationId xmlns:a16="http://schemas.microsoft.com/office/drawing/2014/main" id="{94D79D72-A56C-46D4-A6B6-8BAB53F32E34}"/>
              </a:ext>
            </a:extLst>
          </p:cNvPr>
          <p:cNvSpPr>
            <a:spLocks noGrp="1"/>
          </p:cNvSpPr>
          <p:nvPr>
            <p:ph idx="1"/>
          </p:nvPr>
        </p:nvSpPr>
        <p:spPr/>
        <p:txBody>
          <a:bodyPr/>
          <a:lstStyle/>
          <a:p>
            <a:r>
              <a:rPr kumimoji="1" lang="en-US" altLang="ja-JP" dirty="0"/>
              <a:t>7</a:t>
            </a:r>
            <a:r>
              <a:rPr kumimoji="1" lang="ja-JP" altLang="en-US" dirty="0"/>
              <a:t>　</a:t>
            </a:r>
            <a:r>
              <a:rPr kumimoji="1" lang="ja-JP" altLang="en-US" dirty="0">
                <a:solidFill>
                  <a:srgbClr val="FFFF00"/>
                </a:solidFill>
              </a:rPr>
              <a:t>解離症群</a:t>
            </a:r>
            <a:endParaRPr kumimoji="1" lang="en-US" altLang="ja-JP" dirty="0">
              <a:solidFill>
                <a:srgbClr val="FFFF00"/>
              </a:solidFill>
            </a:endParaRPr>
          </a:p>
          <a:p>
            <a:r>
              <a:rPr lang="en-US" altLang="ja-JP" dirty="0"/>
              <a:t>8</a:t>
            </a:r>
            <a:r>
              <a:rPr lang="ja-JP" altLang="en-US" dirty="0"/>
              <a:t>　食行動症または摂食症群</a:t>
            </a:r>
            <a:endParaRPr lang="en-US" altLang="ja-JP" dirty="0"/>
          </a:p>
          <a:p>
            <a:r>
              <a:rPr kumimoji="1" lang="en-US" altLang="ja-JP" dirty="0"/>
              <a:t>9</a:t>
            </a:r>
            <a:r>
              <a:rPr kumimoji="1" lang="ja-JP" altLang="en-US" dirty="0"/>
              <a:t>　排泄症群</a:t>
            </a:r>
            <a:endParaRPr kumimoji="1" lang="en-US" altLang="ja-JP" dirty="0"/>
          </a:p>
          <a:p>
            <a:r>
              <a:rPr lang="en-US" altLang="ja-JP" dirty="0"/>
              <a:t>10</a:t>
            </a:r>
            <a:r>
              <a:rPr lang="ja-JP" altLang="en-US" dirty="0"/>
              <a:t>　身体的苦痛症群または身体的体験症群</a:t>
            </a:r>
            <a:endParaRPr lang="en-US" altLang="ja-JP" dirty="0"/>
          </a:p>
          <a:p>
            <a:r>
              <a:rPr kumimoji="1" lang="en-US" altLang="ja-JP" dirty="0"/>
              <a:t>11</a:t>
            </a:r>
            <a:r>
              <a:rPr kumimoji="1" lang="ja-JP" altLang="en-US" dirty="0"/>
              <a:t>　物質使用症群または嗜癖行動症群</a:t>
            </a:r>
            <a:endParaRPr kumimoji="1" lang="en-US" altLang="ja-JP" dirty="0"/>
          </a:p>
          <a:p>
            <a:r>
              <a:rPr lang="en-US" altLang="ja-JP" dirty="0"/>
              <a:t>12</a:t>
            </a:r>
            <a:r>
              <a:rPr lang="ja-JP" altLang="en-US" dirty="0"/>
              <a:t>　</a:t>
            </a:r>
            <a:r>
              <a:rPr lang="zh-TW" altLang="en-US" dirty="0"/>
              <a:t>衝動制御症群</a:t>
            </a:r>
            <a:endParaRPr lang="en-US" altLang="zh-TW" dirty="0"/>
          </a:p>
          <a:p>
            <a:r>
              <a:rPr kumimoji="1" lang="en-US" altLang="ja-JP" dirty="0"/>
              <a:t>14</a:t>
            </a:r>
            <a:r>
              <a:rPr kumimoji="1" lang="ja-JP" altLang="en-US" dirty="0"/>
              <a:t>　パーソナリティ症群および関連特性</a:t>
            </a:r>
            <a:endParaRPr kumimoji="1" lang="en-US" altLang="ja-JP" dirty="0"/>
          </a:p>
          <a:p>
            <a:r>
              <a:rPr lang="en-US" altLang="ja-JP" dirty="0"/>
              <a:t>17</a:t>
            </a:r>
            <a:r>
              <a:rPr lang="ja-JP" altLang="en-US" dirty="0"/>
              <a:t>　</a:t>
            </a:r>
            <a:r>
              <a:rPr lang="zh-TW" altLang="en-US" dirty="0"/>
              <a:t>神経認知障害群</a:t>
            </a:r>
            <a:endParaRPr kumimoji="1" lang="ja-JP" altLang="en-US" dirty="0"/>
          </a:p>
        </p:txBody>
      </p:sp>
    </p:spTree>
    <p:extLst>
      <p:ext uri="{BB962C8B-B14F-4D97-AF65-F5344CB8AC3E}">
        <p14:creationId xmlns:p14="http://schemas.microsoft.com/office/powerpoint/2010/main" val="359661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CF97C4-8362-4DAD-ADBA-6014BA0FCC56}"/>
              </a:ext>
            </a:extLst>
          </p:cNvPr>
          <p:cNvSpPr>
            <a:spLocks noGrp="1"/>
          </p:cNvSpPr>
          <p:nvPr>
            <p:ph type="title"/>
          </p:nvPr>
        </p:nvSpPr>
        <p:spPr/>
        <p:txBody>
          <a:bodyPr/>
          <a:lstStyle/>
          <a:p>
            <a:pPr algn="l"/>
            <a:r>
              <a:rPr kumimoji="1" lang="ja-JP" altLang="en-US" dirty="0"/>
              <a:t>精神疾患を有する患者数の推移</a:t>
            </a:r>
            <a:br>
              <a:rPr kumimoji="1" lang="en-US" altLang="ja-JP" dirty="0"/>
            </a:br>
            <a:r>
              <a:rPr kumimoji="1" lang="ja-JP" altLang="en-US" sz="2400" dirty="0"/>
              <a:t>単位：万人　　　　　　　　　　　　　　　　　　</a:t>
            </a:r>
            <a:r>
              <a:rPr kumimoji="1" lang="ja-JP" altLang="en-US" sz="2000" dirty="0">
                <a:solidFill>
                  <a:srgbClr val="92D050"/>
                </a:solidFill>
              </a:rPr>
              <a:t>厚労省ホームページより</a:t>
            </a:r>
          </a:p>
        </p:txBody>
      </p:sp>
      <p:graphicFrame>
        <p:nvGraphicFramePr>
          <p:cNvPr id="8" name="コンテンツ プレースホルダー 7">
            <a:extLst>
              <a:ext uri="{FF2B5EF4-FFF2-40B4-BE49-F238E27FC236}">
                <a16:creationId xmlns:a16="http://schemas.microsoft.com/office/drawing/2014/main" id="{06DD8331-6EB9-4064-8BAF-877C92192920}"/>
              </a:ext>
            </a:extLst>
          </p:cNvPr>
          <p:cNvGraphicFramePr>
            <a:graphicFrameLocks noGrp="1"/>
          </p:cNvGraphicFramePr>
          <p:nvPr>
            <p:ph idx="1"/>
            <p:extLst>
              <p:ext uri="{D42A27DB-BD31-4B8C-83A1-F6EECF244321}">
                <p14:modId xmlns:p14="http://schemas.microsoft.com/office/powerpoint/2010/main" val="3671152346"/>
              </p:ext>
            </p:extLst>
          </p:nvPr>
        </p:nvGraphicFramePr>
        <p:xfrm>
          <a:off x="485796" y="1556792"/>
          <a:ext cx="8229600" cy="4530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4545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333375"/>
            <a:ext cx="7793037" cy="935038"/>
          </a:xfrm>
        </p:spPr>
        <p:txBody>
          <a:bodyPr/>
          <a:lstStyle/>
          <a:p>
            <a:pPr>
              <a:defRPr/>
            </a:pPr>
            <a:r>
              <a:rPr lang="ja-JP" altLang="en-US" dirty="0">
                <a:solidFill>
                  <a:schemeClr val="tx1"/>
                </a:solidFill>
              </a:rPr>
              <a:t>疾病別</a:t>
            </a:r>
            <a:r>
              <a:rPr lang="ja-JP" altLang="en-US" dirty="0">
                <a:solidFill>
                  <a:srgbClr val="FFFF00"/>
                </a:solidFill>
              </a:rPr>
              <a:t>外来</a:t>
            </a:r>
            <a:r>
              <a:rPr lang="ja-JP" altLang="en-US" dirty="0">
                <a:solidFill>
                  <a:schemeClr val="tx1"/>
                </a:solidFill>
              </a:rPr>
              <a:t>受療率の推移</a:t>
            </a:r>
          </a:p>
        </p:txBody>
      </p:sp>
      <p:pic>
        <p:nvPicPr>
          <p:cNvPr id="5" name="コンテンツ プレースホルダー 4">
            <a:extLst>
              <a:ext uri="{FF2B5EF4-FFF2-40B4-BE49-F238E27FC236}">
                <a16:creationId xmlns:a16="http://schemas.microsoft.com/office/drawing/2014/main" id="{1B959067-E2C4-48D3-B8DD-14312F5D3CBD}"/>
              </a:ext>
            </a:extLst>
          </p:cNvPr>
          <p:cNvPicPr>
            <a:picLocks noGrp="1" noChangeAspect="1"/>
          </p:cNvPicPr>
          <p:nvPr>
            <p:ph idx="1"/>
          </p:nvPr>
        </p:nvPicPr>
        <p:blipFill>
          <a:blip r:embed="rId2"/>
          <a:stretch>
            <a:fillRect/>
          </a:stretch>
        </p:blipFill>
        <p:spPr>
          <a:xfrm>
            <a:off x="-72734" y="1484783"/>
            <a:ext cx="9274176" cy="503984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8ADE1F6-1C27-41DE-B7E4-4F9B4EFDA0A4}"/>
              </a:ext>
            </a:extLst>
          </p:cNvPr>
          <p:cNvSpPr>
            <a:spLocks noGrp="1" noChangeArrowheads="1"/>
          </p:cNvSpPr>
          <p:nvPr>
            <p:ph type="title"/>
          </p:nvPr>
        </p:nvSpPr>
        <p:spPr/>
        <p:txBody>
          <a:bodyPr/>
          <a:lstStyle/>
          <a:p>
            <a:r>
              <a:rPr lang="ja-JP" altLang="en-US" dirty="0">
                <a:solidFill>
                  <a:srgbClr val="FFFF00"/>
                </a:solidFill>
              </a:rPr>
              <a:t>疾患別受療率</a:t>
            </a:r>
            <a:r>
              <a:rPr lang="ja-JP" altLang="en-US" dirty="0"/>
              <a:t>　　</a:t>
            </a:r>
            <a:r>
              <a:rPr lang="ja-JP" altLang="en-US" sz="3200" dirty="0"/>
              <a:t>人口</a:t>
            </a:r>
            <a:r>
              <a:rPr lang="en-US" altLang="ja-JP" sz="3200" dirty="0"/>
              <a:t>10</a:t>
            </a:r>
            <a:r>
              <a:rPr lang="ja-JP" altLang="en-US" sz="3200" dirty="0"/>
              <a:t>万人あたり</a:t>
            </a:r>
          </a:p>
        </p:txBody>
      </p:sp>
      <p:graphicFrame>
        <p:nvGraphicFramePr>
          <p:cNvPr id="15369" name="Object 9">
            <a:extLst>
              <a:ext uri="{FF2B5EF4-FFF2-40B4-BE49-F238E27FC236}">
                <a16:creationId xmlns:a16="http://schemas.microsoft.com/office/drawing/2014/main" id="{AE3646FC-7C0C-4399-A0E2-8ABF6576CA1A}"/>
              </a:ext>
            </a:extLst>
          </p:cNvPr>
          <p:cNvGraphicFramePr>
            <a:graphicFrameLocks noGrp="1" noChangeAspect="1"/>
          </p:cNvGraphicFramePr>
          <p:nvPr>
            <p:ph idx="1"/>
            <p:extLst>
              <p:ext uri="{D42A27DB-BD31-4B8C-83A1-F6EECF244321}">
                <p14:modId xmlns:p14="http://schemas.microsoft.com/office/powerpoint/2010/main" val="3957558264"/>
              </p:ext>
            </p:extLst>
          </p:nvPr>
        </p:nvGraphicFramePr>
        <p:xfrm>
          <a:off x="380512" y="1525472"/>
          <a:ext cx="8743757" cy="2232248"/>
        </p:xfrm>
        <a:graphic>
          <a:graphicData uri="http://schemas.openxmlformats.org/presentationml/2006/ole">
            <mc:AlternateContent xmlns:mc="http://schemas.openxmlformats.org/markup-compatibility/2006">
              <mc:Choice xmlns:v="urn:schemas-microsoft-com:vml" Requires="v">
                <p:oleObj spid="_x0000_s10289" name="Worksheet" r:id="rId3" imgW="3505302" imgH="657327" progId="Excel.Sheet.8">
                  <p:embed/>
                </p:oleObj>
              </mc:Choice>
              <mc:Fallback>
                <p:oleObj name="Worksheet" r:id="rId3" imgW="3505302" imgH="657327" progId="Excel.Sheet.8">
                  <p:embed/>
                  <p:pic>
                    <p:nvPicPr>
                      <p:cNvPr id="15369" name="Object 9">
                        <a:extLst>
                          <a:ext uri="{FF2B5EF4-FFF2-40B4-BE49-F238E27FC236}">
                            <a16:creationId xmlns:a16="http://schemas.microsoft.com/office/drawing/2014/main" id="{AE3646FC-7C0C-4399-A0E2-8ABF6576CA1A}"/>
                          </a:ext>
                        </a:extLst>
                      </p:cNvPr>
                      <p:cNvPicPr>
                        <a:picLocks noChangeAspect="1" noChangeArrowheads="1"/>
                      </p:cNvPicPr>
                      <p:nvPr/>
                    </p:nvPicPr>
                    <p:blipFill>
                      <a:blip r:embed="rId4"/>
                      <a:srcRect/>
                      <a:stretch>
                        <a:fillRect/>
                      </a:stretch>
                    </p:blipFill>
                    <p:spPr bwMode="auto">
                      <a:xfrm>
                        <a:off x="380512" y="1525472"/>
                        <a:ext cx="8743757" cy="2232248"/>
                      </a:xfrm>
                      <a:prstGeom prst="rect">
                        <a:avLst/>
                      </a:prstGeom>
                      <a:solidFill>
                        <a:schemeClr val="tx1"/>
                      </a:solidFill>
                    </p:spPr>
                  </p:pic>
                </p:oleObj>
              </mc:Fallback>
            </mc:AlternateContent>
          </a:graphicData>
        </a:graphic>
      </p:graphicFrame>
      <p:sp>
        <p:nvSpPr>
          <p:cNvPr id="2" name="テキスト ボックス 1">
            <a:extLst>
              <a:ext uri="{FF2B5EF4-FFF2-40B4-BE49-F238E27FC236}">
                <a16:creationId xmlns:a16="http://schemas.microsoft.com/office/drawing/2014/main" id="{39B9C55E-5CAC-430C-A993-DB0E7EF8B970}"/>
              </a:ext>
            </a:extLst>
          </p:cNvPr>
          <p:cNvSpPr txBox="1"/>
          <p:nvPr/>
        </p:nvSpPr>
        <p:spPr>
          <a:xfrm>
            <a:off x="347561" y="1556792"/>
            <a:ext cx="2232248" cy="584775"/>
          </a:xfrm>
          <a:prstGeom prst="rect">
            <a:avLst/>
          </a:prstGeom>
          <a:noFill/>
        </p:spPr>
        <p:txBody>
          <a:bodyPr wrap="square" rtlCol="0">
            <a:spAutoFit/>
          </a:bodyPr>
          <a:lstStyle/>
          <a:p>
            <a:r>
              <a:rPr kumimoji="1" lang="ja-JP" altLang="en-US" sz="3200" dirty="0">
                <a:solidFill>
                  <a:schemeClr val="bg1"/>
                </a:solidFill>
              </a:rPr>
              <a:t>平成</a:t>
            </a:r>
            <a:r>
              <a:rPr kumimoji="1" lang="en-US" altLang="ja-JP" sz="3200" dirty="0">
                <a:solidFill>
                  <a:schemeClr val="bg1"/>
                </a:solidFill>
              </a:rPr>
              <a:t>11</a:t>
            </a:r>
            <a:r>
              <a:rPr kumimoji="1" lang="ja-JP" altLang="en-US" sz="3200" dirty="0">
                <a:solidFill>
                  <a:schemeClr val="bg1"/>
                </a:solidFill>
              </a:rPr>
              <a:t>年</a:t>
            </a:r>
          </a:p>
        </p:txBody>
      </p:sp>
      <p:graphicFrame>
        <p:nvGraphicFramePr>
          <p:cNvPr id="3" name="オブジェクト 2">
            <a:extLst>
              <a:ext uri="{FF2B5EF4-FFF2-40B4-BE49-F238E27FC236}">
                <a16:creationId xmlns:a16="http://schemas.microsoft.com/office/drawing/2014/main" id="{1C6B6F4F-0C85-4C87-A96E-F4F77B40C416}"/>
              </a:ext>
            </a:extLst>
          </p:cNvPr>
          <p:cNvGraphicFramePr>
            <a:graphicFrameLocks noChangeAspect="1"/>
          </p:cNvGraphicFramePr>
          <p:nvPr>
            <p:extLst>
              <p:ext uri="{D42A27DB-BD31-4B8C-83A1-F6EECF244321}">
                <p14:modId xmlns:p14="http://schemas.microsoft.com/office/powerpoint/2010/main" val="2992227849"/>
              </p:ext>
            </p:extLst>
          </p:nvPr>
        </p:nvGraphicFramePr>
        <p:xfrm>
          <a:off x="331787" y="4293095"/>
          <a:ext cx="8743757" cy="2414091"/>
        </p:xfrm>
        <a:graphic>
          <a:graphicData uri="http://schemas.openxmlformats.org/presentationml/2006/ole">
            <mc:AlternateContent xmlns:mc="http://schemas.openxmlformats.org/markup-compatibility/2006">
              <mc:Choice xmlns:v="urn:schemas-microsoft-com:vml" Requires="v">
                <p:oleObj spid="_x0000_s10290" name="Worksheet" r:id="rId5" imgW="3114771" imgH="695291" progId="Excel.Sheet.12">
                  <p:embed/>
                </p:oleObj>
              </mc:Choice>
              <mc:Fallback>
                <p:oleObj name="Worksheet" r:id="rId5" imgW="3114771" imgH="695291" progId="Excel.Sheet.12">
                  <p:embed/>
                  <p:pic>
                    <p:nvPicPr>
                      <p:cNvPr id="0" name=""/>
                      <p:cNvPicPr/>
                      <p:nvPr/>
                    </p:nvPicPr>
                    <p:blipFill>
                      <a:blip r:embed="rId6"/>
                      <a:stretch>
                        <a:fillRect/>
                      </a:stretch>
                    </p:blipFill>
                    <p:spPr>
                      <a:xfrm>
                        <a:off x="331787" y="4293095"/>
                        <a:ext cx="8743757" cy="2414091"/>
                      </a:xfrm>
                      <a:prstGeom prst="rect">
                        <a:avLst/>
                      </a:prstGeom>
                    </p:spPr>
                  </p:pic>
                </p:oleObj>
              </mc:Fallback>
            </mc:AlternateContent>
          </a:graphicData>
        </a:graphic>
      </p:graphicFrame>
    </p:spTree>
    <p:extLst>
      <p:ext uri="{BB962C8B-B14F-4D97-AF65-F5344CB8AC3E}">
        <p14:creationId xmlns:p14="http://schemas.microsoft.com/office/powerpoint/2010/main" val="112862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5D03C5-E9AA-4D09-B28B-3EDE18A6663A}"/>
              </a:ext>
            </a:extLst>
          </p:cNvPr>
          <p:cNvSpPr>
            <a:spLocks noGrp="1"/>
          </p:cNvSpPr>
          <p:nvPr>
            <p:ph type="title"/>
          </p:nvPr>
        </p:nvSpPr>
        <p:spPr/>
        <p:txBody>
          <a:bodyPr/>
          <a:lstStyle/>
          <a:p>
            <a:r>
              <a:rPr kumimoji="1" lang="ja-JP" altLang="en-US" dirty="0"/>
              <a:t>患者数、受療率、罹患率、有病率</a:t>
            </a:r>
          </a:p>
        </p:txBody>
      </p:sp>
      <p:sp>
        <p:nvSpPr>
          <p:cNvPr id="3" name="コンテンツ プレースホルダー 2">
            <a:extLst>
              <a:ext uri="{FF2B5EF4-FFF2-40B4-BE49-F238E27FC236}">
                <a16:creationId xmlns:a16="http://schemas.microsoft.com/office/drawing/2014/main" id="{32FB1016-3DA1-4CDA-AEF1-0DD16AADD773}"/>
              </a:ext>
            </a:extLst>
          </p:cNvPr>
          <p:cNvSpPr>
            <a:spLocks noGrp="1"/>
          </p:cNvSpPr>
          <p:nvPr>
            <p:ph idx="1"/>
          </p:nvPr>
        </p:nvSpPr>
        <p:spPr/>
        <p:txBody>
          <a:bodyPr/>
          <a:lstStyle/>
          <a:p>
            <a:r>
              <a:rPr kumimoji="1" lang="ja-JP" altLang="en-US" dirty="0"/>
              <a:t>受療率：ある疾患である特定の</a:t>
            </a:r>
            <a:r>
              <a:rPr kumimoji="1" lang="en-US" altLang="ja-JP" dirty="0"/>
              <a:t>1</a:t>
            </a:r>
            <a:r>
              <a:rPr kumimoji="1" lang="ja-JP" altLang="en-US" dirty="0"/>
              <a:t>日に外来受診した患者数、入院している患者数を</a:t>
            </a:r>
            <a:r>
              <a:rPr kumimoji="1" lang="en-US" altLang="ja-JP" dirty="0"/>
              <a:t>10</a:t>
            </a:r>
            <a:r>
              <a:rPr kumimoji="1" lang="ja-JP" altLang="en-US" dirty="0"/>
              <a:t>万人あたりで表す。</a:t>
            </a:r>
            <a:endParaRPr kumimoji="1" lang="en-US" altLang="ja-JP" dirty="0"/>
          </a:p>
          <a:p>
            <a:r>
              <a:rPr lang="ja-JP" altLang="en-US" dirty="0"/>
              <a:t>患者数：（入院受療率＋外来受療率</a:t>
            </a:r>
            <a:r>
              <a:rPr lang="en-US" altLang="ja-JP" dirty="0"/>
              <a:t>×</a:t>
            </a:r>
            <a:r>
              <a:rPr lang="ja-JP" altLang="en-US" dirty="0"/>
              <a:t>平均通院間隔日数）</a:t>
            </a:r>
            <a:r>
              <a:rPr lang="en-US" altLang="ja-JP" dirty="0"/>
              <a:t>×</a:t>
            </a:r>
            <a:r>
              <a:rPr lang="ja-JP" altLang="en-US" dirty="0"/>
              <a:t>総人口</a:t>
            </a:r>
            <a:r>
              <a:rPr lang="en-US" altLang="ja-JP" dirty="0"/>
              <a:t>/10</a:t>
            </a:r>
            <a:r>
              <a:rPr lang="ja-JP" altLang="en-US" dirty="0"/>
              <a:t>万</a:t>
            </a:r>
            <a:endParaRPr lang="en-US" altLang="ja-JP" dirty="0"/>
          </a:p>
          <a:p>
            <a:r>
              <a:rPr kumimoji="1" lang="ja-JP" altLang="en-US" dirty="0"/>
              <a:t>罹患率：生涯にわたりその疾患にかかる率</a:t>
            </a:r>
            <a:endParaRPr kumimoji="1" lang="en-US" altLang="ja-JP" dirty="0"/>
          </a:p>
          <a:p>
            <a:r>
              <a:rPr lang="ja-JP" altLang="en-US" dirty="0"/>
              <a:t>有病率：ある時点でその疾患にかかっている率</a:t>
            </a:r>
            <a:endParaRPr kumimoji="1" lang="ja-JP" altLang="en-US" dirty="0"/>
          </a:p>
        </p:txBody>
      </p:sp>
    </p:spTree>
    <p:extLst>
      <p:ext uri="{BB962C8B-B14F-4D97-AF65-F5344CB8AC3E}">
        <p14:creationId xmlns:p14="http://schemas.microsoft.com/office/powerpoint/2010/main" val="241636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634CB1-5699-4C23-9174-180231EAF187}"/>
              </a:ext>
            </a:extLst>
          </p:cNvPr>
          <p:cNvSpPr>
            <a:spLocks noGrp="1"/>
          </p:cNvSpPr>
          <p:nvPr>
            <p:ph type="title"/>
          </p:nvPr>
        </p:nvSpPr>
        <p:spPr/>
        <p:txBody>
          <a:bodyPr/>
          <a:lstStyle/>
          <a:p>
            <a:r>
              <a:rPr kumimoji="1" lang="ja-JP" altLang="en-US" dirty="0"/>
              <a:t>精神疾患の罹患率、有病率</a:t>
            </a:r>
          </a:p>
        </p:txBody>
      </p:sp>
      <p:graphicFrame>
        <p:nvGraphicFramePr>
          <p:cNvPr id="4" name="表 4">
            <a:extLst>
              <a:ext uri="{FF2B5EF4-FFF2-40B4-BE49-F238E27FC236}">
                <a16:creationId xmlns:a16="http://schemas.microsoft.com/office/drawing/2014/main" id="{C087E0B1-51A3-4F4E-B020-CDC5D63CE2CF}"/>
              </a:ext>
            </a:extLst>
          </p:cNvPr>
          <p:cNvGraphicFramePr>
            <a:graphicFrameLocks noGrp="1"/>
          </p:cNvGraphicFramePr>
          <p:nvPr>
            <p:ph idx="1"/>
            <p:extLst>
              <p:ext uri="{D42A27DB-BD31-4B8C-83A1-F6EECF244321}">
                <p14:modId xmlns:p14="http://schemas.microsoft.com/office/powerpoint/2010/main" val="907255175"/>
              </p:ext>
            </p:extLst>
          </p:nvPr>
        </p:nvGraphicFramePr>
        <p:xfrm>
          <a:off x="457200" y="1600200"/>
          <a:ext cx="8229600" cy="2219960"/>
        </p:xfrm>
        <a:graphic>
          <a:graphicData uri="http://schemas.openxmlformats.org/drawingml/2006/table">
            <a:tbl>
              <a:tblPr firstRow="1" bandRow="1">
                <a:tableStyleId>{5C22544A-7EE6-4342-B048-85BDC9FD1C3A}</a:tableStyleId>
              </a:tblPr>
              <a:tblGrid>
                <a:gridCol w="2242592">
                  <a:extLst>
                    <a:ext uri="{9D8B030D-6E8A-4147-A177-3AD203B41FA5}">
                      <a16:colId xmlns:a16="http://schemas.microsoft.com/office/drawing/2014/main" val="207423401"/>
                    </a:ext>
                  </a:extLst>
                </a:gridCol>
                <a:gridCol w="1049248">
                  <a:extLst>
                    <a:ext uri="{9D8B030D-6E8A-4147-A177-3AD203B41FA5}">
                      <a16:colId xmlns:a16="http://schemas.microsoft.com/office/drawing/2014/main" val="1646868572"/>
                    </a:ext>
                  </a:extLst>
                </a:gridCol>
                <a:gridCol w="1645920">
                  <a:extLst>
                    <a:ext uri="{9D8B030D-6E8A-4147-A177-3AD203B41FA5}">
                      <a16:colId xmlns:a16="http://schemas.microsoft.com/office/drawing/2014/main" val="1068273248"/>
                    </a:ext>
                  </a:extLst>
                </a:gridCol>
                <a:gridCol w="1645920">
                  <a:extLst>
                    <a:ext uri="{9D8B030D-6E8A-4147-A177-3AD203B41FA5}">
                      <a16:colId xmlns:a16="http://schemas.microsoft.com/office/drawing/2014/main" val="983207746"/>
                    </a:ext>
                  </a:extLst>
                </a:gridCol>
                <a:gridCol w="1645920">
                  <a:extLst>
                    <a:ext uri="{9D8B030D-6E8A-4147-A177-3AD203B41FA5}">
                      <a16:colId xmlns:a16="http://schemas.microsoft.com/office/drawing/2014/main" val="925121673"/>
                    </a:ext>
                  </a:extLst>
                </a:gridCol>
              </a:tblGrid>
              <a:tr h="370840">
                <a:tc>
                  <a:txBody>
                    <a:bodyPr/>
                    <a:lstStyle/>
                    <a:p>
                      <a:endParaRPr kumimoji="1" lang="ja-JP" altLang="en-US"/>
                    </a:p>
                  </a:txBody>
                  <a:tcPr/>
                </a:tc>
                <a:tc gridSpan="2">
                  <a:txBody>
                    <a:bodyPr/>
                    <a:lstStyle/>
                    <a:p>
                      <a:pPr algn="ctr"/>
                      <a:r>
                        <a:rPr kumimoji="1" lang="ja-JP" altLang="en-US" dirty="0"/>
                        <a:t>罹患率</a:t>
                      </a:r>
                    </a:p>
                  </a:txBody>
                  <a:tcPr/>
                </a:tc>
                <a:tc hMerge="1">
                  <a:txBody>
                    <a:bodyPr/>
                    <a:lstStyle/>
                    <a:p>
                      <a:endParaRPr kumimoji="1" lang="ja-JP" altLang="en-US" dirty="0"/>
                    </a:p>
                  </a:txBody>
                  <a:tcPr/>
                </a:tc>
                <a:tc gridSpan="2">
                  <a:txBody>
                    <a:bodyPr/>
                    <a:lstStyle/>
                    <a:p>
                      <a:pPr algn="ctr"/>
                      <a:r>
                        <a:rPr kumimoji="1" lang="ja-JP" altLang="en-US" dirty="0"/>
                        <a:t>有病率</a:t>
                      </a:r>
                    </a:p>
                  </a:txBody>
                  <a:tcPr/>
                </a:tc>
                <a:tc hMerge="1">
                  <a:txBody>
                    <a:bodyPr/>
                    <a:lstStyle/>
                    <a:p>
                      <a:endParaRPr kumimoji="1" lang="ja-JP" altLang="en-US" dirty="0"/>
                    </a:p>
                  </a:txBody>
                  <a:tcPr/>
                </a:tc>
                <a:extLst>
                  <a:ext uri="{0D108BD9-81ED-4DB2-BD59-A6C34878D82A}">
                    <a16:rowId xmlns:a16="http://schemas.microsoft.com/office/drawing/2014/main" val="71367042"/>
                  </a:ext>
                </a:extLst>
              </a:tr>
              <a:tr h="370840">
                <a:tc>
                  <a:txBody>
                    <a:bodyPr/>
                    <a:lstStyle/>
                    <a:p>
                      <a:r>
                        <a:rPr kumimoji="1" lang="ja-JP" altLang="en-US" dirty="0"/>
                        <a:t>統合失調症</a:t>
                      </a:r>
                    </a:p>
                  </a:txBody>
                  <a:tcPr/>
                </a:tc>
                <a:tc>
                  <a:txBody>
                    <a:bodyPr/>
                    <a:lstStyle/>
                    <a:p>
                      <a:r>
                        <a:rPr kumimoji="1" lang="en-US" altLang="ja-JP" dirty="0"/>
                        <a:t>0.7%</a:t>
                      </a:r>
                    </a:p>
                  </a:txBody>
                  <a:tcPr/>
                </a:tc>
                <a:tc>
                  <a:txBody>
                    <a:bodyPr/>
                    <a:lstStyle/>
                    <a:p>
                      <a:r>
                        <a:rPr kumimoji="1" lang="en-US" altLang="ja-JP" dirty="0"/>
                        <a:t>(0.3</a:t>
                      </a:r>
                      <a:r>
                        <a:rPr kumimoji="1" lang="ja-JP" altLang="en-US" dirty="0"/>
                        <a:t>～</a:t>
                      </a:r>
                      <a:r>
                        <a:rPr kumimoji="1" lang="en-US" altLang="ja-JP" dirty="0"/>
                        <a:t>2</a:t>
                      </a:r>
                      <a:r>
                        <a:rPr kumimoji="1" lang="ja-JP" altLang="en-US" dirty="0"/>
                        <a:t>％）</a:t>
                      </a:r>
                    </a:p>
                  </a:txBody>
                  <a:tcPr/>
                </a:tc>
                <a:tc>
                  <a:txBody>
                    <a:bodyPr/>
                    <a:lstStyle/>
                    <a:p>
                      <a:r>
                        <a:rPr kumimoji="1" lang="en-US" altLang="ja-JP" dirty="0"/>
                        <a:t>0.46</a:t>
                      </a:r>
                      <a:r>
                        <a:rPr kumimoji="1" lang="ja-JP" altLang="en-US" dirty="0"/>
                        <a:t>％</a:t>
                      </a:r>
                    </a:p>
                  </a:txBody>
                  <a:tcPr/>
                </a:tc>
                <a:tc>
                  <a:txBody>
                    <a:bodyPr/>
                    <a:lstStyle/>
                    <a:p>
                      <a:r>
                        <a:rPr kumimoji="1" lang="ja-JP" altLang="en-US" dirty="0"/>
                        <a:t>（</a:t>
                      </a:r>
                      <a:r>
                        <a:rPr kumimoji="1" lang="en-US" altLang="ja-JP" dirty="0"/>
                        <a:t>0.19</a:t>
                      </a:r>
                      <a:r>
                        <a:rPr kumimoji="1" lang="ja-JP" altLang="en-US" dirty="0"/>
                        <a:t>～</a:t>
                      </a:r>
                      <a:r>
                        <a:rPr kumimoji="1" lang="en-US" altLang="ja-JP" dirty="0"/>
                        <a:t>1</a:t>
                      </a:r>
                      <a:r>
                        <a:rPr kumimoji="1" lang="ja-JP" altLang="en-US" dirty="0"/>
                        <a:t>％）</a:t>
                      </a:r>
                    </a:p>
                  </a:txBody>
                  <a:tcPr/>
                </a:tc>
                <a:extLst>
                  <a:ext uri="{0D108BD9-81ED-4DB2-BD59-A6C34878D82A}">
                    <a16:rowId xmlns:a16="http://schemas.microsoft.com/office/drawing/2014/main" val="4167961058"/>
                  </a:ext>
                </a:extLst>
              </a:tr>
              <a:tr h="370840">
                <a:tc>
                  <a:txBody>
                    <a:bodyPr/>
                    <a:lstStyle/>
                    <a:p>
                      <a:r>
                        <a:rPr kumimoji="1" lang="ja-JP" altLang="en-US" dirty="0"/>
                        <a:t>うつ病</a:t>
                      </a:r>
                    </a:p>
                  </a:txBody>
                  <a:tcPr/>
                </a:tc>
                <a:tc gridSpan="2">
                  <a:txBody>
                    <a:bodyPr/>
                    <a:lstStyle/>
                    <a:p>
                      <a:r>
                        <a:rPr kumimoji="1" lang="en-US" altLang="ja-JP" dirty="0"/>
                        <a:t>3</a:t>
                      </a:r>
                      <a:r>
                        <a:rPr kumimoji="1" lang="ja-JP" altLang="en-US" dirty="0"/>
                        <a:t>～</a:t>
                      </a:r>
                      <a:r>
                        <a:rPr kumimoji="1" lang="en-US" altLang="ja-JP" dirty="0"/>
                        <a:t>7</a:t>
                      </a:r>
                      <a:r>
                        <a:rPr kumimoji="1" lang="ja-JP" altLang="en-US" dirty="0"/>
                        <a:t>％</a:t>
                      </a:r>
                    </a:p>
                  </a:txBody>
                  <a:tcPr/>
                </a:tc>
                <a:tc hMerge="1">
                  <a:txBody>
                    <a:bodyPr/>
                    <a:lstStyle/>
                    <a:p>
                      <a:endParaRPr kumimoji="1" lang="ja-JP" altLang="en-US" dirty="0"/>
                    </a:p>
                  </a:txBody>
                  <a:tcPr/>
                </a:tc>
                <a:tc gridSpan="2">
                  <a:txBody>
                    <a:bodyPr/>
                    <a:lstStyle/>
                    <a:p>
                      <a:r>
                        <a:rPr kumimoji="1" lang="en-US" altLang="ja-JP" dirty="0"/>
                        <a:t>1</a:t>
                      </a:r>
                      <a:r>
                        <a:rPr kumimoji="1" lang="ja-JP" altLang="en-US" dirty="0"/>
                        <a:t>～</a:t>
                      </a:r>
                      <a:r>
                        <a:rPr kumimoji="1" lang="en-US" altLang="ja-JP" dirty="0"/>
                        <a:t>2</a:t>
                      </a:r>
                      <a:r>
                        <a:rPr kumimoji="1" lang="ja-JP" altLang="en-US" dirty="0"/>
                        <a:t>％</a:t>
                      </a:r>
                    </a:p>
                  </a:txBody>
                  <a:tcPr/>
                </a:tc>
                <a:tc hMerge="1">
                  <a:txBody>
                    <a:bodyPr/>
                    <a:lstStyle/>
                    <a:p>
                      <a:endParaRPr kumimoji="1" lang="ja-JP" altLang="en-US" dirty="0"/>
                    </a:p>
                  </a:txBody>
                  <a:tcPr/>
                </a:tc>
                <a:extLst>
                  <a:ext uri="{0D108BD9-81ED-4DB2-BD59-A6C34878D82A}">
                    <a16:rowId xmlns:a16="http://schemas.microsoft.com/office/drawing/2014/main" val="407025172"/>
                  </a:ext>
                </a:extLst>
              </a:tr>
              <a:tr h="370840">
                <a:tc>
                  <a:txBody>
                    <a:bodyPr/>
                    <a:lstStyle/>
                    <a:p>
                      <a:r>
                        <a:rPr kumimoji="1" lang="ja-JP" altLang="en-US" dirty="0"/>
                        <a:t>うつ病（欧米）</a:t>
                      </a:r>
                    </a:p>
                  </a:txBody>
                  <a:tcPr/>
                </a:tc>
                <a:tc gridSpan="2">
                  <a:txBody>
                    <a:bodyPr/>
                    <a:lstStyle/>
                    <a:p>
                      <a:r>
                        <a:rPr kumimoji="1" lang="en-US" altLang="ja-JP" dirty="0"/>
                        <a:t>15</a:t>
                      </a:r>
                      <a:r>
                        <a:rPr kumimoji="1" lang="ja-JP" altLang="en-US" dirty="0"/>
                        <a:t>％</a:t>
                      </a:r>
                    </a:p>
                  </a:txBody>
                  <a:tcPr/>
                </a:tc>
                <a:tc hMerge="1">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287972244"/>
                  </a:ext>
                </a:extLst>
              </a:tr>
              <a:tr h="345440">
                <a:tc>
                  <a:txBody>
                    <a:bodyPr/>
                    <a:lstStyle/>
                    <a:p>
                      <a:r>
                        <a:rPr kumimoji="1" lang="ja-JP" altLang="en-US" dirty="0"/>
                        <a:t>双極性障害</a:t>
                      </a:r>
                    </a:p>
                  </a:txBody>
                  <a:tcPr/>
                </a:tc>
                <a:tc gridSpan="2">
                  <a:txBody>
                    <a:bodyPr/>
                    <a:lstStyle/>
                    <a:p>
                      <a:r>
                        <a:rPr kumimoji="1" lang="en-US" altLang="ja-JP" dirty="0"/>
                        <a:t>0.7</a:t>
                      </a:r>
                      <a:r>
                        <a:rPr kumimoji="1" lang="ja-JP" altLang="en-US" dirty="0"/>
                        <a:t>％</a:t>
                      </a:r>
                    </a:p>
                  </a:txBody>
                  <a:tcPr/>
                </a:tc>
                <a:tc hMerge="1">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3954222495"/>
                  </a:ext>
                </a:extLst>
              </a:tr>
              <a:tr h="370840">
                <a:tc>
                  <a:txBody>
                    <a:bodyPr/>
                    <a:lstStyle/>
                    <a:p>
                      <a:r>
                        <a:rPr kumimoji="1" lang="ja-JP" altLang="en-US" dirty="0"/>
                        <a:t>双極性障害（欧米）</a:t>
                      </a:r>
                    </a:p>
                  </a:txBody>
                  <a:tcPr/>
                </a:tc>
                <a:tc gridSpan="2">
                  <a:txBody>
                    <a:bodyPr/>
                    <a:lstStyle/>
                    <a:p>
                      <a:r>
                        <a:rPr kumimoji="1" lang="en-US" altLang="ja-JP" dirty="0"/>
                        <a:t>2</a:t>
                      </a:r>
                      <a:r>
                        <a:rPr kumimoji="1" lang="ja-JP" altLang="en-US" dirty="0"/>
                        <a:t>～</a:t>
                      </a:r>
                      <a:r>
                        <a:rPr kumimoji="1" lang="en-US" altLang="ja-JP" dirty="0"/>
                        <a:t>3</a:t>
                      </a:r>
                      <a:r>
                        <a:rPr kumimoji="1" lang="ja-JP" altLang="en-US" dirty="0"/>
                        <a:t>％</a:t>
                      </a:r>
                    </a:p>
                  </a:txBody>
                  <a:tcPr/>
                </a:tc>
                <a:tc hMerge="1">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533393220"/>
                  </a:ext>
                </a:extLst>
              </a:tr>
            </a:tbl>
          </a:graphicData>
        </a:graphic>
      </p:graphicFrame>
      <p:sp>
        <p:nvSpPr>
          <p:cNvPr id="5" name="テキスト ボックス 4">
            <a:extLst>
              <a:ext uri="{FF2B5EF4-FFF2-40B4-BE49-F238E27FC236}">
                <a16:creationId xmlns:a16="http://schemas.microsoft.com/office/drawing/2014/main" id="{5EA986BE-5D7C-4652-B053-22968888A4DC}"/>
              </a:ext>
            </a:extLst>
          </p:cNvPr>
          <p:cNvSpPr txBox="1"/>
          <p:nvPr/>
        </p:nvSpPr>
        <p:spPr>
          <a:xfrm>
            <a:off x="457200" y="4365104"/>
            <a:ext cx="8075240" cy="1754326"/>
          </a:xfrm>
          <a:prstGeom prst="rect">
            <a:avLst/>
          </a:prstGeom>
          <a:noFill/>
        </p:spPr>
        <p:txBody>
          <a:bodyPr wrap="square" rtlCol="0">
            <a:spAutoFit/>
          </a:bodyPr>
          <a:lstStyle/>
          <a:p>
            <a:r>
              <a:rPr kumimoji="1" lang="ja-JP" altLang="en-US" dirty="0"/>
              <a:t>受療率統計からは日本でもうつ病の患者数はどんどん増えている。</a:t>
            </a:r>
            <a:endParaRPr lang="en-US" altLang="ja-JP" dirty="0"/>
          </a:p>
          <a:p>
            <a:r>
              <a:rPr kumimoji="1" lang="ja-JP" altLang="en-US" dirty="0"/>
              <a:t>社会環境がうつ病を増加さえているのか。</a:t>
            </a:r>
            <a:endParaRPr lang="en-US" altLang="ja-JP" dirty="0"/>
          </a:p>
          <a:p>
            <a:r>
              <a:rPr kumimoji="1" lang="ja-JP" altLang="en-US" dirty="0"/>
              <a:t>診断基準が変わったために見かけ上そうなのかもしれない。</a:t>
            </a:r>
            <a:endParaRPr lang="en-US" altLang="ja-JP" dirty="0"/>
          </a:p>
          <a:p>
            <a:r>
              <a:rPr kumimoji="1" lang="ja-JP" altLang="en-US" dirty="0"/>
              <a:t>今までうつ病と診断されたものが、双極性障害（特に</a:t>
            </a:r>
            <a:r>
              <a:rPr kumimoji="1" lang="en-US" altLang="ja-JP" dirty="0"/>
              <a:t>Ⅱ</a:t>
            </a:r>
            <a:r>
              <a:rPr kumimoji="1" lang="ja-JP" altLang="en-US" dirty="0"/>
              <a:t>型）と診断が変更になることも多い。</a:t>
            </a:r>
            <a:endParaRPr kumimoji="1" lang="en-US" altLang="ja-JP" dirty="0"/>
          </a:p>
          <a:p>
            <a:r>
              <a:rPr lang="ja-JP" altLang="en-US" dirty="0"/>
              <a:t>うつ病に対しても感情調整薬が使われるが、保険適応は双極性障害にしかない。</a:t>
            </a:r>
            <a:endParaRPr kumimoji="1" lang="ja-JP" altLang="en-US" dirty="0"/>
          </a:p>
        </p:txBody>
      </p:sp>
    </p:spTree>
    <p:extLst>
      <p:ext uri="{BB962C8B-B14F-4D97-AF65-F5344CB8AC3E}">
        <p14:creationId xmlns:p14="http://schemas.microsoft.com/office/powerpoint/2010/main" val="239268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61A5892-E370-4587-AACF-AA3E67853E91}"/>
              </a:ext>
            </a:extLst>
          </p:cNvPr>
          <p:cNvSpPr>
            <a:spLocks noGrp="1" noChangeArrowheads="1"/>
          </p:cNvSpPr>
          <p:nvPr>
            <p:ph type="title"/>
          </p:nvPr>
        </p:nvSpPr>
        <p:spPr/>
        <p:txBody>
          <a:bodyPr/>
          <a:lstStyle/>
          <a:p>
            <a:r>
              <a:rPr lang="ja-JP" altLang="en-US"/>
              <a:t>人間とは</a:t>
            </a:r>
          </a:p>
        </p:txBody>
      </p:sp>
      <p:sp>
        <p:nvSpPr>
          <p:cNvPr id="4099" name="Line 3">
            <a:extLst>
              <a:ext uri="{FF2B5EF4-FFF2-40B4-BE49-F238E27FC236}">
                <a16:creationId xmlns:a16="http://schemas.microsoft.com/office/drawing/2014/main" id="{B83507FA-52EB-4A8C-BFF5-91408F8122D1}"/>
              </a:ext>
            </a:extLst>
          </p:cNvPr>
          <p:cNvSpPr>
            <a:spLocks noChangeShapeType="1"/>
          </p:cNvSpPr>
          <p:nvPr/>
        </p:nvSpPr>
        <p:spPr bwMode="auto">
          <a:xfrm flipV="1">
            <a:off x="3657600" y="4267200"/>
            <a:ext cx="0" cy="914400"/>
          </a:xfrm>
          <a:prstGeom prst="line">
            <a:avLst/>
          </a:prstGeom>
          <a:noFill/>
          <a:ln w="38100" cap="sq">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100" name="Line 4">
            <a:extLst>
              <a:ext uri="{FF2B5EF4-FFF2-40B4-BE49-F238E27FC236}">
                <a16:creationId xmlns:a16="http://schemas.microsoft.com/office/drawing/2014/main" id="{D4F8DDE1-2F54-4FD0-96F4-62573FF636BE}"/>
              </a:ext>
            </a:extLst>
          </p:cNvPr>
          <p:cNvSpPr>
            <a:spLocks noChangeShapeType="1"/>
          </p:cNvSpPr>
          <p:nvPr/>
        </p:nvSpPr>
        <p:spPr bwMode="auto">
          <a:xfrm flipH="1">
            <a:off x="2971800" y="5181600"/>
            <a:ext cx="685800" cy="457200"/>
          </a:xfrm>
          <a:prstGeom prst="line">
            <a:avLst/>
          </a:prstGeom>
          <a:noFill/>
          <a:ln w="38100" cap="sq">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101" name="Line 5">
            <a:extLst>
              <a:ext uri="{FF2B5EF4-FFF2-40B4-BE49-F238E27FC236}">
                <a16:creationId xmlns:a16="http://schemas.microsoft.com/office/drawing/2014/main" id="{AFDB88DB-0361-4125-BD53-FAD275B472D4}"/>
              </a:ext>
            </a:extLst>
          </p:cNvPr>
          <p:cNvSpPr>
            <a:spLocks noChangeShapeType="1"/>
          </p:cNvSpPr>
          <p:nvPr/>
        </p:nvSpPr>
        <p:spPr bwMode="auto">
          <a:xfrm>
            <a:off x="3657600" y="5181600"/>
            <a:ext cx="838200" cy="457200"/>
          </a:xfrm>
          <a:prstGeom prst="line">
            <a:avLst/>
          </a:prstGeom>
          <a:noFill/>
          <a:ln w="38100" cap="sq">
            <a:solidFill>
              <a:schemeClr val="tx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102" name="Text Box 6">
            <a:extLst>
              <a:ext uri="{FF2B5EF4-FFF2-40B4-BE49-F238E27FC236}">
                <a16:creationId xmlns:a16="http://schemas.microsoft.com/office/drawing/2014/main" id="{CB880E2C-D6F1-47C6-B66D-D1B0F2A3BB24}"/>
              </a:ext>
            </a:extLst>
          </p:cNvPr>
          <p:cNvSpPr txBox="1">
            <a:spLocks noChangeArrowheads="1"/>
          </p:cNvSpPr>
          <p:nvPr/>
        </p:nvSpPr>
        <p:spPr bwMode="auto">
          <a:xfrm>
            <a:off x="2895600" y="38100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solidFill>
                  <a:schemeClr val="tx2"/>
                </a:solidFill>
              </a:rPr>
              <a:t>生物学的</a:t>
            </a:r>
          </a:p>
        </p:txBody>
      </p:sp>
      <p:sp>
        <p:nvSpPr>
          <p:cNvPr id="4103" name="Text Box 7">
            <a:extLst>
              <a:ext uri="{FF2B5EF4-FFF2-40B4-BE49-F238E27FC236}">
                <a16:creationId xmlns:a16="http://schemas.microsoft.com/office/drawing/2014/main" id="{88893366-DE5A-49D7-8AA3-F35FA2C6EF1A}"/>
              </a:ext>
            </a:extLst>
          </p:cNvPr>
          <p:cNvSpPr txBox="1">
            <a:spLocks noChangeArrowheads="1"/>
          </p:cNvSpPr>
          <p:nvPr/>
        </p:nvSpPr>
        <p:spPr bwMode="auto">
          <a:xfrm>
            <a:off x="2057400" y="59436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solidFill>
                  <a:schemeClr val="tx2"/>
                </a:solidFill>
              </a:rPr>
              <a:t>社会学的</a:t>
            </a:r>
          </a:p>
        </p:txBody>
      </p:sp>
      <p:sp>
        <p:nvSpPr>
          <p:cNvPr id="4104" name="Text Box 8">
            <a:extLst>
              <a:ext uri="{FF2B5EF4-FFF2-40B4-BE49-F238E27FC236}">
                <a16:creationId xmlns:a16="http://schemas.microsoft.com/office/drawing/2014/main" id="{4F21D301-E69E-43A5-B786-F8EA1450C94F}"/>
              </a:ext>
            </a:extLst>
          </p:cNvPr>
          <p:cNvSpPr txBox="1">
            <a:spLocks noChangeArrowheads="1"/>
          </p:cNvSpPr>
          <p:nvPr/>
        </p:nvSpPr>
        <p:spPr bwMode="auto">
          <a:xfrm>
            <a:off x="4038600" y="58674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solidFill>
                  <a:schemeClr val="tx2"/>
                </a:solidFill>
              </a:rPr>
              <a:t>心理学的</a:t>
            </a:r>
          </a:p>
        </p:txBody>
      </p:sp>
      <p:sp>
        <p:nvSpPr>
          <p:cNvPr id="4105" name="Rectangle 9">
            <a:extLst>
              <a:ext uri="{FF2B5EF4-FFF2-40B4-BE49-F238E27FC236}">
                <a16:creationId xmlns:a16="http://schemas.microsoft.com/office/drawing/2014/main" id="{154B9A19-4564-4133-BC59-02444734DB3B}"/>
              </a:ext>
            </a:extLst>
          </p:cNvPr>
          <p:cNvSpPr>
            <a:spLocks noGrp="1" noChangeArrowheads="1"/>
          </p:cNvSpPr>
          <p:nvPr>
            <p:ph type="body" idx="1"/>
          </p:nvPr>
        </p:nvSpPr>
        <p:spPr>
          <a:xfrm>
            <a:off x="762000" y="1981200"/>
            <a:ext cx="3589338" cy="1822450"/>
          </a:xfrm>
        </p:spPr>
        <p:txBody>
          <a:bodyPr/>
          <a:lstStyle/>
          <a:p>
            <a:pPr>
              <a:lnSpc>
                <a:spcPct val="90000"/>
              </a:lnSpc>
            </a:pPr>
            <a:r>
              <a:rPr lang="ja-JP" altLang="en-US" sz="2800"/>
              <a:t>生物学的</a:t>
            </a:r>
          </a:p>
          <a:p>
            <a:pPr>
              <a:lnSpc>
                <a:spcPct val="90000"/>
              </a:lnSpc>
            </a:pPr>
            <a:r>
              <a:rPr lang="ja-JP" altLang="en-US" sz="2800"/>
              <a:t>社会学的</a:t>
            </a:r>
          </a:p>
          <a:p>
            <a:pPr>
              <a:lnSpc>
                <a:spcPct val="90000"/>
              </a:lnSpc>
            </a:pPr>
            <a:r>
              <a:rPr lang="ja-JP" altLang="en-US" sz="2800"/>
              <a:t>心理学的　　　　</a:t>
            </a:r>
          </a:p>
          <a:p>
            <a:pPr>
              <a:lnSpc>
                <a:spcPct val="90000"/>
              </a:lnSpc>
              <a:buFontTx/>
              <a:buNone/>
            </a:pPr>
            <a:r>
              <a:rPr lang="ja-JP" altLang="en-US" sz="2800"/>
              <a:t>　　　　　　存在である</a:t>
            </a:r>
          </a:p>
          <a:p>
            <a:pPr>
              <a:lnSpc>
                <a:spcPct val="90000"/>
              </a:lnSpc>
            </a:pPr>
            <a:endParaRPr lang="en-US" altLang="ja-JP" sz="2800"/>
          </a:p>
        </p:txBody>
      </p:sp>
      <p:sp>
        <p:nvSpPr>
          <p:cNvPr id="4106" name="AutoShape 10">
            <a:extLst>
              <a:ext uri="{FF2B5EF4-FFF2-40B4-BE49-F238E27FC236}">
                <a16:creationId xmlns:a16="http://schemas.microsoft.com/office/drawing/2014/main" id="{ECEDBD06-F2EE-4CE4-B729-51EF7DD003CC}"/>
              </a:ext>
            </a:extLst>
          </p:cNvPr>
          <p:cNvSpPr>
            <a:spLocks noChangeArrowheads="1"/>
          </p:cNvSpPr>
          <p:nvPr/>
        </p:nvSpPr>
        <p:spPr bwMode="auto">
          <a:xfrm>
            <a:off x="3505200" y="2057400"/>
            <a:ext cx="1524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7" name="AutoShape 11">
            <a:extLst>
              <a:ext uri="{FF2B5EF4-FFF2-40B4-BE49-F238E27FC236}">
                <a16:creationId xmlns:a16="http://schemas.microsoft.com/office/drawing/2014/main" id="{C167C353-FC49-4A4B-B993-DC93FD486057}"/>
              </a:ext>
            </a:extLst>
          </p:cNvPr>
          <p:cNvSpPr>
            <a:spLocks noChangeArrowheads="1"/>
          </p:cNvSpPr>
          <p:nvPr/>
        </p:nvSpPr>
        <p:spPr bwMode="auto">
          <a:xfrm>
            <a:off x="3505200" y="2514600"/>
            <a:ext cx="1524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8" name="AutoShape 12">
            <a:extLst>
              <a:ext uri="{FF2B5EF4-FFF2-40B4-BE49-F238E27FC236}">
                <a16:creationId xmlns:a16="http://schemas.microsoft.com/office/drawing/2014/main" id="{D2D75A56-2448-45F3-BBDA-D3ED12A9DF21}"/>
              </a:ext>
            </a:extLst>
          </p:cNvPr>
          <p:cNvSpPr>
            <a:spLocks noChangeArrowheads="1"/>
          </p:cNvSpPr>
          <p:nvPr/>
        </p:nvSpPr>
        <p:spPr bwMode="auto">
          <a:xfrm>
            <a:off x="3429000" y="3048000"/>
            <a:ext cx="16002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09" name="Text Box 13">
            <a:extLst>
              <a:ext uri="{FF2B5EF4-FFF2-40B4-BE49-F238E27FC236}">
                <a16:creationId xmlns:a16="http://schemas.microsoft.com/office/drawing/2014/main" id="{96677B7F-37AD-4548-B699-32DB287EDAE3}"/>
              </a:ext>
            </a:extLst>
          </p:cNvPr>
          <p:cNvSpPr txBox="1">
            <a:spLocks noChangeArrowheads="1"/>
          </p:cNvSpPr>
          <p:nvPr/>
        </p:nvSpPr>
        <p:spPr bwMode="auto">
          <a:xfrm>
            <a:off x="5257800" y="19050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t>薬物療法</a:t>
            </a:r>
          </a:p>
        </p:txBody>
      </p:sp>
      <p:sp>
        <p:nvSpPr>
          <p:cNvPr id="4110" name="Text Box 14">
            <a:extLst>
              <a:ext uri="{FF2B5EF4-FFF2-40B4-BE49-F238E27FC236}">
                <a16:creationId xmlns:a16="http://schemas.microsoft.com/office/drawing/2014/main" id="{22189290-C61E-4FEB-B777-E7F7D704EACA}"/>
              </a:ext>
            </a:extLst>
          </p:cNvPr>
          <p:cNvSpPr txBox="1">
            <a:spLocks noChangeArrowheads="1"/>
          </p:cNvSpPr>
          <p:nvPr/>
        </p:nvSpPr>
        <p:spPr bwMode="auto">
          <a:xfrm>
            <a:off x="5334000" y="24384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t>環境調整</a:t>
            </a:r>
          </a:p>
        </p:txBody>
      </p:sp>
      <p:sp>
        <p:nvSpPr>
          <p:cNvPr id="4111" name="Text Box 15">
            <a:extLst>
              <a:ext uri="{FF2B5EF4-FFF2-40B4-BE49-F238E27FC236}">
                <a16:creationId xmlns:a16="http://schemas.microsoft.com/office/drawing/2014/main" id="{D64910C7-4C49-4FD7-8903-CD3960F2B726}"/>
              </a:ext>
            </a:extLst>
          </p:cNvPr>
          <p:cNvSpPr txBox="1">
            <a:spLocks noChangeArrowheads="1"/>
          </p:cNvSpPr>
          <p:nvPr/>
        </p:nvSpPr>
        <p:spPr bwMode="auto">
          <a:xfrm>
            <a:off x="5257800" y="2971800"/>
            <a:ext cx="2514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800"/>
              <a:t>精神療法・カウンセリング</a:t>
            </a:r>
          </a:p>
        </p:txBody>
      </p:sp>
    </p:spTree>
    <p:extLst>
      <p:ext uri="{BB962C8B-B14F-4D97-AF65-F5344CB8AC3E}">
        <p14:creationId xmlns:p14="http://schemas.microsoft.com/office/powerpoint/2010/main" val="3381469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5">
                                            <p:txEl>
                                              <p:pRg st="0" end="0"/>
                                            </p:txEl>
                                          </p:spTgt>
                                        </p:tgtEl>
                                        <p:attrNameLst>
                                          <p:attrName>style.visibility</p:attrName>
                                        </p:attrNameLst>
                                      </p:cBhvr>
                                      <p:to>
                                        <p:strVal val="visible"/>
                                      </p:to>
                                    </p:set>
                                    <p:anim calcmode="lin" valueType="num">
                                      <p:cBhvr additive="base">
                                        <p:cTn id="7" dur="500" fill="hold"/>
                                        <p:tgtEl>
                                          <p:spTgt spid="410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5">
                                            <p:txEl>
                                              <p:pRg st="1" end="1"/>
                                            </p:txEl>
                                          </p:spTgt>
                                        </p:tgtEl>
                                        <p:attrNameLst>
                                          <p:attrName>style.visibility</p:attrName>
                                        </p:attrNameLst>
                                      </p:cBhvr>
                                      <p:to>
                                        <p:strVal val="visible"/>
                                      </p:to>
                                    </p:set>
                                    <p:anim calcmode="lin" valueType="num">
                                      <p:cBhvr additive="base">
                                        <p:cTn id="13" dur="500" fill="hold"/>
                                        <p:tgtEl>
                                          <p:spTgt spid="410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5">
                                            <p:txEl>
                                              <p:pRg st="2" end="2"/>
                                            </p:txEl>
                                          </p:spTgt>
                                        </p:tgtEl>
                                        <p:attrNameLst>
                                          <p:attrName>style.visibility</p:attrName>
                                        </p:attrNameLst>
                                      </p:cBhvr>
                                      <p:to>
                                        <p:strVal val="visible"/>
                                      </p:to>
                                    </p:set>
                                    <p:anim calcmode="lin" valueType="num">
                                      <p:cBhvr additive="base">
                                        <p:cTn id="19" dur="500" fill="hold"/>
                                        <p:tgtEl>
                                          <p:spTgt spid="410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0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5">
                                            <p:txEl>
                                              <p:pRg st="3" end="3"/>
                                            </p:txEl>
                                          </p:spTgt>
                                        </p:tgtEl>
                                        <p:attrNameLst>
                                          <p:attrName>style.visibility</p:attrName>
                                        </p:attrNameLst>
                                      </p:cBhvr>
                                      <p:to>
                                        <p:strVal val="visible"/>
                                      </p:to>
                                    </p:set>
                                    <p:anim calcmode="lin" valueType="num">
                                      <p:cBhvr additive="base">
                                        <p:cTn id="25" dur="500" fill="hold"/>
                                        <p:tgtEl>
                                          <p:spTgt spid="410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0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 calcmode="lin" valueType="num">
                                      <p:cBhvr additive="base">
                                        <p:cTn id="31" dur="500" fill="hold"/>
                                        <p:tgtEl>
                                          <p:spTgt spid="4099"/>
                                        </p:tgtEl>
                                        <p:attrNameLst>
                                          <p:attrName>ppt_x</p:attrName>
                                        </p:attrNameLst>
                                      </p:cBhvr>
                                      <p:tavLst>
                                        <p:tav tm="0">
                                          <p:val>
                                            <p:strVal val="0-#ppt_w/2"/>
                                          </p:val>
                                        </p:tav>
                                        <p:tav tm="100000">
                                          <p:val>
                                            <p:strVal val="#ppt_x"/>
                                          </p:val>
                                        </p:tav>
                                      </p:tavLst>
                                    </p:anim>
                                    <p:anim calcmode="lin" valueType="num">
                                      <p:cBhvr additive="base">
                                        <p:cTn id="32" dur="500" fill="hold"/>
                                        <p:tgtEl>
                                          <p:spTgt spid="40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02"/>
                                        </p:tgtEl>
                                        <p:attrNameLst>
                                          <p:attrName>style.visibility</p:attrName>
                                        </p:attrNameLst>
                                      </p:cBhvr>
                                      <p:to>
                                        <p:strVal val="visible"/>
                                      </p:to>
                                    </p:set>
                                    <p:anim calcmode="lin" valueType="num">
                                      <p:cBhvr additive="base">
                                        <p:cTn id="37" dur="500" fill="hold"/>
                                        <p:tgtEl>
                                          <p:spTgt spid="4102"/>
                                        </p:tgtEl>
                                        <p:attrNameLst>
                                          <p:attrName>ppt_x</p:attrName>
                                        </p:attrNameLst>
                                      </p:cBhvr>
                                      <p:tavLst>
                                        <p:tav tm="0">
                                          <p:val>
                                            <p:strVal val="0-#ppt_w/2"/>
                                          </p:val>
                                        </p:tav>
                                        <p:tav tm="100000">
                                          <p:val>
                                            <p:strVal val="#ppt_x"/>
                                          </p:val>
                                        </p:tav>
                                      </p:tavLst>
                                    </p:anim>
                                    <p:anim calcmode="lin" valueType="num">
                                      <p:cBhvr additive="base">
                                        <p:cTn id="38" dur="500" fill="hold"/>
                                        <p:tgtEl>
                                          <p:spTgt spid="41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4100"/>
                                        </p:tgtEl>
                                        <p:attrNameLst>
                                          <p:attrName>style.visibility</p:attrName>
                                        </p:attrNameLst>
                                      </p:cBhvr>
                                      <p:to>
                                        <p:strVal val="visible"/>
                                      </p:to>
                                    </p:set>
                                    <p:anim calcmode="lin" valueType="num">
                                      <p:cBhvr additive="base">
                                        <p:cTn id="43" dur="500" fill="hold"/>
                                        <p:tgtEl>
                                          <p:spTgt spid="4100"/>
                                        </p:tgtEl>
                                        <p:attrNameLst>
                                          <p:attrName>ppt_x</p:attrName>
                                        </p:attrNameLst>
                                      </p:cBhvr>
                                      <p:tavLst>
                                        <p:tav tm="0">
                                          <p:val>
                                            <p:strVal val="0-#ppt_w/2"/>
                                          </p:val>
                                        </p:tav>
                                        <p:tav tm="100000">
                                          <p:val>
                                            <p:strVal val="#ppt_x"/>
                                          </p:val>
                                        </p:tav>
                                      </p:tavLst>
                                    </p:anim>
                                    <p:anim calcmode="lin" valueType="num">
                                      <p:cBhvr additive="base">
                                        <p:cTn id="44" dur="500" fill="hold"/>
                                        <p:tgtEl>
                                          <p:spTgt spid="41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03"/>
                                        </p:tgtEl>
                                        <p:attrNameLst>
                                          <p:attrName>style.visibility</p:attrName>
                                        </p:attrNameLst>
                                      </p:cBhvr>
                                      <p:to>
                                        <p:strVal val="visible"/>
                                      </p:to>
                                    </p:set>
                                    <p:anim calcmode="lin" valueType="num">
                                      <p:cBhvr additive="base">
                                        <p:cTn id="49" dur="500" fill="hold"/>
                                        <p:tgtEl>
                                          <p:spTgt spid="4103"/>
                                        </p:tgtEl>
                                        <p:attrNameLst>
                                          <p:attrName>ppt_x</p:attrName>
                                        </p:attrNameLst>
                                      </p:cBhvr>
                                      <p:tavLst>
                                        <p:tav tm="0">
                                          <p:val>
                                            <p:strVal val="0-#ppt_w/2"/>
                                          </p:val>
                                        </p:tav>
                                        <p:tav tm="100000">
                                          <p:val>
                                            <p:strVal val="#ppt_x"/>
                                          </p:val>
                                        </p:tav>
                                      </p:tavLst>
                                    </p:anim>
                                    <p:anim calcmode="lin" valueType="num">
                                      <p:cBhvr additive="base">
                                        <p:cTn id="50" dur="500" fill="hold"/>
                                        <p:tgtEl>
                                          <p:spTgt spid="41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typ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4101"/>
                                        </p:tgtEl>
                                        <p:attrNameLst>
                                          <p:attrName>style.visibility</p:attrName>
                                        </p:attrNameLst>
                                      </p:cBhvr>
                                      <p:to>
                                        <p:strVal val="visible"/>
                                      </p:to>
                                    </p:set>
                                    <p:anim calcmode="lin" valueType="num">
                                      <p:cBhvr additive="base">
                                        <p:cTn id="55" dur="500" fill="hold"/>
                                        <p:tgtEl>
                                          <p:spTgt spid="4101"/>
                                        </p:tgtEl>
                                        <p:attrNameLst>
                                          <p:attrName>ppt_x</p:attrName>
                                        </p:attrNameLst>
                                      </p:cBhvr>
                                      <p:tavLst>
                                        <p:tav tm="0">
                                          <p:val>
                                            <p:strVal val="0-#ppt_w/2"/>
                                          </p:val>
                                        </p:tav>
                                        <p:tav tm="100000">
                                          <p:val>
                                            <p:strVal val="#ppt_x"/>
                                          </p:val>
                                        </p:tav>
                                      </p:tavLst>
                                    </p:anim>
                                    <p:anim calcmode="lin" valueType="num">
                                      <p:cBhvr additive="base">
                                        <p:cTn id="56" dur="500" fill="hold"/>
                                        <p:tgtEl>
                                          <p:spTgt spid="41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typ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104"/>
                                        </p:tgtEl>
                                        <p:attrNameLst>
                                          <p:attrName>style.visibility</p:attrName>
                                        </p:attrNameLst>
                                      </p:cBhvr>
                                      <p:to>
                                        <p:strVal val="visible"/>
                                      </p:to>
                                    </p:set>
                                    <p:anim calcmode="lin" valueType="num">
                                      <p:cBhvr additive="base">
                                        <p:cTn id="61" dur="500" fill="hold"/>
                                        <p:tgtEl>
                                          <p:spTgt spid="4104"/>
                                        </p:tgtEl>
                                        <p:attrNameLst>
                                          <p:attrName>ppt_x</p:attrName>
                                        </p:attrNameLst>
                                      </p:cBhvr>
                                      <p:tavLst>
                                        <p:tav tm="0">
                                          <p:val>
                                            <p:strVal val="0-#ppt_w/2"/>
                                          </p:val>
                                        </p:tav>
                                        <p:tav tm="100000">
                                          <p:val>
                                            <p:strVal val="#ppt_x"/>
                                          </p:val>
                                        </p:tav>
                                      </p:tavLst>
                                    </p:anim>
                                    <p:anim calcmode="lin" valueType="num">
                                      <p:cBhvr additive="base">
                                        <p:cTn id="62" dur="500" fill="hold"/>
                                        <p:tgtEl>
                                          <p:spTgt spid="41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2" name="type.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4106"/>
                                        </p:tgtEl>
                                        <p:attrNameLst>
                                          <p:attrName>style.visibility</p:attrName>
                                        </p:attrNameLst>
                                      </p:cBhvr>
                                      <p:to>
                                        <p:strVal val="visible"/>
                                      </p:to>
                                    </p:set>
                                    <p:anim calcmode="lin" valueType="num">
                                      <p:cBhvr additive="base">
                                        <p:cTn id="67" dur="500" fill="hold"/>
                                        <p:tgtEl>
                                          <p:spTgt spid="4106"/>
                                        </p:tgtEl>
                                        <p:attrNameLst>
                                          <p:attrName>ppt_x</p:attrName>
                                        </p:attrNameLst>
                                      </p:cBhvr>
                                      <p:tavLst>
                                        <p:tav tm="0">
                                          <p:val>
                                            <p:strVal val="0-#ppt_w/2"/>
                                          </p:val>
                                        </p:tav>
                                        <p:tav tm="100000">
                                          <p:val>
                                            <p:strVal val="#ppt_x"/>
                                          </p:val>
                                        </p:tav>
                                      </p:tavLst>
                                    </p:anim>
                                    <p:anim calcmode="lin" valueType="num">
                                      <p:cBhvr additive="base">
                                        <p:cTn id="68" dur="500" fill="hold"/>
                                        <p:tgtEl>
                                          <p:spTgt spid="4106"/>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4109"/>
                                        </p:tgtEl>
                                        <p:attrNameLst>
                                          <p:attrName>style.visibility</p:attrName>
                                        </p:attrNameLst>
                                      </p:cBhvr>
                                      <p:to>
                                        <p:strVal val="visible"/>
                                      </p:to>
                                    </p:set>
                                    <p:anim calcmode="lin" valueType="num">
                                      <p:cBhvr additive="base">
                                        <p:cTn id="73" dur="500" fill="hold"/>
                                        <p:tgtEl>
                                          <p:spTgt spid="4109"/>
                                        </p:tgtEl>
                                        <p:attrNameLst>
                                          <p:attrName>ppt_x</p:attrName>
                                        </p:attrNameLst>
                                      </p:cBhvr>
                                      <p:tavLst>
                                        <p:tav tm="0">
                                          <p:val>
                                            <p:strVal val="1+#ppt_w/2"/>
                                          </p:val>
                                        </p:tav>
                                        <p:tav tm="100000">
                                          <p:val>
                                            <p:strVal val="#ppt_x"/>
                                          </p:val>
                                        </p:tav>
                                      </p:tavLst>
                                    </p:anim>
                                    <p:anim calcmode="lin" valueType="num">
                                      <p:cBhvr additive="base">
                                        <p:cTn id="74" dur="500" fill="hold"/>
                                        <p:tgtEl>
                                          <p:spTgt spid="41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type.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4107"/>
                                        </p:tgtEl>
                                        <p:attrNameLst>
                                          <p:attrName>style.visibility</p:attrName>
                                        </p:attrNameLst>
                                      </p:cBhvr>
                                      <p:to>
                                        <p:strVal val="visible"/>
                                      </p:to>
                                    </p:set>
                                    <p:anim calcmode="lin" valueType="num">
                                      <p:cBhvr additive="base">
                                        <p:cTn id="79" dur="500" fill="hold"/>
                                        <p:tgtEl>
                                          <p:spTgt spid="4107"/>
                                        </p:tgtEl>
                                        <p:attrNameLst>
                                          <p:attrName>ppt_x</p:attrName>
                                        </p:attrNameLst>
                                      </p:cBhvr>
                                      <p:tavLst>
                                        <p:tav tm="0">
                                          <p:val>
                                            <p:strVal val="0-#ppt_w/2"/>
                                          </p:val>
                                        </p:tav>
                                        <p:tav tm="100000">
                                          <p:val>
                                            <p:strVal val="#ppt_x"/>
                                          </p:val>
                                        </p:tav>
                                      </p:tavLst>
                                    </p:anim>
                                    <p:anim calcmode="lin" valueType="num">
                                      <p:cBhvr additive="base">
                                        <p:cTn id="80" dur="500" fill="hold"/>
                                        <p:tgtEl>
                                          <p:spTgt spid="4107"/>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4110"/>
                                        </p:tgtEl>
                                        <p:attrNameLst>
                                          <p:attrName>style.visibility</p:attrName>
                                        </p:attrNameLst>
                                      </p:cBhvr>
                                      <p:to>
                                        <p:strVal val="visible"/>
                                      </p:to>
                                    </p:set>
                                    <p:anim calcmode="lin" valueType="num">
                                      <p:cBhvr additive="base">
                                        <p:cTn id="85" dur="500" fill="hold"/>
                                        <p:tgtEl>
                                          <p:spTgt spid="4110"/>
                                        </p:tgtEl>
                                        <p:attrNameLst>
                                          <p:attrName>ppt_x</p:attrName>
                                        </p:attrNameLst>
                                      </p:cBhvr>
                                      <p:tavLst>
                                        <p:tav tm="0">
                                          <p:val>
                                            <p:strVal val="1+#ppt_w/2"/>
                                          </p:val>
                                        </p:tav>
                                        <p:tav tm="100000">
                                          <p:val>
                                            <p:strVal val="#ppt_x"/>
                                          </p:val>
                                        </p:tav>
                                      </p:tavLst>
                                    </p:anim>
                                    <p:anim calcmode="lin" valueType="num">
                                      <p:cBhvr additive="base">
                                        <p:cTn id="86" dur="500" fill="hold"/>
                                        <p:tgtEl>
                                          <p:spTgt spid="4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2" name="type.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nodeType="clickEffect">
                                  <p:stCondLst>
                                    <p:cond delay="0"/>
                                  </p:stCondLst>
                                  <p:childTnLst>
                                    <p:set>
                                      <p:cBhvr>
                                        <p:cTn id="90" dur="1" fill="hold">
                                          <p:stCondLst>
                                            <p:cond delay="0"/>
                                          </p:stCondLst>
                                        </p:cTn>
                                        <p:tgtEl>
                                          <p:spTgt spid="4108"/>
                                        </p:tgtEl>
                                        <p:attrNameLst>
                                          <p:attrName>style.visibility</p:attrName>
                                        </p:attrNameLst>
                                      </p:cBhvr>
                                      <p:to>
                                        <p:strVal val="visible"/>
                                      </p:to>
                                    </p:set>
                                    <p:anim calcmode="lin" valueType="num">
                                      <p:cBhvr additive="base">
                                        <p:cTn id="91" dur="500" fill="hold"/>
                                        <p:tgtEl>
                                          <p:spTgt spid="4108"/>
                                        </p:tgtEl>
                                        <p:attrNameLst>
                                          <p:attrName>ppt_x</p:attrName>
                                        </p:attrNameLst>
                                      </p:cBhvr>
                                      <p:tavLst>
                                        <p:tav tm="0">
                                          <p:val>
                                            <p:strVal val="0-#ppt_w/2"/>
                                          </p:val>
                                        </p:tav>
                                        <p:tav tm="100000">
                                          <p:val>
                                            <p:strVal val="#ppt_x"/>
                                          </p:val>
                                        </p:tav>
                                      </p:tavLst>
                                    </p:anim>
                                    <p:anim calcmode="lin" valueType="num">
                                      <p:cBhvr additive="base">
                                        <p:cTn id="92" dur="500" fill="hold"/>
                                        <p:tgtEl>
                                          <p:spTgt spid="4108"/>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111"/>
                                        </p:tgtEl>
                                        <p:attrNameLst>
                                          <p:attrName>style.visibility</p:attrName>
                                        </p:attrNameLst>
                                      </p:cBhvr>
                                      <p:to>
                                        <p:strVal val="visible"/>
                                      </p:to>
                                    </p:set>
                                    <p:anim calcmode="lin" valueType="num">
                                      <p:cBhvr additive="base">
                                        <p:cTn id="97" dur="500" fill="hold"/>
                                        <p:tgtEl>
                                          <p:spTgt spid="4111"/>
                                        </p:tgtEl>
                                        <p:attrNameLst>
                                          <p:attrName>ppt_x</p:attrName>
                                        </p:attrNameLst>
                                      </p:cBhvr>
                                      <p:tavLst>
                                        <p:tav tm="0">
                                          <p:val>
                                            <p:strVal val="1+#ppt_w/2"/>
                                          </p:val>
                                        </p:tav>
                                        <p:tav tm="100000">
                                          <p:val>
                                            <p:strVal val="#ppt_x"/>
                                          </p:val>
                                        </p:tav>
                                      </p:tavLst>
                                    </p:anim>
                                    <p:anim calcmode="lin" valueType="num">
                                      <p:cBhvr additive="base">
                                        <p:cTn id="98" dur="500" fill="hold"/>
                                        <p:tgtEl>
                                          <p:spTgt spid="41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3" grpId="0" autoUpdateAnimBg="0"/>
      <p:bldP spid="4104" grpId="0" autoUpdateAnimBg="0"/>
      <p:bldP spid="4105" grpId="0" build="p" autoUpdateAnimBg="0"/>
      <p:bldP spid="4109" grpId="0" autoUpdateAnimBg="0"/>
      <p:bldP spid="4110" grpId="0" autoUpdateAnimBg="0"/>
      <p:bldP spid="4111"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箕面大滝0308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30580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p:cNvSpPr txBox="1">
            <a:spLocks noChangeArrowheads="1"/>
          </p:cNvSpPr>
          <p:nvPr/>
        </p:nvSpPr>
        <p:spPr bwMode="auto">
          <a:xfrm>
            <a:off x="533400" y="6324600"/>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2400">
                <a:latin typeface="Times New Roman" pitchFamily="18" charset="0"/>
              </a:rPr>
              <a:t>2003</a:t>
            </a:r>
            <a:r>
              <a:rPr lang="ja-JP" altLang="en-US" sz="2400">
                <a:latin typeface="Times New Roman" pitchFamily="18" charset="0"/>
              </a:rPr>
              <a:t>年</a:t>
            </a:r>
            <a:r>
              <a:rPr lang="en-US" altLang="ja-JP" sz="2400">
                <a:latin typeface="Times New Roman" pitchFamily="18" charset="0"/>
              </a:rPr>
              <a:t>8</a:t>
            </a:r>
            <a:r>
              <a:rPr lang="ja-JP" altLang="en-US" sz="2400">
                <a:latin typeface="Times New Roman" pitchFamily="18" charset="0"/>
              </a:rPr>
              <a:t>月</a:t>
            </a:r>
            <a:r>
              <a:rPr lang="en-US" altLang="ja-JP" sz="2400">
                <a:latin typeface="Times New Roman" pitchFamily="18" charset="0"/>
              </a:rPr>
              <a:t>15</a:t>
            </a:r>
            <a:r>
              <a:rPr lang="ja-JP" altLang="en-US" sz="2400">
                <a:latin typeface="Times New Roman" pitchFamily="18" charset="0"/>
              </a:rPr>
              <a:t>日　箕面の大滝</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90353FB-E489-4E40-9F7E-63C37059E6A7}"/>
              </a:ext>
            </a:extLst>
          </p:cNvPr>
          <p:cNvSpPr>
            <a:spLocks noGrp="1" noChangeArrowheads="1"/>
          </p:cNvSpPr>
          <p:nvPr>
            <p:ph type="title"/>
          </p:nvPr>
        </p:nvSpPr>
        <p:spPr/>
        <p:txBody>
          <a:bodyPr/>
          <a:lstStyle/>
          <a:p>
            <a:r>
              <a:rPr lang="ja-JP" altLang="en-US">
                <a:solidFill>
                  <a:srgbClr val="FFFF00"/>
                </a:solidFill>
              </a:rPr>
              <a:t>統合失調症：概念</a:t>
            </a:r>
          </a:p>
        </p:txBody>
      </p:sp>
      <p:sp>
        <p:nvSpPr>
          <p:cNvPr id="13315" name="Rectangle 3">
            <a:extLst>
              <a:ext uri="{FF2B5EF4-FFF2-40B4-BE49-F238E27FC236}">
                <a16:creationId xmlns:a16="http://schemas.microsoft.com/office/drawing/2014/main" id="{206DEE1C-7B8D-4742-8FCF-4C0A9CEC18AB}"/>
              </a:ext>
            </a:extLst>
          </p:cNvPr>
          <p:cNvSpPr>
            <a:spLocks noGrp="1" noChangeArrowheads="1"/>
          </p:cNvSpPr>
          <p:nvPr>
            <p:ph type="body" idx="1"/>
          </p:nvPr>
        </p:nvSpPr>
        <p:spPr/>
        <p:txBody>
          <a:bodyPr/>
          <a:lstStyle/>
          <a:p>
            <a:r>
              <a:rPr lang="ja-JP" altLang="en-US" sz="2800">
                <a:solidFill>
                  <a:srgbClr val="FFFF00"/>
                </a:solidFill>
              </a:rPr>
              <a:t>主として思春期</a:t>
            </a:r>
            <a:r>
              <a:rPr lang="ja-JP" altLang="en-US" sz="2800"/>
              <a:t>に発病して</a:t>
            </a:r>
          </a:p>
          <a:p>
            <a:r>
              <a:rPr lang="ja-JP" altLang="en-US" sz="2800"/>
              <a:t>特徴的な</a:t>
            </a:r>
            <a:r>
              <a:rPr lang="ja-JP" altLang="en-US" sz="2800">
                <a:solidFill>
                  <a:srgbClr val="FFFF00"/>
                </a:solidFill>
              </a:rPr>
              <a:t>幻覚･妄想，解体症状，陰性症状</a:t>
            </a:r>
            <a:r>
              <a:rPr lang="ja-JP" altLang="en-US" sz="2800">
                <a:solidFill>
                  <a:schemeClr val="tx2"/>
                </a:solidFill>
              </a:rPr>
              <a:t>を主徴とし</a:t>
            </a:r>
          </a:p>
          <a:p>
            <a:r>
              <a:rPr lang="ja-JP" altLang="en-US" sz="2800"/>
              <a:t>多くは寛解と再燃を繰り返し</a:t>
            </a:r>
            <a:r>
              <a:rPr lang="ja-JP" altLang="en-US" sz="2800">
                <a:solidFill>
                  <a:srgbClr val="FFFF00"/>
                </a:solidFill>
              </a:rPr>
              <a:t>慢性に経過</a:t>
            </a:r>
            <a:r>
              <a:rPr lang="ja-JP" altLang="en-US" sz="2800"/>
              <a:t>する</a:t>
            </a:r>
          </a:p>
          <a:p>
            <a:pPr>
              <a:buFont typeface="Wingdings" panose="05000000000000000000" pitchFamily="2" charset="2"/>
              <a:buNone/>
            </a:pPr>
            <a:r>
              <a:rPr lang="ja-JP" altLang="en-US" sz="2800"/>
              <a:t>　</a:t>
            </a:r>
            <a:r>
              <a:rPr lang="ja-JP" altLang="en-US" sz="2400">
                <a:solidFill>
                  <a:srgbClr val="FFFF00"/>
                </a:solidFill>
              </a:rPr>
              <a:t>解体症状</a:t>
            </a:r>
            <a:r>
              <a:rPr lang="ja-JP" altLang="en-US" sz="2400"/>
              <a:t>：まとまりのない会話，まとまりのない行動</a:t>
            </a:r>
          </a:p>
          <a:p>
            <a:pPr>
              <a:buFont typeface="Wingdings" panose="05000000000000000000" pitchFamily="2" charset="2"/>
              <a:buNone/>
            </a:pPr>
            <a:r>
              <a:rPr lang="ja-JP" altLang="en-US" sz="2400"/>
              <a:t>　</a:t>
            </a:r>
            <a:r>
              <a:rPr lang="ja-JP" altLang="en-US" sz="2400">
                <a:solidFill>
                  <a:srgbClr val="FFFF00"/>
                </a:solidFill>
              </a:rPr>
              <a:t>陰性症状</a:t>
            </a:r>
            <a:r>
              <a:rPr lang="ja-JP" altLang="en-US" sz="2400"/>
              <a:t>：感情の平板化</a:t>
            </a:r>
            <a:r>
              <a:rPr lang="en-US" altLang="ja-JP" sz="2400"/>
              <a:t>,</a:t>
            </a:r>
            <a:r>
              <a:rPr lang="ja-JP" altLang="en-US" sz="2400"/>
              <a:t>会話の量・内容が乏しくなる，意欲･自発性の低下、周りの出来事に無関心、集中が長続きしない</a:t>
            </a:r>
          </a:p>
        </p:txBody>
      </p:sp>
    </p:spTree>
    <p:extLst>
      <p:ext uri="{BB962C8B-B14F-4D97-AF65-F5344CB8AC3E}">
        <p14:creationId xmlns:p14="http://schemas.microsoft.com/office/powerpoint/2010/main" val="1901664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91FE06F-9012-4EDD-85A0-3E9A72477522}"/>
              </a:ext>
            </a:extLst>
          </p:cNvPr>
          <p:cNvSpPr>
            <a:spLocks noGrp="1" noChangeArrowheads="1"/>
          </p:cNvSpPr>
          <p:nvPr>
            <p:ph type="title"/>
          </p:nvPr>
        </p:nvSpPr>
        <p:spPr/>
        <p:txBody>
          <a:bodyPr/>
          <a:lstStyle/>
          <a:p>
            <a:r>
              <a:rPr lang="ja-JP" altLang="en-US">
                <a:solidFill>
                  <a:srgbClr val="FFFF00"/>
                </a:solidFill>
              </a:rPr>
              <a:t>統合失調症：成因</a:t>
            </a:r>
          </a:p>
        </p:txBody>
      </p:sp>
      <p:sp>
        <p:nvSpPr>
          <p:cNvPr id="16387" name="Rectangle 3">
            <a:extLst>
              <a:ext uri="{FF2B5EF4-FFF2-40B4-BE49-F238E27FC236}">
                <a16:creationId xmlns:a16="http://schemas.microsoft.com/office/drawing/2014/main" id="{DD299E3E-B369-4147-8EEF-E4A3AAF1A2A2}"/>
              </a:ext>
            </a:extLst>
          </p:cNvPr>
          <p:cNvSpPr>
            <a:spLocks noGrp="1" noChangeArrowheads="1"/>
          </p:cNvSpPr>
          <p:nvPr>
            <p:ph type="body" idx="1"/>
          </p:nvPr>
        </p:nvSpPr>
        <p:spPr/>
        <p:txBody>
          <a:bodyPr/>
          <a:lstStyle/>
          <a:p>
            <a:r>
              <a:rPr lang="ja-JP" altLang="en-US">
                <a:solidFill>
                  <a:srgbClr val="FFFF00"/>
                </a:solidFill>
              </a:rPr>
              <a:t>遺伝因子</a:t>
            </a:r>
            <a:r>
              <a:rPr lang="ja-JP" altLang="en-US"/>
              <a:t>：関連する遺伝子</a:t>
            </a:r>
          </a:p>
          <a:p>
            <a:r>
              <a:rPr lang="ja-JP" altLang="en-US">
                <a:solidFill>
                  <a:srgbClr val="FFFF00"/>
                </a:solidFill>
              </a:rPr>
              <a:t>環境因子</a:t>
            </a:r>
            <a:r>
              <a:rPr lang="ja-JP" altLang="en-US"/>
              <a:t>：胎生期・周産期リスクファクター</a:t>
            </a:r>
          </a:p>
          <a:p>
            <a:pPr>
              <a:buFont typeface="Wingdings" panose="05000000000000000000" pitchFamily="2" charset="2"/>
              <a:buNone/>
            </a:pPr>
            <a:r>
              <a:rPr lang="ja-JP" altLang="en-US"/>
              <a:t>　　　　　　　幼児期・小児期リスクファクター</a:t>
            </a:r>
          </a:p>
          <a:p>
            <a:pPr>
              <a:buFont typeface="Wingdings" panose="05000000000000000000" pitchFamily="2" charset="2"/>
              <a:buNone/>
            </a:pPr>
            <a:r>
              <a:rPr lang="ja-JP" altLang="en-US"/>
              <a:t>から</a:t>
            </a:r>
            <a:r>
              <a:rPr lang="ja-JP" altLang="en-US">
                <a:solidFill>
                  <a:srgbClr val="FFFF00"/>
                </a:solidFill>
              </a:rPr>
              <a:t>（ストレスに対する）脆弱性</a:t>
            </a:r>
            <a:r>
              <a:rPr lang="ja-JP" altLang="en-US"/>
              <a:t>が形成され</a:t>
            </a:r>
          </a:p>
          <a:p>
            <a:r>
              <a:rPr lang="ja-JP" altLang="en-US"/>
              <a:t>それに特異的に働くストレッサーが組み合わさって発症する</a:t>
            </a:r>
          </a:p>
          <a:p>
            <a:pPr>
              <a:buFont typeface="Wingdings" panose="05000000000000000000" pitchFamily="2" charset="2"/>
              <a:buNone/>
            </a:pPr>
            <a:endParaRPr lang="en-US" altLang="ja-JP"/>
          </a:p>
        </p:txBody>
      </p:sp>
    </p:spTree>
    <p:extLst>
      <p:ext uri="{BB962C8B-B14F-4D97-AF65-F5344CB8AC3E}">
        <p14:creationId xmlns:p14="http://schemas.microsoft.com/office/powerpoint/2010/main" val="2641540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61F6860-DCD5-45A3-8A23-6AED49F41C74}"/>
              </a:ext>
            </a:extLst>
          </p:cNvPr>
          <p:cNvSpPr>
            <a:spLocks noGrp="1" noChangeArrowheads="1"/>
          </p:cNvSpPr>
          <p:nvPr>
            <p:ph type="title"/>
          </p:nvPr>
        </p:nvSpPr>
        <p:spPr/>
        <p:txBody>
          <a:bodyPr/>
          <a:lstStyle/>
          <a:p>
            <a:r>
              <a:rPr lang="ja-JP" altLang="en-US">
                <a:solidFill>
                  <a:srgbClr val="FFFF00"/>
                </a:solidFill>
              </a:rPr>
              <a:t>妄想と幻聴</a:t>
            </a:r>
          </a:p>
        </p:txBody>
      </p:sp>
      <p:sp>
        <p:nvSpPr>
          <p:cNvPr id="31747" name="Rectangle 3">
            <a:extLst>
              <a:ext uri="{FF2B5EF4-FFF2-40B4-BE49-F238E27FC236}">
                <a16:creationId xmlns:a16="http://schemas.microsoft.com/office/drawing/2014/main" id="{C69C0AFF-D31F-471C-9BBA-F473A9D41025}"/>
              </a:ext>
            </a:extLst>
          </p:cNvPr>
          <p:cNvSpPr>
            <a:spLocks noGrp="1" noChangeArrowheads="1"/>
          </p:cNvSpPr>
          <p:nvPr>
            <p:ph type="body" idx="1"/>
          </p:nvPr>
        </p:nvSpPr>
        <p:spPr/>
        <p:txBody>
          <a:bodyPr/>
          <a:lstStyle/>
          <a:p>
            <a:r>
              <a:rPr lang="ja-JP" altLang="en-US"/>
              <a:t>非現実的で間違った確信で訂正不可能なもの</a:t>
            </a:r>
          </a:p>
          <a:p>
            <a:r>
              <a:rPr lang="ja-JP" altLang="en-US"/>
              <a:t>みんなが自分のことを監視する、自分の悪口を言っている、いやがせをされている、自分の心の中が知られてしまう</a:t>
            </a:r>
          </a:p>
          <a:p>
            <a:r>
              <a:rPr lang="ja-JP" altLang="en-US"/>
              <a:t>現実にはない声に話しかけられたり命令されたりする</a:t>
            </a:r>
          </a:p>
        </p:txBody>
      </p:sp>
    </p:spTree>
    <p:extLst>
      <p:ext uri="{BB962C8B-B14F-4D97-AF65-F5344CB8AC3E}">
        <p14:creationId xmlns:p14="http://schemas.microsoft.com/office/powerpoint/2010/main" val="3467066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D1E16C8-AD27-48EA-88DD-D16C5AA02385}"/>
              </a:ext>
            </a:extLst>
          </p:cNvPr>
          <p:cNvSpPr>
            <a:spLocks noGrp="1" noChangeArrowheads="1"/>
          </p:cNvSpPr>
          <p:nvPr>
            <p:ph type="title"/>
          </p:nvPr>
        </p:nvSpPr>
        <p:spPr/>
        <p:txBody>
          <a:bodyPr/>
          <a:lstStyle/>
          <a:p>
            <a:r>
              <a:rPr lang="ja-JP" altLang="en-US">
                <a:solidFill>
                  <a:srgbClr val="FFFF00"/>
                </a:solidFill>
              </a:rPr>
              <a:t>なぜ妄想を持つの？</a:t>
            </a:r>
          </a:p>
        </p:txBody>
      </p:sp>
      <p:sp>
        <p:nvSpPr>
          <p:cNvPr id="32771" name="Rectangle 3">
            <a:extLst>
              <a:ext uri="{FF2B5EF4-FFF2-40B4-BE49-F238E27FC236}">
                <a16:creationId xmlns:a16="http://schemas.microsoft.com/office/drawing/2014/main" id="{91FF9092-9CCD-4509-8783-C38987FA50AF}"/>
              </a:ext>
            </a:extLst>
          </p:cNvPr>
          <p:cNvSpPr>
            <a:spLocks noGrp="1" noChangeArrowheads="1"/>
          </p:cNvSpPr>
          <p:nvPr>
            <p:ph type="body" idx="1"/>
          </p:nvPr>
        </p:nvSpPr>
        <p:spPr/>
        <p:txBody>
          <a:bodyPr/>
          <a:lstStyle/>
          <a:p>
            <a:r>
              <a:rPr lang="ja-JP" altLang="en-US" sz="2000"/>
              <a:t>私たちもすごく落ち込んでいたりすごく疲れている時は、つい同じことをくよくよ考えたり、あの時あんなことをしたのが悪かったのじゃないかなどと思いますし、時には周りの目がちょっと気になったりします</a:t>
            </a:r>
          </a:p>
          <a:p>
            <a:r>
              <a:rPr lang="ja-JP" altLang="en-US" sz="2000"/>
              <a:t>ただふつうは冷静にいろいろ考えて思い過ごしだと気を取り直します</a:t>
            </a:r>
          </a:p>
          <a:p>
            <a:r>
              <a:rPr lang="ja-JP" altLang="en-US" sz="2000"/>
              <a:t>しかし、脳の中でドーパミンという物質のバランスが悪いといつも以上にひらめいてしまいます</a:t>
            </a:r>
          </a:p>
          <a:p>
            <a:r>
              <a:rPr lang="ja-JP" altLang="en-US" sz="2000"/>
              <a:t>私たちがひらめくとき一番大切なものを守ることにひらめきを使います。</a:t>
            </a:r>
          </a:p>
          <a:p>
            <a:r>
              <a:rPr lang="ja-JP" altLang="en-US" sz="2000"/>
              <a:t>一番大切なもの、それは自分自身の安全です。</a:t>
            </a:r>
          </a:p>
          <a:p>
            <a:r>
              <a:rPr lang="ja-JP" altLang="en-US" sz="2000"/>
              <a:t>自分が狙われている、監視されている、自分の秘密を知られているとひらめいて、それがそのまま確信に変わります。</a:t>
            </a:r>
          </a:p>
        </p:txBody>
      </p:sp>
    </p:spTree>
    <p:extLst>
      <p:ext uri="{BB962C8B-B14F-4D97-AF65-F5344CB8AC3E}">
        <p14:creationId xmlns:p14="http://schemas.microsoft.com/office/powerpoint/2010/main" val="367089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DF61471-A2A3-4A98-960E-C0A6373088A8}"/>
              </a:ext>
            </a:extLst>
          </p:cNvPr>
          <p:cNvSpPr>
            <a:spLocks noGrp="1" noChangeArrowheads="1"/>
          </p:cNvSpPr>
          <p:nvPr>
            <p:ph type="title"/>
          </p:nvPr>
        </p:nvSpPr>
        <p:spPr/>
        <p:txBody>
          <a:bodyPr/>
          <a:lstStyle/>
          <a:p>
            <a:r>
              <a:rPr lang="ja-JP" altLang="en-US">
                <a:solidFill>
                  <a:srgbClr val="FFFF00"/>
                </a:solidFill>
              </a:rPr>
              <a:t>急性期の治療</a:t>
            </a:r>
          </a:p>
        </p:txBody>
      </p:sp>
      <p:sp>
        <p:nvSpPr>
          <p:cNvPr id="34819" name="Rectangle 3">
            <a:extLst>
              <a:ext uri="{FF2B5EF4-FFF2-40B4-BE49-F238E27FC236}">
                <a16:creationId xmlns:a16="http://schemas.microsoft.com/office/drawing/2014/main" id="{EC585825-F7FF-47DE-848D-57083CE53891}"/>
              </a:ext>
            </a:extLst>
          </p:cNvPr>
          <p:cNvSpPr>
            <a:spLocks noGrp="1" noChangeArrowheads="1"/>
          </p:cNvSpPr>
          <p:nvPr>
            <p:ph type="body" idx="1"/>
          </p:nvPr>
        </p:nvSpPr>
        <p:spPr/>
        <p:txBody>
          <a:bodyPr/>
          <a:lstStyle/>
          <a:p>
            <a:r>
              <a:rPr lang="ja-JP" altLang="en-US">
                <a:solidFill>
                  <a:srgbClr val="FFFF00"/>
                </a:solidFill>
              </a:rPr>
              <a:t>薬物療法</a:t>
            </a:r>
            <a:r>
              <a:rPr lang="ja-JP" altLang="en-US"/>
              <a:t>：ドーパミンの働きを抑える薬</a:t>
            </a:r>
          </a:p>
          <a:p>
            <a:r>
              <a:rPr lang="ja-JP" altLang="en-US">
                <a:solidFill>
                  <a:srgbClr val="FFFF00"/>
                </a:solidFill>
              </a:rPr>
              <a:t>精神療法</a:t>
            </a:r>
            <a:r>
              <a:rPr lang="ja-JP" altLang="en-US"/>
              <a:t>：病気や自分の持つ症状への理解を深める</a:t>
            </a:r>
            <a:r>
              <a:rPr lang="en-US" altLang="ja-JP"/>
              <a:t>,</a:t>
            </a:r>
            <a:r>
              <a:rPr lang="ja-JP" altLang="en-US"/>
              <a:t>本人や家族が持つさまざまな不安や問題への対処</a:t>
            </a:r>
          </a:p>
          <a:p>
            <a:pPr>
              <a:buFont typeface="Wingdings" panose="05000000000000000000" pitchFamily="2" charset="2"/>
              <a:buNone/>
            </a:pPr>
            <a:r>
              <a:rPr lang="ja-JP" altLang="en-US"/>
              <a:t>なんといっても</a:t>
            </a:r>
            <a:r>
              <a:rPr lang="ja-JP" altLang="en-US" sz="3600">
                <a:solidFill>
                  <a:schemeClr val="tx2"/>
                </a:solidFill>
              </a:rPr>
              <a:t>薬物療法</a:t>
            </a:r>
            <a:r>
              <a:rPr lang="ja-JP" altLang="en-US"/>
              <a:t>が重要でありかつきわめて有効である</a:t>
            </a:r>
          </a:p>
        </p:txBody>
      </p:sp>
    </p:spTree>
    <p:extLst>
      <p:ext uri="{BB962C8B-B14F-4D97-AF65-F5344CB8AC3E}">
        <p14:creationId xmlns:p14="http://schemas.microsoft.com/office/powerpoint/2010/main" val="2097867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AE517F6-FF1C-4A20-903A-C343CD81C62D}"/>
              </a:ext>
            </a:extLst>
          </p:cNvPr>
          <p:cNvSpPr>
            <a:spLocks noGrp="1" noChangeArrowheads="1"/>
          </p:cNvSpPr>
          <p:nvPr>
            <p:ph type="title"/>
          </p:nvPr>
        </p:nvSpPr>
        <p:spPr/>
        <p:txBody>
          <a:bodyPr/>
          <a:lstStyle/>
          <a:p>
            <a:r>
              <a:rPr lang="ja-JP" altLang="en-US">
                <a:solidFill>
                  <a:srgbClr val="FFFF00"/>
                </a:solidFill>
              </a:rPr>
              <a:t>回復期の治療</a:t>
            </a:r>
          </a:p>
        </p:txBody>
      </p:sp>
      <p:sp>
        <p:nvSpPr>
          <p:cNvPr id="20483" name="Rectangle 3">
            <a:extLst>
              <a:ext uri="{FF2B5EF4-FFF2-40B4-BE49-F238E27FC236}">
                <a16:creationId xmlns:a16="http://schemas.microsoft.com/office/drawing/2014/main" id="{C1A85CF9-D5C6-4B69-BE94-2AB1B3003B14}"/>
              </a:ext>
            </a:extLst>
          </p:cNvPr>
          <p:cNvSpPr>
            <a:spLocks noGrp="1" noChangeArrowheads="1"/>
          </p:cNvSpPr>
          <p:nvPr>
            <p:ph type="body" idx="1"/>
          </p:nvPr>
        </p:nvSpPr>
        <p:spPr>
          <a:xfrm>
            <a:off x="457200" y="1420814"/>
            <a:ext cx="8229600" cy="4960514"/>
          </a:xfrm>
        </p:spPr>
        <p:txBody>
          <a:bodyPr/>
          <a:lstStyle/>
          <a:p>
            <a:pPr>
              <a:lnSpc>
                <a:spcPct val="90000"/>
              </a:lnSpc>
            </a:pPr>
            <a:r>
              <a:rPr lang="ja-JP" altLang="en-US" dirty="0"/>
              <a:t>急性期の症状は華々しいがコントロールは容易</a:t>
            </a:r>
          </a:p>
          <a:p>
            <a:pPr>
              <a:lnSpc>
                <a:spcPct val="90000"/>
              </a:lnSpc>
            </a:pPr>
            <a:r>
              <a:rPr lang="ja-JP" altLang="en-US" dirty="0"/>
              <a:t>陰性症状が長期にわたりやすいのでこの改善が本人にとっても社会にとっても大切</a:t>
            </a:r>
          </a:p>
          <a:p>
            <a:pPr>
              <a:lnSpc>
                <a:spcPct val="90000"/>
              </a:lnSpc>
            </a:pPr>
            <a:r>
              <a:rPr lang="ja-JP" altLang="en-US" dirty="0"/>
              <a:t>本人が楽しめるよう、意欲を持てるよう、集中力が続くよう、人付き合いが苦にならないようにする</a:t>
            </a:r>
          </a:p>
          <a:p>
            <a:pPr>
              <a:lnSpc>
                <a:spcPct val="90000"/>
              </a:lnSpc>
            </a:pPr>
            <a:r>
              <a:rPr lang="ja-JP" altLang="en-US" dirty="0"/>
              <a:t>リハビリテーション</a:t>
            </a:r>
            <a:endParaRPr lang="en-US" altLang="ja-JP" dirty="0"/>
          </a:p>
          <a:p>
            <a:pPr>
              <a:lnSpc>
                <a:spcPct val="90000"/>
              </a:lnSpc>
            </a:pPr>
            <a:r>
              <a:rPr lang="ja-JP" altLang="en-US" dirty="0"/>
              <a:t>副作用の少ない薬剤選択</a:t>
            </a:r>
            <a:endParaRPr lang="en-US" altLang="ja-JP" dirty="0"/>
          </a:p>
          <a:p>
            <a:pPr>
              <a:lnSpc>
                <a:spcPct val="90000"/>
              </a:lnSpc>
            </a:pPr>
            <a:r>
              <a:rPr lang="ja-JP" altLang="en-US" dirty="0"/>
              <a:t>地域での生活習慣の安定を図る</a:t>
            </a:r>
          </a:p>
        </p:txBody>
      </p:sp>
    </p:spTree>
    <p:extLst>
      <p:ext uri="{BB962C8B-B14F-4D97-AF65-F5344CB8AC3E}">
        <p14:creationId xmlns:p14="http://schemas.microsoft.com/office/powerpoint/2010/main" val="2143284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C952D59-BA66-4934-B087-08BFA91B4167}"/>
              </a:ext>
            </a:extLst>
          </p:cNvPr>
          <p:cNvSpPr>
            <a:spLocks noGrp="1" noChangeArrowheads="1"/>
          </p:cNvSpPr>
          <p:nvPr>
            <p:ph type="title"/>
          </p:nvPr>
        </p:nvSpPr>
        <p:spPr/>
        <p:txBody>
          <a:bodyPr/>
          <a:lstStyle/>
          <a:p>
            <a:r>
              <a:rPr lang="ja-JP" altLang="en-US">
                <a:solidFill>
                  <a:srgbClr val="FFFF00"/>
                </a:solidFill>
              </a:rPr>
              <a:t>回復期の治療：具体的方法</a:t>
            </a:r>
          </a:p>
        </p:txBody>
      </p:sp>
      <p:sp>
        <p:nvSpPr>
          <p:cNvPr id="35843" name="Rectangle 3">
            <a:extLst>
              <a:ext uri="{FF2B5EF4-FFF2-40B4-BE49-F238E27FC236}">
                <a16:creationId xmlns:a16="http://schemas.microsoft.com/office/drawing/2014/main" id="{CD8E96A4-5D59-415E-8F78-A4FB4626088C}"/>
              </a:ext>
            </a:extLst>
          </p:cNvPr>
          <p:cNvSpPr>
            <a:spLocks noGrp="1" noChangeArrowheads="1"/>
          </p:cNvSpPr>
          <p:nvPr>
            <p:ph type="body" idx="1"/>
          </p:nvPr>
        </p:nvSpPr>
        <p:spPr/>
        <p:txBody>
          <a:bodyPr/>
          <a:lstStyle/>
          <a:p>
            <a:pPr>
              <a:lnSpc>
                <a:spcPct val="90000"/>
              </a:lnSpc>
            </a:pPr>
            <a:r>
              <a:rPr lang="ja-JP" altLang="en-US">
                <a:solidFill>
                  <a:srgbClr val="FFFF00"/>
                </a:solidFill>
              </a:rPr>
              <a:t>リハビリテーション：作業療法（園芸</a:t>
            </a:r>
            <a:r>
              <a:rPr lang="en-US" altLang="ja-JP">
                <a:solidFill>
                  <a:srgbClr val="FFFF00"/>
                </a:solidFill>
              </a:rPr>
              <a:t>,</a:t>
            </a:r>
            <a:r>
              <a:rPr lang="ja-JP" altLang="en-US">
                <a:solidFill>
                  <a:srgbClr val="FFFF00"/>
                </a:solidFill>
              </a:rPr>
              <a:t>農作業</a:t>
            </a:r>
            <a:r>
              <a:rPr lang="en-US" altLang="ja-JP">
                <a:solidFill>
                  <a:srgbClr val="FFFF00"/>
                </a:solidFill>
              </a:rPr>
              <a:t>,</a:t>
            </a:r>
            <a:r>
              <a:rPr lang="ja-JP" altLang="en-US">
                <a:solidFill>
                  <a:srgbClr val="FFFF00"/>
                </a:solidFill>
              </a:rPr>
              <a:t>手工芸</a:t>
            </a:r>
            <a:r>
              <a:rPr lang="en-US" altLang="ja-JP">
                <a:solidFill>
                  <a:srgbClr val="FFFF00"/>
                </a:solidFill>
              </a:rPr>
              <a:t>,</a:t>
            </a:r>
            <a:r>
              <a:rPr lang="ja-JP" altLang="en-US">
                <a:solidFill>
                  <a:srgbClr val="FFFF00"/>
                </a:solidFill>
              </a:rPr>
              <a:t>陶芸</a:t>
            </a:r>
            <a:r>
              <a:rPr lang="en-US" altLang="ja-JP">
                <a:solidFill>
                  <a:srgbClr val="FFFF00"/>
                </a:solidFill>
              </a:rPr>
              <a:t>)</a:t>
            </a:r>
            <a:r>
              <a:rPr lang="ja-JP" altLang="en-US">
                <a:solidFill>
                  <a:srgbClr val="FFFF00"/>
                </a:solidFill>
              </a:rPr>
              <a:t>　リクリエーション療法</a:t>
            </a:r>
          </a:p>
          <a:p>
            <a:pPr>
              <a:lnSpc>
                <a:spcPct val="90000"/>
              </a:lnSpc>
            </a:pPr>
            <a:r>
              <a:rPr lang="ja-JP" altLang="en-US">
                <a:solidFill>
                  <a:srgbClr val="FFFF00"/>
                </a:solidFill>
              </a:rPr>
              <a:t>生活療法</a:t>
            </a:r>
            <a:r>
              <a:rPr lang="ja-JP" altLang="en-US"/>
              <a:t>：生活技能訓練</a:t>
            </a:r>
            <a:r>
              <a:rPr lang="en-US" altLang="ja-JP"/>
              <a:t>(</a:t>
            </a:r>
            <a:r>
              <a:rPr lang="en-US" altLang="ja-JP">
                <a:solidFill>
                  <a:srgbClr val="FFFF00"/>
                </a:solidFill>
              </a:rPr>
              <a:t>SST</a:t>
            </a:r>
            <a:r>
              <a:rPr lang="en-US" altLang="ja-JP"/>
              <a:t>)</a:t>
            </a:r>
          </a:p>
          <a:p>
            <a:pPr>
              <a:lnSpc>
                <a:spcPct val="90000"/>
              </a:lnSpc>
            </a:pPr>
            <a:r>
              <a:rPr lang="ja-JP" altLang="en-US">
                <a:solidFill>
                  <a:srgbClr val="FFFF00"/>
                </a:solidFill>
              </a:rPr>
              <a:t>デイ・ケア、ナイト・ケア</a:t>
            </a:r>
            <a:r>
              <a:rPr lang="ja-JP" altLang="en-US"/>
              <a:t>：外来での治療</a:t>
            </a:r>
          </a:p>
          <a:p>
            <a:pPr>
              <a:lnSpc>
                <a:spcPct val="90000"/>
              </a:lnSpc>
            </a:pPr>
            <a:r>
              <a:rPr lang="ja-JP" altLang="en-US">
                <a:solidFill>
                  <a:srgbClr val="FFFF00"/>
                </a:solidFill>
              </a:rPr>
              <a:t>訪問看護</a:t>
            </a:r>
            <a:r>
              <a:rPr lang="ja-JP" altLang="en-US"/>
              <a:t>：看護婦</a:t>
            </a:r>
            <a:r>
              <a:rPr lang="en-US" altLang="ja-JP"/>
              <a:t>(</a:t>
            </a:r>
            <a:r>
              <a:rPr lang="ja-JP" altLang="en-US"/>
              <a:t>士</a:t>
            </a:r>
            <a:r>
              <a:rPr lang="en-US" altLang="ja-JP"/>
              <a:t>)</a:t>
            </a:r>
            <a:r>
              <a:rPr lang="ja-JP" altLang="en-US"/>
              <a:t>、ソーシャルワーカー　　　が自宅を訪問する</a:t>
            </a:r>
          </a:p>
          <a:p>
            <a:pPr>
              <a:lnSpc>
                <a:spcPct val="90000"/>
              </a:lnSpc>
            </a:pPr>
            <a:r>
              <a:rPr lang="ja-JP" altLang="en-US">
                <a:solidFill>
                  <a:srgbClr val="FFFF00"/>
                </a:solidFill>
              </a:rPr>
              <a:t>薬物療法</a:t>
            </a:r>
            <a:r>
              <a:rPr lang="ja-JP" altLang="en-US"/>
              <a:t>：維持療法</a:t>
            </a:r>
          </a:p>
          <a:p>
            <a:pPr>
              <a:lnSpc>
                <a:spcPct val="90000"/>
              </a:lnSpc>
            </a:pPr>
            <a:r>
              <a:rPr lang="ja-JP" altLang="en-US">
                <a:solidFill>
                  <a:srgbClr val="FFFF00"/>
                </a:solidFill>
              </a:rPr>
              <a:t>精神療法</a:t>
            </a:r>
          </a:p>
        </p:txBody>
      </p:sp>
    </p:spTree>
    <p:extLst>
      <p:ext uri="{BB962C8B-B14F-4D97-AF65-F5344CB8AC3E}">
        <p14:creationId xmlns:p14="http://schemas.microsoft.com/office/powerpoint/2010/main" val="2534148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207B7E5-B363-44D1-A85A-0F3E29F923F6}"/>
              </a:ext>
            </a:extLst>
          </p:cNvPr>
          <p:cNvSpPr>
            <a:spLocks noGrp="1" noChangeArrowheads="1"/>
          </p:cNvSpPr>
          <p:nvPr>
            <p:ph type="title"/>
          </p:nvPr>
        </p:nvSpPr>
        <p:spPr/>
        <p:txBody>
          <a:bodyPr/>
          <a:lstStyle/>
          <a:p>
            <a:r>
              <a:rPr lang="ja-JP" altLang="en-US" dirty="0">
                <a:solidFill>
                  <a:srgbClr val="FFFF00"/>
                </a:solidFill>
              </a:rPr>
              <a:t>精神障がい者の</a:t>
            </a:r>
            <a:r>
              <a:rPr lang="en-US" altLang="ja-JP" dirty="0">
                <a:solidFill>
                  <a:srgbClr val="FFFF00"/>
                </a:solidFill>
              </a:rPr>
              <a:t>｢</a:t>
            </a:r>
            <a:r>
              <a:rPr lang="ja-JP" altLang="en-US" dirty="0">
                <a:solidFill>
                  <a:srgbClr val="FFFF00"/>
                </a:solidFill>
              </a:rPr>
              <a:t>生活障害</a:t>
            </a:r>
            <a:r>
              <a:rPr lang="en-US" altLang="ja-JP" dirty="0">
                <a:solidFill>
                  <a:srgbClr val="FFFF00"/>
                </a:solidFill>
              </a:rPr>
              <a:t>｣</a:t>
            </a:r>
          </a:p>
        </p:txBody>
      </p:sp>
      <p:sp>
        <p:nvSpPr>
          <p:cNvPr id="46083" name="Rectangle 3">
            <a:extLst>
              <a:ext uri="{FF2B5EF4-FFF2-40B4-BE49-F238E27FC236}">
                <a16:creationId xmlns:a16="http://schemas.microsoft.com/office/drawing/2014/main" id="{7ED507A6-AE5D-4840-BDF2-E3725CCB8A02}"/>
              </a:ext>
            </a:extLst>
          </p:cNvPr>
          <p:cNvSpPr>
            <a:spLocks noGrp="1" noChangeArrowheads="1"/>
          </p:cNvSpPr>
          <p:nvPr>
            <p:ph type="body" idx="1"/>
          </p:nvPr>
        </p:nvSpPr>
        <p:spPr/>
        <p:txBody>
          <a:bodyPr/>
          <a:lstStyle/>
          <a:p>
            <a:r>
              <a:rPr lang="ja-JP" altLang="en-US" dirty="0">
                <a:solidFill>
                  <a:srgbClr val="FFFF00"/>
                </a:solidFill>
              </a:rPr>
              <a:t>対人関係の障害</a:t>
            </a:r>
          </a:p>
          <a:p>
            <a:r>
              <a:rPr lang="ja-JP" altLang="en-US" dirty="0">
                <a:solidFill>
                  <a:srgbClr val="FFFF00"/>
                </a:solidFill>
              </a:rPr>
              <a:t>作業する能力の障害</a:t>
            </a:r>
          </a:p>
          <a:p>
            <a:r>
              <a:rPr lang="ja-JP" altLang="en-US" dirty="0">
                <a:solidFill>
                  <a:srgbClr val="FFFF00"/>
                </a:solidFill>
              </a:rPr>
              <a:t>日常生活能力の障害</a:t>
            </a:r>
          </a:p>
          <a:p>
            <a:r>
              <a:rPr lang="ja-JP" altLang="en-US" dirty="0">
                <a:solidFill>
                  <a:srgbClr val="FFFF00"/>
                </a:solidFill>
              </a:rPr>
              <a:t>体験の不足、経験するチャンスの喪失</a:t>
            </a:r>
          </a:p>
          <a:p>
            <a:r>
              <a:rPr lang="ja-JP" altLang="en-US" dirty="0">
                <a:solidFill>
                  <a:srgbClr val="FFFF00"/>
                </a:solidFill>
              </a:rPr>
              <a:t>偏見という社会的背景</a:t>
            </a:r>
          </a:p>
        </p:txBody>
      </p:sp>
    </p:spTree>
    <p:extLst>
      <p:ext uri="{BB962C8B-B14F-4D97-AF65-F5344CB8AC3E}">
        <p14:creationId xmlns:p14="http://schemas.microsoft.com/office/powerpoint/2010/main" val="331505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ed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1447800" y="61722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66"/>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2400">
                <a:latin typeface="Times New Roman" pitchFamily="18" charset="0"/>
              </a:rPr>
              <a:t>2004</a:t>
            </a:r>
            <a:r>
              <a:rPr lang="ja-JP" altLang="en-US" sz="2400">
                <a:latin typeface="Times New Roman" pitchFamily="18" charset="0"/>
              </a:rPr>
              <a:t>年</a:t>
            </a:r>
            <a:r>
              <a:rPr lang="en-US" altLang="ja-JP" sz="2400">
                <a:latin typeface="Times New Roman" pitchFamily="18" charset="0"/>
              </a:rPr>
              <a:t>11</a:t>
            </a:r>
            <a:r>
              <a:rPr lang="ja-JP" altLang="en-US" sz="2400">
                <a:latin typeface="Times New Roman" pitchFamily="18" charset="0"/>
              </a:rPr>
              <a:t>月</a:t>
            </a:r>
            <a:r>
              <a:rPr lang="en-US" altLang="ja-JP" sz="2400">
                <a:latin typeface="Times New Roman" pitchFamily="18" charset="0"/>
              </a:rPr>
              <a:t>26</a:t>
            </a:r>
            <a:r>
              <a:rPr lang="ja-JP" altLang="en-US" sz="2400">
                <a:latin typeface="Times New Roman" pitchFamily="18" charset="0"/>
              </a:rPr>
              <a:t>日　瀧安寺弁天堂境内</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2771775" y="1773238"/>
            <a:ext cx="2952750" cy="4248150"/>
          </a:xfrm>
          <a:prstGeom prst="roundRect">
            <a:avLst>
              <a:gd name="adj" fmla="val 16667"/>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11267" name="Rectangle 3"/>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こころと脳</a:t>
            </a:r>
          </a:p>
        </p:txBody>
      </p:sp>
      <p:sp>
        <p:nvSpPr>
          <p:cNvPr id="45060" name="Oval 4"/>
          <p:cNvSpPr>
            <a:spLocks noChangeArrowheads="1"/>
          </p:cNvSpPr>
          <p:nvPr/>
        </p:nvSpPr>
        <p:spPr bwMode="auto">
          <a:xfrm>
            <a:off x="3132138" y="2420938"/>
            <a:ext cx="2232025" cy="1296987"/>
          </a:xfrm>
          <a:prstGeom prst="ellipse">
            <a:avLst/>
          </a:prstGeom>
          <a:solidFill>
            <a:srgbClr val="FF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1" name="Oval 5"/>
          <p:cNvSpPr>
            <a:spLocks noChangeArrowheads="1"/>
          </p:cNvSpPr>
          <p:nvPr/>
        </p:nvSpPr>
        <p:spPr bwMode="auto">
          <a:xfrm>
            <a:off x="3203575" y="4292600"/>
            <a:ext cx="2160588"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3200">
                <a:latin typeface="Tahoma" pitchFamily="34" charset="0"/>
              </a:rPr>
              <a:t>脳</a:t>
            </a:r>
          </a:p>
        </p:txBody>
      </p:sp>
      <p:sp>
        <p:nvSpPr>
          <p:cNvPr id="45063" name="AutoShape 7"/>
          <p:cNvSpPr>
            <a:spLocks noChangeArrowheads="1"/>
          </p:cNvSpPr>
          <p:nvPr/>
        </p:nvSpPr>
        <p:spPr bwMode="auto">
          <a:xfrm>
            <a:off x="1331913" y="2565400"/>
            <a:ext cx="976312" cy="719138"/>
          </a:xfrm>
          <a:prstGeom prst="rightArrow">
            <a:avLst>
              <a:gd name="adj1" fmla="val 50000"/>
              <a:gd name="adj2" fmla="val 33940"/>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4" name="AutoShape 8"/>
          <p:cNvSpPr>
            <a:spLocks noChangeArrowheads="1"/>
          </p:cNvSpPr>
          <p:nvPr/>
        </p:nvSpPr>
        <p:spPr bwMode="auto">
          <a:xfrm>
            <a:off x="1476375" y="4724400"/>
            <a:ext cx="976313" cy="720725"/>
          </a:xfrm>
          <a:prstGeom prst="rightArrow">
            <a:avLst>
              <a:gd name="adj1" fmla="val 50000"/>
              <a:gd name="adj2" fmla="val 33866"/>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5" name="AutoShape 9"/>
          <p:cNvSpPr>
            <a:spLocks noChangeArrowheads="1"/>
          </p:cNvSpPr>
          <p:nvPr/>
        </p:nvSpPr>
        <p:spPr bwMode="auto">
          <a:xfrm>
            <a:off x="5940425" y="2565400"/>
            <a:ext cx="976313" cy="628650"/>
          </a:xfrm>
          <a:prstGeom prst="leftArrow">
            <a:avLst>
              <a:gd name="adj1" fmla="val 50000"/>
              <a:gd name="adj2" fmla="val 38826"/>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6" name="AutoShape 10"/>
          <p:cNvSpPr>
            <a:spLocks noChangeArrowheads="1"/>
          </p:cNvSpPr>
          <p:nvPr/>
        </p:nvSpPr>
        <p:spPr bwMode="auto">
          <a:xfrm>
            <a:off x="6011863" y="4797425"/>
            <a:ext cx="976312" cy="647700"/>
          </a:xfrm>
          <a:prstGeom prst="leftArrow">
            <a:avLst>
              <a:gd name="adj1" fmla="val 50000"/>
              <a:gd name="adj2" fmla="val 37684"/>
            </a:avLst>
          </a:pr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67" name="AutoShape 11"/>
          <p:cNvSpPr>
            <a:spLocks noChangeArrowheads="1"/>
          </p:cNvSpPr>
          <p:nvPr/>
        </p:nvSpPr>
        <p:spPr bwMode="auto">
          <a:xfrm rot="-2660152">
            <a:off x="5795963" y="3357563"/>
            <a:ext cx="1284287" cy="1300162"/>
          </a:xfrm>
          <a:custGeom>
            <a:avLst/>
            <a:gdLst>
              <a:gd name="T0" fmla="*/ 917373 w 21600"/>
              <a:gd name="T1" fmla="*/ 0 h 21600"/>
              <a:gd name="T2" fmla="*/ 550400 w 21600"/>
              <a:gd name="T3" fmla="*/ 371449 h 21600"/>
              <a:gd name="T4" fmla="*/ 366914 w 21600"/>
              <a:gd name="T5" fmla="*/ 557204 h 21600"/>
              <a:gd name="T6" fmla="*/ 0 w 21600"/>
              <a:gd name="T7" fmla="*/ 928713 h 21600"/>
              <a:gd name="T8" fmla="*/ 366914 w 21600"/>
              <a:gd name="T9" fmla="*/ 1300162 h 21600"/>
              <a:gd name="T10" fmla="*/ 733887 w 21600"/>
              <a:gd name="T11" fmla="*/ 1114407 h 21600"/>
              <a:gd name="T12" fmla="*/ 1100800 w 21600"/>
              <a:gd name="T13" fmla="*/ 742958 h 21600"/>
              <a:gd name="T14" fmla="*/ 1284287 w 21600"/>
              <a:gd name="T15" fmla="*/ 37144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00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8" name="AutoShape 12"/>
          <p:cNvSpPr>
            <a:spLocks noChangeArrowheads="1"/>
          </p:cNvSpPr>
          <p:nvPr/>
        </p:nvSpPr>
        <p:spPr bwMode="auto">
          <a:xfrm rot="8139827">
            <a:off x="1403350" y="3357563"/>
            <a:ext cx="1284288" cy="1300162"/>
          </a:xfrm>
          <a:custGeom>
            <a:avLst/>
            <a:gdLst>
              <a:gd name="T0" fmla="*/ 917374 w 21600"/>
              <a:gd name="T1" fmla="*/ 0 h 21600"/>
              <a:gd name="T2" fmla="*/ 550401 w 21600"/>
              <a:gd name="T3" fmla="*/ 371449 h 21600"/>
              <a:gd name="T4" fmla="*/ 366914 w 21600"/>
              <a:gd name="T5" fmla="*/ 557204 h 21600"/>
              <a:gd name="T6" fmla="*/ 0 w 21600"/>
              <a:gd name="T7" fmla="*/ 928713 h 21600"/>
              <a:gd name="T8" fmla="*/ 366914 w 21600"/>
              <a:gd name="T9" fmla="*/ 1300162 h 21600"/>
              <a:gd name="T10" fmla="*/ 733887 w 21600"/>
              <a:gd name="T11" fmla="*/ 1114407 h 21600"/>
              <a:gd name="T12" fmla="*/ 1100801 w 21600"/>
              <a:gd name="T13" fmla="*/ 742958 h 21600"/>
              <a:gd name="T14" fmla="*/ 1284288 w 21600"/>
              <a:gd name="T15" fmla="*/ 37144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5069" name="AutoShape 13"/>
          <p:cNvSpPr>
            <a:spLocks noChangeArrowheads="1"/>
          </p:cNvSpPr>
          <p:nvPr/>
        </p:nvSpPr>
        <p:spPr bwMode="auto">
          <a:xfrm>
            <a:off x="3635375" y="3644900"/>
            <a:ext cx="485775" cy="647700"/>
          </a:xfrm>
          <a:prstGeom prst="upArrow">
            <a:avLst>
              <a:gd name="adj1" fmla="val 50000"/>
              <a:gd name="adj2" fmla="val 33333"/>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70" name="AutoShape 14"/>
          <p:cNvSpPr>
            <a:spLocks noChangeArrowheads="1"/>
          </p:cNvSpPr>
          <p:nvPr/>
        </p:nvSpPr>
        <p:spPr bwMode="auto">
          <a:xfrm rot="10800000">
            <a:off x="4427538" y="3716338"/>
            <a:ext cx="485775" cy="647700"/>
          </a:xfrm>
          <a:prstGeom prst="upArrow">
            <a:avLst>
              <a:gd name="adj1" fmla="val 50000"/>
              <a:gd name="adj2" fmla="val 33333"/>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45071" name="Text Box 15"/>
          <p:cNvSpPr txBox="1">
            <a:spLocks noChangeArrowheads="1"/>
          </p:cNvSpPr>
          <p:nvPr/>
        </p:nvSpPr>
        <p:spPr bwMode="auto">
          <a:xfrm>
            <a:off x="3419475" y="2781300"/>
            <a:ext cx="1584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ja-JP" altLang="en-US" sz="3200">
                <a:solidFill>
                  <a:srgbClr val="FF0000"/>
                </a:solidFill>
                <a:latin typeface="Tahoma" pitchFamily="34" charset="0"/>
              </a:rPr>
              <a:t>こころ</a:t>
            </a:r>
          </a:p>
        </p:txBody>
      </p:sp>
      <p:sp>
        <p:nvSpPr>
          <p:cNvPr id="45072" name="Text Box 16"/>
          <p:cNvSpPr txBox="1">
            <a:spLocks noChangeArrowheads="1"/>
          </p:cNvSpPr>
          <p:nvPr/>
        </p:nvSpPr>
        <p:spPr bwMode="auto">
          <a:xfrm>
            <a:off x="539750" y="1557338"/>
            <a:ext cx="1871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ahoma" pitchFamily="34" charset="0"/>
              </a:rPr>
              <a:t>ストレス</a:t>
            </a:r>
          </a:p>
        </p:txBody>
      </p:sp>
      <p:sp>
        <p:nvSpPr>
          <p:cNvPr id="45073" name="Text Box 17"/>
          <p:cNvSpPr txBox="1">
            <a:spLocks noChangeArrowheads="1"/>
          </p:cNvSpPr>
          <p:nvPr/>
        </p:nvSpPr>
        <p:spPr bwMode="auto">
          <a:xfrm>
            <a:off x="7092950" y="1700213"/>
            <a:ext cx="16557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ahoma" pitchFamily="34" charset="0"/>
              </a:rPr>
              <a:t>治療</a:t>
            </a:r>
          </a:p>
        </p:txBody>
      </p:sp>
      <p:sp>
        <p:nvSpPr>
          <p:cNvPr id="11281" name="Text Box 18"/>
          <p:cNvSpPr txBox="1">
            <a:spLocks noChangeArrowheads="1"/>
          </p:cNvSpPr>
          <p:nvPr/>
        </p:nvSpPr>
        <p:spPr bwMode="auto">
          <a:xfrm>
            <a:off x="179388" y="2565400"/>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endParaRPr lang="ja-JP" altLang="en-US" sz="2400">
              <a:latin typeface="Tahoma" pitchFamily="34" charset="0"/>
            </a:endParaRPr>
          </a:p>
        </p:txBody>
      </p:sp>
      <p:sp>
        <p:nvSpPr>
          <p:cNvPr id="45075" name="Text Box 19"/>
          <p:cNvSpPr txBox="1">
            <a:spLocks noChangeArrowheads="1"/>
          </p:cNvSpPr>
          <p:nvPr/>
        </p:nvSpPr>
        <p:spPr bwMode="auto">
          <a:xfrm>
            <a:off x="250825" y="2708275"/>
            <a:ext cx="1296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心理的</a:t>
            </a:r>
          </a:p>
        </p:txBody>
      </p:sp>
      <p:sp>
        <p:nvSpPr>
          <p:cNvPr id="45076" name="Text Box 20"/>
          <p:cNvSpPr txBox="1">
            <a:spLocks noChangeArrowheads="1"/>
          </p:cNvSpPr>
          <p:nvPr/>
        </p:nvSpPr>
        <p:spPr bwMode="auto">
          <a:xfrm>
            <a:off x="395288" y="3716338"/>
            <a:ext cx="1296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社会的</a:t>
            </a:r>
          </a:p>
        </p:txBody>
      </p:sp>
      <p:sp>
        <p:nvSpPr>
          <p:cNvPr id="45077" name="Text Box 21"/>
          <p:cNvSpPr txBox="1">
            <a:spLocks noChangeArrowheads="1"/>
          </p:cNvSpPr>
          <p:nvPr/>
        </p:nvSpPr>
        <p:spPr bwMode="auto">
          <a:xfrm>
            <a:off x="468313" y="4652963"/>
            <a:ext cx="10080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生物学的</a:t>
            </a:r>
          </a:p>
        </p:txBody>
      </p:sp>
      <p:sp>
        <p:nvSpPr>
          <p:cNvPr id="45078" name="Text Box 22"/>
          <p:cNvSpPr txBox="1">
            <a:spLocks noChangeArrowheads="1"/>
          </p:cNvSpPr>
          <p:nvPr/>
        </p:nvSpPr>
        <p:spPr bwMode="auto">
          <a:xfrm>
            <a:off x="7092950" y="2492375"/>
            <a:ext cx="1871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カウンセリング・精神療法</a:t>
            </a:r>
          </a:p>
        </p:txBody>
      </p:sp>
      <p:sp>
        <p:nvSpPr>
          <p:cNvPr id="45079" name="Text Box 23"/>
          <p:cNvSpPr txBox="1">
            <a:spLocks noChangeArrowheads="1"/>
          </p:cNvSpPr>
          <p:nvPr/>
        </p:nvSpPr>
        <p:spPr bwMode="auto">
          <a:xfrm>
            <a:off x="7164388" y="3716338"/>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環境調整</a:t>
            </a:r>
          </a:p>
        </p:txBody>
      </p:sp>
      <p:sp>
        <p:nvSpPr>
          <p:cNvPr id="45080" name="Text Box 24"/>
          <p:cNvSpPr txBox="1">
            <a:spLocks noChangeArrowheads="1"/>
          </p:cNvSpPr>
          <p:nvPr/>
        </p:nvSpPr>
        <p:spPr bwMode="auto">
          <a:xfrm>
            <a:off x="7092950" y="4868863"/>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a:latin typeface="Tahoma" pitchFamily="34" charset="0"/>
              </a:rPr>
              <a:t>薬物療法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5060"/>
                                        </p:tgtEl>
                                        <p:attrNameLst>
                                          <p:attrName>style.visibility</p:attrName>
                                        </p:attrNameLst>
                                      </p:cBhvr>
                                      <p:to>
                                        <p:strVal val="visible"/>
                                      </p:to>
                                    </p:set>
                                    <p:anim calcmode="lin" valueType="num">
                                      <p:cBhvr additive="base">
                                        <p:cTn id="11" dur="500" fill="hold"/>
                                        <p:tgtEl>
                                          <p:spTgt spid="45060"/>
                                        </p:tgtEl>
                                        <p:attrNameLst>
                                          <p:attrName>ppt_x</p:attrName>
                                        </p:attrNameLst>
                                      </p:cBhvr>
                                      <p:tavLst>
                                        <p:tav tm="0">
                                          <p:val>
                                            <p:strVal val="#ppt_x"/>
                                          </p:val>
                                        </p:tav>
                                        <p:tav tm="100000">
                                          <p:val>
                                            <p:strVal val="#ppt_x"/>
                                          </p:val>
                                        </p:tav>
                                      </p:tavLst>
                                    </p:anim>
                                    <p:anim calcmode="lin" valueType="num">
                                      <p:cBhvr additive="base">
                                        <p:cTn id="12"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71"/>
                                        </p:tgtEl>
                                        <p:attrNameLst>
                                          <p:attrName>style.visibility</p:attrName>
                                        </p:attrNameLst>
                                      </p:cBhvr>
                                      <p:to>
                                        <p:strVal val="visible"/>
                                      </p:to>
                                    </p:set>
                                    <p:animEffect transition="in" filter="blinds(horizontal)">
                                      <p:cBhvr>
                                        <p:cTn id="17" dur="500"/>
                                        <p:tgtEl>
                                          <p:spTgt spid="450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61">
                                            <p:bg/>
                                          </p:spTgt>
                                        </p:tgtEl>
                                        <p:attrNameLst>
                                          <p:attrName>style.visibility</p:attrName>
                                        </p:attrNameLst>
                                      </p:cBhvr>
                                      <p:to>
                                        <p:strVal val="visible"/>
                                      </p:to>
                                    </p:set>
                                    <p:animEffect transition="in" filter="blinds(horizontal)">
                                      <p:cBhvr>
                                        <p:cTn id="22" dur="500"/>
                                        <p:tgtEl>
                                          <p:spTgt spid="45061">
                                            <p:bg/>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061">
                                            <p:txEl>
                                              <p:pRg st="0" end="0"/>
                                            </p:txEl>
                                          </p:spTgt>
                                        </p:tgtEl>
                                        <p:attrNameLst>
                                          <p:attrName>style.visibility</p:attrName>
                                        </p:attrNameLst>
                                      </p:cBhvr>
                                      <p:to>
                                        <p:strVal val="visible"/>
                                      </p:to>
                                    </p:set>
                                    <p:animEffect transition="in" filter="blinds(horizontal)">
                                      <p:cBhvr>
                                        <p:cTn id="27" dur="500"/>
                                        <p:tgtEl>
                                          <p:spTgt spid="4506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069"/>
                                        </p:tgtEl>
                                        <p:attrNameLst>
                                          <p:attrName>style.visibility</p:attrName>
                                        </p:attrNameLst>
                                      </p:cBhvr>
                                      <p:to>
                                        <p:strVal val="visible"/>
                                      </p:to>
                                    </p:set>
                                    <p:animEffect transition="in" filter="blinds(horizontal)">
                                      <p:cBhvr>
                                        <p:cTn id="32" dur="500"/>
                                        <p:tgtEl>
                                          <p:spTgt spid="4506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5070"/>
                                        </p:tgtEl>
                                        <p:attrNameLst>
                                          <p:attrName>style.visibility</p:attrName>
                                        </p:attrNameLst>
                                      </p:cBhvr>
                                      <p:to>
                                        <p:strVal val="visible"/>
                                      </p:to>
                                    </p:set>
                                    <p:animEffect transition="in" filter="blinds(horizontal)">
                                      <p:cBhvr>
                                        <p:cTn id="37" dur="500"/>
                                        <p:tgtEl>
                                          <p:spTgt spid="450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5072"/>
                                        </p:tgtEl>
                                        <p:attrNameLst>
                                          <p:attrName>style.visibility</p:attrName>
                                        </p:attrNameLst>
                                      </p:cBhvr>
                                      <p:to>
                                        <p:strVal val="visible"/>
                                      </p:to>
                                    </p:set>
                                    <p:anim calcmode="lin" valueType="num">
                                      <p:cBhvr additive="base">
                                        <p:cTn id="42" dur="500" fill="hold"/>
                                        <p:tgtEl>
                                          <p:spTgt spid="45072"/>
                                        </p:tgtEl>
                                        <p:attrNameLst>
                                          <p:attrName>ppt_x</p:attrName>
                                        </p:attrNameLst>
                                      </p:cBhvr>
                                      <p:tavLst>
                                        <p:tav tm="0">
                                          <p:val>
                                            <p:strVal val="0-#ppt_w/2"/>
                                          </p:val>
                                        </p:tav>
                                        <p:tav tm="100000">
                                          <p:val>
                                            <p:strVal val="#ppt_x"/>
                                          </p:val>
                                        </p:tav>
                                      </p:tavLst>
                                    </p:anim>
                                    <p:anim calcmode="lin" valueType="num">
                                      <p:cBhvr additive="base">
                                        <p:cTn id="43" dur="500" fill="hold"/>
                                        <p:tgtEl>
                                          <p:spTgt spid="45072"/>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5075"/>
                                        </p:tgtEl>
                                        <p:attrNameLst>
                                          <p:attrName>style.visibility</p:attrName>
                                        </p:attrNameLst>
                                      </p:cBhvr>
                                      <p:to>
                                        <p:strVal val="visible"/>
                                      </p:to>
                                    </p:set>
                                    <p:anim calcmode="lin" valueType="num">
                                      <p:cBhvr additive="base">
                                        <p:cTn id="48" dur="500" fill="hold"/>
                                        <p:tgtEl>
                                          <p:spTgt spid="45075"/>
                                        </p:tgtEl>
                                        <p:attrNameLst>
                                          <p:attrName>ppt_x</p:attrName>
                                        </p:attrNameLst>
                                      </p:cBhvr>
                                      <p:tavLst>
                                        <p:tav tm="0">
                                          <p:val>
                                            <p:strVal val="0-#ppt_w/2"/>
                                          </p:val>
                                        </p:tav>
                                        <p:tav tm="100000">
                                          <p:val>
                                            <p:strVal val="#ppt_x"/>
                                          </p:val>
                                        </p:tav>
                                      </p:tavLst>
                                    </p:anim>
                                    <p:anim calcmode="lin" valueType="num">
                                      <p:cBhvr additive="base">
                                        <p:cTn id="49" dur="500" fill="hold"/>
                                        <p:tgtEl>
                                          <p:spTgt spid="45075"/>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45063"/>
                                        </p:tgtEl>
                                        <p:attrNameLst>
                                          <p:attrName>style.visibility</p:attrName>
                                        </p:attrNameLst>
                                      </p:cBhvr>
                                      <p:to>
                                        <p:strVal val="visible"/>
                                      </p:to>
                                    </p:set>
                                    <p:anim calcmode="lin" valueType="num">
                                      <p:cBhvr additive="base">
                                        <p:cTn id="52" dur="500" fill="hold"/>
                                        <p:tgtEl>
                                          <p:spTgt spid="45063"/>
                                        </p:tgtEl>
                                        <p:attrNameLst>
                                          <p:attrName>ppt_x</p:attrName>
                                        </p:attrNameLst>
                                      </p:cBhvr>
                                      <p:tavLst>
                                        <p:tav tm="0">
                                          <p:val>
                                            <p:strVal val="0-#ppt_w/2"/>
                                          </p:val>
                                        </p:tav>
                                        <p:tav tm="100000">
                                          <p:val>
                                            <p:strVal val="#ppt_x"/>
                                          </p:val>
                                        </p:tav>
                                      </p:tavLst>
                                    </p:anim>
                                    <p:anim calcmode="lin" valueType="num">
                                      <p:cBhvr additive="base">
                                        <p:cTn id="53" dur="500" fill="hold"/>
                                        <p:tgtEl>
                                          <p:spTgt spid="45063"/>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5077"/>
                                        </p:tgtEl>
                                        <p:attrNameLst>
                                          <p:attrName>style.visibility</p:attrName>
                                        </p:attrNameLst>
                                      </p:cBhvr>
                                      <p:to>
                                        <p:strVal val="visible"/>
                                      </p:to>
                                    </p:set>
                                    <p:anim calcmode="lin" valueType="num">
                                      <p:cBhvr additive="base">
                                        <p:cTn id="58" dur="500" fill="hold"/>
                                        <p:tgtEl>
                                          <p:spTgt spid="45077"/>
                                        </p:tgtEl>
                                        <p:attrNameLst>
                                          <p:attrName>ppt_x</p:attrName>
                                        </p:attrNameLst>
                                      </p:cBhvr>
                                      <p:tavLst>
                                        <p:tav tm="0">
                                          <p:val>
                                            <p:strVal val="0-#ppt_w/2"/>
                                          </p:val>
                                        </p:tav>
                                        <p:tav tm="100000">
                                          <p:val>
                                            <p:strVal val="#ppt_x"/>
                                          </p:val>
                                        </p:tav>
                                      </p:tavLst>
                                    </p:anim>
                                    <p:anim calcmode="lin" valueType="num">
                                      <p:cBhvr additive="base">
                                        <p:cTn id="59" dur="500" fill="hold"/>
                                        <p:tgtEl>
                                          <p:spTgt spid="45077"/>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5064"/>
                                        </p:tgtEl>
                                        <p:attrNameLst>
                                          <p:attrName>style.visibility</p:attrName>
                                        </p:attrNameLst>
                                      </p:cBhvr>
                                      <p:to>
                                        <p:strVal val="visible"/>
                                      </p:to>
                                    </p:set>
                                    <p:anim calcmode="lin" valueType="num">
                                      <p:cBhvr additive="base">
                                        <p:cTn id="62" dur="500" fill="hold"/>
                                        <p:tgtEl>
                                          <p:spTgt spid="45064"/>
                                        </p:tgtEl>
                                        <p:attrNameLst>
                                          <p:attrName>ppt_x</p:attrName>
                                        </p:attrNameLst>
                                      </p:cBhvr>
                                      <p:tavLst>
                                        <p:tav tm="0">
                                          <p:val>
                                            <p:strVal val="0-#ppt_w/2"/>
                                          </p:val>
                                        </p:tav>
                                        <p:tav tm="100000">
                                          <p:val>
                                            <p:strVal val="#ppt_x"/>
                                          </p:val>
                                        </p:tav>
                                      </p:tavLst>
                                    </p:anim>
                                    <p:anim calcmode="lin" valueType="num">
                                      <p:cBhvr additive="base">
                                        <p:cTn id="63" dur="500" fill="hold"/>
                                        <p:tgtEl>
                                          <p:spTgt spid="45064"/>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45076"/>
                                        </p:tgtEl>
                                        <p:attrNameLst>
                                          <p:attrName>style.visibility</p:attrName>
                                        </p:attrNameLst>
                                      </p:cBhvr>
                                      <p:to>
                                        <p:strVal val="visible"/>
                                      </p:to>
                                    </p:set>
                                    <p:anim calcmode="lin" valueType="num">
                                      <p:cBhvr additive="base">
                                        <p:cTn id="68" dur="500" fill="hold"/>
                                        <p:tgtEl>
                                          <p:spTgt spid="45076"/>
                                        </p:tgtEl>
                                        <p:attrNameLst>
                                          <p:attrName>ppt_x</p:attrName>
                                        </p:attrNameLst>
                                      </p:cBhvr>
                                      <p:tavLst>
                                        <p:tav tm="0">
                                          <p:val>
                                            <p:strVal val="0-#ppt_w/2"/>
                                          </p:val>
                                        </p:tav>
                                        <p:tav tm="100000">
                                          <p:val>
                                            <p:strVal val="#ppt_x"/>
                                          </p:val>
                                        </p:tav>
                                      </p:tavLst>
                                    </p:anim>
                                    <p:anim calcmode="lin" valueType="num">
                                      <p:cBhvr additive="base">
                                        <p:cTn id="69" dur="500" fill="hold"/>
                                        <p:tgtEl>
                                          <p:spTgt spid="45076"/>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45068"/>
                                        </p:tgtEl>
                                        <p:attrNameLst>
                                          <p:attrName>style.visibility</p:attrName>
                                        </p:attrNameLst>
                                      </p:cBhvr>
                                      <p:to>
                                        <p:strVal val="visible"/>
                                      </p:to>
                                    </p:set>
                                    <p:anim calcmode="lin" valueType="num">
                                      <p:cBhvr additive="base">
                                        <p:cTn id="72" dur="500" fill="hold"/>
                                        <p:tgtEl>
                                          <p:spTgt spid="45068"/>
                                        </p:tgtEl>
                                        <p:attrNameLst>
                                          <p:attrName>ppt_x</p:attrName>
                                        </p:attrNameLst>
                                      </p:cBhvr>
                                      <p:tavLst>
                                        <p:tav tm="0">
                                          <p:val>
                                            <p:strVal val="0-#ppt_w/2"/>
                                          </p:val>
                                        </p:tav>
                                        <p:tav tm="100000">
                                          <p:val>
                                            <p:strVal val="#ppt_x"/>
                                          </p:val>
                                        </p:tav>
                                      </p:tavLst>
                                    </p:anim>
                                    <p:anim calcmode="lin" valueType="num">
                                      <p:cBhvr additive="base">
                                        <p:cTn id="73" dur="500" fill="hold"/>
                                        <p:tgtEl>
                                          <p:spTgt spid="45068"/>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45073"/>
                                        </p:tgtEl>
                                        <p:attrNameLst>
                                          <p:attrName>style.visibility</p:attrName>
                                        </p:attrNameLst>
                                      </p:cBhvr>
                                      <p:to>
                                        <p:strVal val="visible"/>
                                      </p:to>
                                    </p:set>
                                    <p:anim calcmode="lin" valueType="num">
                                      <p:cBhvr additive="base">
                                        <p:cTn id="78" dur="500" fill="hold"/>
                                        <p:tgtEl>
                                          <p:spTgt spid="45073"/>
                                        </p:tgtEl>
                                        <p:attrNameLst>
                                          <p:attrName>ppt_x</p:attrName>
                                        </p:attrNameLst>
                                      </p:cBhvr>
                                      <p:tavLst>
                                        <p:tav tm="0">
                                          <p:val>
                                            <p:strVal val="1+#ppt_w/2"/>
                                          </p:val>
                                        </p:tav>
                                        <p:tav tm="100000">
                                          <p:val>
                                            <p:strVal val="#ppt_x"/>
                                          </p:val>
                                        </p:tav>
                                      </p:tavLst>
                                    </p:anim>
                                    <p:anim calcmode="lin" valueType="num">
                                      <p:cBhvr additive="base">
                                        <p:cTn id="79" dur="500" fill="hold"/>
                                        <p:tgtEl>
                                          <p:spTgt spid="45073"/>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45065"/>
                                        </p:tgtEl>
                                        <p:attrNameLst>
                                          <p:attrName>style.visibility</p:attrName>
                                        </p:attrNameLst>
                                      </p:cBhvr>
                                      <p:to>
                                        <p:strVal val="visible"/>
                                      </p:to>
                                    </p:set>
                                    <p:anim calcmode="lin" valueType="num">
                                      <p:cBhvr additive="base">
                                        <p:cTn id="84" dur="500" fill="hold"/>
                                        <p:tgtEl>
                                          <p:spTgt spid="45065"/>
                                        </p:tgtEl>
                                        <p:attrNameLst>
                                          <p:attrName>ppt_x</p:attrName>
                                        </p:attrNameLst>
                                      </p:cBhvr>
                                      <p:tavLst>
                                        <p:tav tm="0">
                                          <p:val>
                                            <p:strVal val="1+#ppt_w/2"/>
                                          </p:val>
                                        </p:tav>
                                        <p:tav tm="100000">
                                          <p:val>
                                            <p:strVal val="#ppt_x"/>
                                          </p:val>
                                        </p:tav>
                                      </p:tavLst>
                                    </p:anim>
                                    <p:anim calcmode="lin" valueType="num">
                                      <p:cBhvr additive="base">
                                        <p:cTn id="85" dur="500" fill="hold"/>
                                        <p:tgtEl>
                                          <p:spTgt spid="45065"/>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45078"/>
                                        </p:tgtEl>
                                        <p:attrNameLst>
                                          <p:attrName>style.visibility</p:attrName>
                                        </p:attrNameLst>
                                      </p:cBhvr>
                                      <p:to>
                                        <p:strVal val="visible"/>
                                      </p:to>
                                    </p:set>
                                    <p:anim calcmode="lin" valueType="num">
                                      <p:cBhvr additive="base">
                                        <p:cTn id="88" dur="500" fill="hold"/>
                                        <p:tgtEl>
                                          <p:spTgt spid="45078"/>
                                        </p:tgtEl>
                                        <p:attrNameLst>
                                          <p:attrName>ppt_x</p:attrName>
                                        </p:attrNameLst>
                                      </p:cBhvr>
                                      <p:tavLst>
                                        <p:tav tm="0">
                                          <p:val>
                                            <p:strVal val="1+#ppt_w/2"/>
                                          </p:val>
                                        </p:tav>
                                        <p:tav tm="100000">
                                          <p:val>
                                            <p:strVal val="#ppt_x"/>
                                          </p:val>
                                        </p:tav>
                                      </p:tavLst>
                                    </p:anim>
                                    <p:anim calcmode="lin" valueType="num">
                                      <p:cBhvr additive="base">
                                        <p:cTn id="89" dur="500" fill="hold"/>
                                        <p:tgtEl>
                                          <p:spTgt spid="45078"/>
                                        </p:tgtEl>
                                        <p:attrNameLst>
                                          <p:attrName>ppt_y</p:attrName>
                                        </p:attrNameLst>
                                      </p:cBhvr>
                                      <p:tavLst>
                                        <p:tav tm="0">
                                          <p:val>
                                            <p:strVal val="#ppt_y"/>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45066"/>
                                        </p:tgtEl>
                                        <p:attrNameLst>
                                          <p:attrName>style.visibility</p:attrName>
                                        </p:attrNameLst>
                                      </p:cBhvr>
                                      <p:to>
                                        <p:strVal val="visible"/>
                                      </p:to>
                                    </p:set>
                                    <p:anim calcmode="lin" valueType="num">
                                      <p:cBhvr additive="base">
                                        <p:cTn id="94" dur="500" fill="hold"/>
                                        <p:tgtEl>
                                          <p:spTgt spid="45066"/>
                                        </p:tgtEl>
                                        <p:attrNameLst>
                                          <p:attrName>ppt_x</p:attrName>
                                        </p:attrNameLst>
                                      </p:cBhvr>
                                      <p:tavLst>
                                        <p:tav tm="0">
                                          <p:val>
                                            <p:strVal val="1+#ppt_w/2"/>
                                          </p:val>
                                        </p:tav>
                                        <p:tav tm="100000">
                                          <p:val>
                                            <p:strVal val="#ppt_x"/>
                                          </p:val>
                                        </p:tav>
                                      </p:tavLst>
                                    </p:anim>
                                    <p:anim calcmode="lin" valueType="num">
                                      <p:cBhvr additive="base">
                                        <p:cTn id="95" dur="500" fill="hold"/>
                                        <p:tgtEl>
                                          <p:spTgt spid="45066"/>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45080"/>
                                        </p:tgtEl>
                                        <p:attrNameLst>
                                          <p:attrName>style.visibility</p:attrName>
                                        </p:attrNameLst>
                                      </p:cBhvr>
                                      <p:to>
                                        <p:strVal val="visible"/>
                                      </p:to>
                                    </p:set>
                                    <p:anim calcmode="lin" valueType="num">
                                      <p:cBhvr additive="base">
                                        <p:cTn id="98" dur="500" fill="hold"/>
                                        <p:tgtEl>
                                          <p:spTgt spid="45080"/>
                                        </p:tgtEl>
                                        <p:attrNameLst>
                                          <p:attrName>ppt_x</p:attrName>
                                        </p:attrNameLst>
                                      </p:cBhvr>
                                      <p:tavLst>
                                        <p:tav tm="0">
                                          <p:val>
                                            <p:strVal val="1+#ppt_w/2"/>
                                          </p:val>
                                        </p:tav>
                                        <p:tav tm="100000">
                                          <p:val>
                                            <p:strVal val="#ppt_x"/>
                                          </p:val>
                                        </p:tav>
                                      </p:tavLst>
                                    </p:anim>
                                    <p:anim calcmode="lin" valueType="num">
                                      <p:cBhvr additive="base">
                                        <p:cTn id="99" dur="500" fill="hold"/>
                                        <p:tgtEl>
                                          <p:spTgt spid="45080"/>
                                        </p:tgtEl>
                                        <p:attrNameLst>
                                          <p:attrName>ppt_y</p:attrName>
                                        </p:attrNameLst>
                                      </p:cBhvr>
                                      <p:tavLst>
                                        <p:tav tm="0">
                                          <p:val>
                                            <p:strVal val="#ppt_y"/>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45067"/>
                                        </p:tgtEl>
                                        <p:attrNameLst>
                                          <p:attrName>style.visibility</p:attrName>
                                        </p:attrNameLst>
                                      </p:cBhvr>
                                      <p:to>
                                        <p:strVal val="visible"/>
                                      </p:to>
                                    </p:set>
                                    <p:anim calcmode="lin" valueType="num">
                                      <p:cBhvr additive="base">
                                        <p:cTn id="104" dur="500" fill="hold"/>
                                        <p:tgtEl>
                                          <p:spTgt spid="45067"/>
                                        </p:tgtEl>
                                        <p:attrNameLst>
                                          <p:attrName>ppt_x</p:attrName>
                                        </p:attrNameLst>
                                      </p:cBhvr>
                                      <p:tavLst>
                                        <p:tav tm="0">
                                          <p:val>
                                            <p:strVal val="1+#ppt_w/2"/>
                                          </p:val>
                                        </p:tav>
                                        <p:tav tm="100000">
                                          <p:val>
                                            <p:strVal val="#ppt_x"/>
                                          </p:val>
                                        </p:tav>
                                      </p:tavLst>
                                    </p:anim>
                                    <p:anim calcmode="lin" valueType="num">
                                      <p:cBhvr additive="base">
                                        <p:cTn id="105" dur="500" fill="hold"/>
                                        <p:tgtEl>
                                          <p:spTgt spid="45067"/>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45079"/>
                                        </p:tgtEl>
                                        <p:attrNameLst>
                                          <p:attrName>style.visibility</p:attrName>
                                        </p:attrNameLst>
                                      </p:cBhvr>
                                      <p:to>
                                        <p:strVal val="visible"/>
                                      </p:to>
                                    </p:set>
                                    <p:anim calcmode="lin" valueType="num">
                                      <p:cBhvr additive="base">
                                        <p:cTn id="108" dur="500" fill="hold"/>
                                        <p:tgtEl>
                                          <p:spTgt spid="45079"/>
                                        </p:tgtEl>
                                        <p:attrNameLst>
                                          <p:attrName>ppt_x</p:attrName>
                                        </p:attrNameLst>
                                      </p:cBhvr>
                                      <p:tavLst>
                                        <p:tav tm="0">
                                          <p:val>
                                            <p:strVal val="1+#ppt_w/2"/>
                                          </p:val>
                                        </p:tav>
                                        <p:tav tm="100000">
                                          <p:val>
                                            <p:strVal val="#ppt_x"/>
                                          </p:val>
                                        </p:tav>
                                      </p:tavLst>
                                    </p:anim>
                                    <p:anim calcmode="lin" valueType="num">
                                      <p:cBhvr additive="base">
                                        <p:cTn id="109" dur="500" fill="hold"/>
                                        <p:tgtEl>
                                          <p:spTgt spid="450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45060" grpId="0" animBg="1"/>
      <p:bldP spid="45061" grpId="0" build="allAtOnce" animBg="1"/>
      <p:bldP spid="45063" grpId="0" animBg="1"/>
      <p:bldP spid="45064" grpId="0" animBg="1"/>
      <p:bldP spid="45065" grpId="0" animBg="1"/>
      <p:bldP spid="45066" grpId="0" animBg="1"/>
      <p:bldP spid="45067" grpId="0" animBg="1"/>
      <p:bldP spid="45068" grpId="0" animBg="1"/>
      <p:bldP spid="45069" grpId="0" animBg="1"/>
      <p:bldP spid="45070" grpId="0" animBg="1"/>
      <p:bldP spid="45071" grpId="0"/>
      <p:bldP spid="45072" grpId="0"/>
      <p:bldP spid="45073" grpId="0"/>
      <p:bldP spid="45075" grpId="0"/>
      <p:bldP spid="45076" grpId="0"/>
      <p:bldP spid="45077" grpId="0"/>
      <p:bldP spid="45078" grpId="0"/>
      <p:bldP spid="45079" grpId="0"/>
      <p:bldP spid="450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ja-JP" altLang="en-US">
                <a:solidFill>
                  <a:srgbClr val="FFFF00"/>
                </a:solidFill>
              </a:rPr>
              <a:t>気分</a:t>
            </a:r>
            <a:r>
              <a:rPr lang="en-US" altLang="ja-JP">
                <a:solidFill>
                  <a:srgbClr val="FFFF00"/>
                </a:solidFill>
              </a:rPr>
              <a:t>(</a:t>
            </a:r>
            <a:r>
              <a:rPr lang="ja-JP" altLang="en-US">
                <a:solidFill>
                  <a:srgbClr val="FFFF00"/>
                </a:solidFill>
              </a:rPr>
              <a:t>感情</a:t>
            </a:r>
            <a:r>
              <a:rPr lang="en-US" altLang="ja-JP">
                <a:solidFill>
                  <a:srgbClr val="FFFF00"/>
                </a:solidFill>
              </a:rPr>
              <a:t>)</a:t>
            </a:r>
            <a:r>
              <a:rPr lang="ja-JP" altLang="en-US">
                <a:solidFill>
                  <a:srgbClr val="FFFF00"/>
                </a:solidFill>
              </a:rPr>
              <a:t>障害：概念</a:t>
            </a:r>
          </a:p>
        </p:txBody>
      </p:sp>
      <p:sp>
        <p:nvSpPr>
          <p:cNvPr id="76803" name="Rectangle 3"/>
          <p:cNvSpPr>
            <a:spLocks noGrp="1" noChangeArrowheads="1"/>
          </p:cNvSpPr>
          <p:nvPr>
            <p:ph type="body" idx="1"/>
          </p:nvPr>
        </p:nvSpPr>
        <p:spPr/>
        <p:txBody>
          <a:bodyPr/>
          <a:lstStyle/>
          <a:p>
            <a:pPr algn="just">
              <a:defRPr/>
            </a:pPr>
            <a:r>
              <a:rPr lang="ja-JP" altLang="en-US" dirty="0">
                <a:latin typeface="ＭＳ Ｐゴシック" charset="-128"/>
              </a:rPr>
              <a:t>基本障害は、</a:t>
            </a:r>
            <a:r>
              <a:rPr lang="ja-JP" altLang="en-US" dirty="0">
                <a:solidFill>
                  <a:srgbClr val="FFFF00"/>
                </a:solidFill>
                <a:latin typeface="ＭＳ Ｐゴシック" charset="-128"/>
              </a:rPr>
              <a:t>気分あるいは感情の変化</a:t>
            </a:r>
            <a:r>
              <a:rPr lang="ja-JP" altLang="en-US" dirty="0">
                <a:latin typeface="ＭＳ Ｐゴシック" charset="-128"/>
              </a:rPr>
              <a:t>であり、普通抑うつに変化したり昂揚に変化したりする。</a:t>
            </a:r>
            <a:r>
              <a:rPr lang="ja-JP" altLang="en-US" dirty="0">
                <a:solidFill>
                  <a:srgbClr val="FFFF00"/>
                </a:solidFill>
                <a:latin typeface="ＭＳ Ｐゴシック" charset="-128"/>
              </a:rPr>
              <a:t>再発する傾向</a:t>
            </a:r>
            <a:r>
              <a:rPr lang="ja-JP" altLang="en-US" dirty="0">
                <a:latin typeface="ＭＳ Ｐゴシック" charset="-128"/>
              </a:rPr>
              <a:t>にあり個々のエピソードの</a:t>
            </a:r>
            <a:r>
              <a:rPr lang="ja-JP" altLang="en-US" dirty="0">
                <a:solidFill>
                  <a:srgbClr val="FFFF00"/>
                </a:solidFill>
                <a:latin typeface="ＭＳ Ｐゴシック" charset="-128"/>
              </a:rPr>
              <a:t>発症にはストレス</a:t>
            </a:r>
            <a:r>
              <a:rPr lang="ja-JP" altLang="en-US" dirty="0">
                <a:latin typeface="ＭＳ Ｐゴシック" charset="-128"/>
              </a:rPr>
              <a:t>となる出来事や状況</a:t>
            </a:r>
            <a:r>
              <a:rPr lang="en-US" altLang="ja-JP" dirty="0">
                <a:latin typeface="ＭＳ Ｐゴシック" charset="-128"/>
              </a:rPr>
              <a:t>(</a:t>
            </a:r>
            <a:r>
              <a:rPr lang="ja-JP" altLang="en-US" dirty="0">
                <a:solidFill>
                  <a:srgbClr val="FFFF00"/>
                </a:solidFill>
                <a:latin typeface="ＭＳ Ｐゴシック" charset="-128"/>
              </a:rPr>
              <a:t>誘因</a:t>
            </a:r>
            <a:r>
              <a:rPr lang="en-US" altLang="ja-JP" dirty="0">
                <a:latin typeface="ＭＳ Ｐゴシック" charset="-128"/>
              </a:rPr>
              <a:t>)</a:t>
            </a:r>
            <a:r>
              <a:rPr lang="ja-JP" altLang="en-US" dirty="0">
                <a:latin typeface="ＭＳ Ｐゴシック" charset="-128"/>
              </a:rPr>
              <a:t>と関連することが多い。脳の神経伝達物質という立場から言えば、モノアミン</a:t>
            </a:r>
            <a:r>
              <a:rPr lang="en-US" altLang="ja-JP" dirty="0">
                <a:latin typeface="ＭＳ Ｐゴシック" charset="-128"/>
              </a:rPr>
              <a:t>(</a:t>
            </a:r>
            <a:r>
              <a:rPr lang="ja-JP" altLang="en-US" dirty="0">
                <a:solidFill>
                  <a:srgbClr val="FFFF00"/>
                </a:solidFill>
                <a:latin typeface="ＭＳ Ｐゴシック" charset="-128"/>
              </a:rPr>
              <a:t>セロトニン、ノルアドレナリン</a:t>
            </a:r>
            <a:r>
              <a:rPr lang="en-US" altLang="ja-JP" dirty="0">
                <a:latin typeface="ＭＳ Ｐゴシック" charset="-128"/>
              </a:rPr>
              <a:t>)</a:t>
            </a:r>
            <a:r>
              <a:rPr lang="ja-JP" altLang="en-US" dirty="0">
                <a:latin typeface="ＭＳ Ｐゴシック" charset="-128"/>
              </a:rPr>
              <a:t>の過不足が起こっていると考えられる</a:t>
            </a:r>
            <a:r>
              <a:rPr lang="ja-JP" altLang="en-US" dirty="0">
                <a:latin typeface="Century" pitchFamily="18" charset="0"/>
                <a:ea typeface="ＭＳ 明朝" charset="-128"/>
              </a:rPr>
              <a:t>。</a:t>
            </a:r>
            <a:r>
              <a:rPr lang="en-US" altLang="ja-JP" dirty="0">
                <a:solidFill>
                  <a:srgbClr val="FFFF00"/>
                </a:solidFill>
                <a:latin typeface="ＭＳ ゴシック" pitchFamily="49" charset="-128"/>
                <a:ea typeface="ＭＳ ゴシック" pitchFamily="49" charset="-128"/>
              </a:rPr>
              <a:t>(</a:t>
            </a:r>
            <a:r>
              <a:rPr lang="ja-JP" altLang="en-US" dirty="0">
                <a:solidFill>
                  <a:srgbClr val="FFFF00"/>
                </a:solidFill>
                <a:latin typeface="ＭＳ ゴシック" pitchFamily="49" charset="-128"/>
                <a:ea typeface="ＭＳ ゴシック" pitchFamily="49" charset="-128"/>
              </a:rPr>
              <a:t>アミン仮説</a:t>
            </a:r>
            <a:r>
              <a:rPr lang="en-US" altLang="ja-JP" dirty="0">
                <a:solidFill>
                  <a:srgbClr val="FFFF00"/>
                </a:solidFill>
                <a:latin typeface="ＭＳ ゴシック" pitchFamily="49" charset="-128"/>
                <a:ea typeface="ＭＳ ゴシック" pitchFamily="49" charset="-128"/>
              </a:rPr>
              <a:t>)</a:t>
            </a:r>
            <a:endParaRPr lang="ja-JP" altLang="en-US" dirty="0">
              <a:solidFill>
                <a:srgbClr val="FFFF00"/>
              </a:solidFill>
              <a:latin typeface="ＭＳ ゴシック" pitchFamily="49" charset="-128"/>
              <a:ea typeface="ＭＳ ゴシック" pitchFamily="49" charset="-128"/>
            </a:endParaRPr>
          </a:p>
          <a:p>
            <a:pPr>
              <a:defRPr/>
            </a:pPr>
            <a:endParaRPr lang="en-US" altLang="ja-JP"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ja-JP" altLang="en-US">
                <a:solidFill>
                  <a:srgbClr val="FFFF00"/>
                </a:solidFill>
              </a:rPr>
              <a:t>気分</a:t>
            </a:r>
            <a:r>
              <a:rPr lang="en-US" altLang="ja-JP">
                <a:solidFill>
                  <a:srgbClr val="FFFF00"/>
                </a:solidFill>
              </a:rPr>
              <a:t>(</a:t>
            </a:r>
            <a:r>
              <a:rPr lang="ja-JP" altLang="en-US">
                <a:solidFill>
                  <a:srgbClr val="FFFF00"/>
                </a:solidFill>
              </a:rPr>
              <a:t>感情</a:t>
            </a:r>
            <a:r>
              <a:rPr lang="en-US" altLang="ja-JP">
                <a:solidFill>
                  <a:srgbClr val="FFFF00"/>
                </a:solidFill>
              </a:rPr>
              <a:t>)</a:t>
            </a:r>
            <a:r>
              <a:rPr lang="ja-JP" altLang="en-US">
                <a:solidFill>
                  <a:srgbClr val="FFFF00"/>
                </a:solidFill>
              </a:rPr>
              <a:t>障害：病型</a:t>
            </a:r>
          </a:p>
        </p:txBody>
      </p:sp>
      <p:sp>
        <p:nvSpPr>
          <p:cNvPr id="77827" name="Rectangle 3"/>
          <p:cNvSpPr>
            <a:spLocks noGrp="1" noChangeArrowheads="1"/>
          </p:cNvSpPr>
          <p:nvPr>
            <p:ph type="body" idx="1"/>
          </p:nvPr>
        </p:nvSpPr>
        <p:spPr>
          <a:xfrm>
            <a:off x="457200" y="1607858"/>
            <a:ext cx="8229600" cy="4530725"/>
          </a:xfrm>
        </p:spPr>
        <p:txBody>
          <a:bodyPr/>
          <a:lstStyle/>
          <a:p>
            <a:pPr>
              <a:defRPr/>
            </a:pPr>
            <a:r>
              <a:rPr lang="ja-JP" altLang="en-US" dirty="0"/>
              <a:t>抑うつ症</a:t>
            </a:r>
          </a:p>
          <a:p>
            <a:pPr>
              <a:defRPr/>
            </a:pPr>
            <a:endParaRPr lang="ja-JP" altLang="en-US" dirty="0"/>
          </a:p>
          <a:p>
            <a:pPr>
              <a:defRPr/>
            </a:pPr>
            <a:r>
              <a:rPr lang="ja-JP" altLang="en-US" dirty="0"/>
              <a:t>双極症</a:t>
            </a:r>
          </a:p>
        </p:txBody>
      </p:sp>
      <p:sp>
        <p:nvSpPr>
          <p:cNvPr id="14342" name="Line 6"/>
          <p:cNvSpPr>
            <a:spLocks noChangeShapeType="1"/>
          </p:cNvSpPr>
          <p:nvPr/>
        </p:nvSpPr>
        <p:spPr bwMode="auto">
          <a:xfrm>
            <a:off x="2895600" y="4114800"/>
            <a:ext cx="472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43" name="Line 7"/>
          <p:cNvSpPr>
            <a:spLocks noChangeShapeType="1"/>
          </p:cNvSpPr>
          <p:nvPr/>
        </p:nvSpPr>
        <p:spPr bwMode="auto">
          <a:xfrm>
            <a:off x="2895600" y="4876800"/>
            <a:ext cx="472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44" name="Line 8"/>
          <p:cNvSpPr>
            <a:spLocks noChangeShapeType="1"/>
          </p:cNvSpPr>
          <p:nvPr/>
        </p:nvSpPr>
        <p:spPr bwMode="auto">
          <a:xfrm>
            <a:off x="2895600" y="5562600"/>
            <a:ext cx="472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47" name="Freeform 11"/>
          <p:cNvSpPr>
            <a:spLocks/>
          </p:cNvSpPr>
          <p:nvPr/>
        </p:nvSpPr>
        <p:spPr bwMode="auto">
          <a:xfrm>
            <a:off x="6477000" y="51816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48" name="Freeform 12"/>
          <p:cNvSpPr>
            <a:spLocks/>
          </p:cNvSpPr>
          <p:nvPr/>
        </p:nvSpPr>
        <p:spPr bwMode="auto">
          <a:xfrm>
            <a:off x="5029200" y="5181600"/>
            <a:ext cx="609600" cy="355600"/>
          </a:xfrm>
          <a:custGeom>
            <a:avLst/>
            <a:gdLst>
              <a:gd name="T0" fmla="*/ 0 w 240"/>
              <a:gd name="T1" fmla="*/ 355600 h 224"/>
              <a:gd name="T2" fmla="*/ 121920 w 240"/>
              <a:gd name="T3" fmla="*/ 50800 h 224"/>
              <a:gd name="T4" fmla="*/ 487680 w 240"/>
              <a:gd name="T5" fmla="*/ 50800 h 224"/>
              <a:gd name="T6" fmla="*/ 6096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49" name="Freeform 13"/>
          <p:cNvSpPr>
            <a:spLocks/>
          </p:cNvSpPr>
          <p:nvPr/>
        </p:nvSpPr>
        <p:spPr bwMode="auto">
          <a:xfrm>
            <a:off x="6248400" y="4666638"/>
            <a:ext cx="381000" cy="184762"/>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0" name="Freeform 14"/>
          <p:cNvSpPr>
            <a:spLocks/>
          </p:cNvSpPr>
          <p:nvPr/>
        </p:nvSpPr>
        <p:spPr bwMode="auto">
          <a:xfrm>
            <a:off x="5715000" y="4038600"/>
            <a:ext cx="381000" cy="76200"/>
          </a:xfrm>
          <a:custGeom>
            <a:avLst/>
            <a:gdLst>
              <a:gd name="T0" fmla="*/ 0 w 240"/>
              <a:gd name="T1" fmla="*/ 76200 h 224"/>
              <a:gd name="T2" fmla="*/ 76200 w 240"/>
              <a:gd name="T3" fmla="*/ 10886 h 224"/>
              <a:gd name="T4" fmla="*/ 304800 w 240"/>
              <a:gd name="T5" fmla="*/ 10886 h 224"/>
              <a:gd name="T6" fmla="*/ 381000 w 240"/>
              <a:gd name="T7" fmla="*/ 762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1" name="Freeform 15"/>
          <p:cNvSpPr>
            <a:spLocks/>
          </p:cNvSpPr>
          <p:nvPr/>
        </p:nvSpPr>
        <p:spPr bwMode="auto">
          <a:xfrm rot="10789190">
            <a:off x="6553200" y="41148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2" name="Freeform 16"/>
          <p:cNvSpPr>
            <a:spLocks/>
          </p:cNvSpPr>
          <p:nvPr/>
        </p:nvSpPr>
        <p:spPr bwMode="auto">
          <a:xfrm rot="-10630112">
            <a:off x="4800600" y="41148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3" name="Freeform 17"/>
          <p:cNvSpPr>
            <a:spLocks/>
          </p:cNvSpPr>
          <p:nvPr/>
        </p:nvSpPr>
        <p:spPr bwMode="auto">
          <a:xfrm>
            <a:off x="3505200" y="37338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4" name="Freeform 18"/>
          <p:cNvSpPr>
            <a:spLocks/>
          </p:cNvSpPr>
          <p:nvPr/>
        </p:nvSpPr>
        <p:spPr bwMode="auto">
          <a:xfrm>
            <a:off x="3352800" y="51816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7" name="Freeform 21"/>
          <p:cNvSpPr>
            <a:spLocks/>
          </p:cNvSpPr>
          <p:nvPr/>
        </p:nvSpPr>
        <p:spPr bwMode="auto">
          <a:xfrm>
            <a:off x="5105400" y="4666638"/>
            <a:ext cx="381000" cy="184761"/>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8" name="Freeform 22"/>
          <p:cNvSpPr>
            <a:spLocks/>
          </p:cNvSpPr>
          <p:nvPr/>
        </p:nvSpPr>
        <p:spPr bwMode="auto">
          <a:xfrm rot="-10463992">
            <a:off x="2971800" y="48768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59" name="Freeform 23"/>
          <p:cNvSpPr>
            <a:spLocks/>
          </p:cNvSpPr>
          <p:nvPr/>
        </p:nvSpPr>
        <p:spPr bwMode="auto">
          <a:xfrm rot="10622678">
            <a:off x="3886200" y="48768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61" name="Freeform 25"/>
          <p:cNvSpPr>
            <a:spLocks/>
          </p:cNvSpPr>
          <p:nvPr/>
        </p:nvSpPr>
        <p:spPr bwMode="auto">
          <a:xfrm rot="10789190">
            <a:off x="5410200" y="55626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62" name="Freeform 26"/>
          <p:cNvSpPr>
            <a:spLocks/>
          </p:cNvSpPr>
          <p:nvPr/>
        </p:nvSpPr>
        <p:spPr bwMode="auto">
          <a:xfrm rot="10789190">
            <a:off x="4648200" y="48768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363" name="Freeform 27"/>
          <p:cNvSpPr>
            <a:spLocks/>
          </p:cNvSpPr>
          <p:nvPr/>
        </p:nvSpPr>
        <p:spPr bwMode="auto">
          <a:xfrm rot="10789190">
            <a:off x="5715000" y="4876800"/>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 name="Line 4">
            <a:extLst>
              <a:ext uri="{FF2B5EF4-FFF2-40B4-BE49-F238E27FC236}">
                <a16:creationId xmlns:a16="http://schemas.microsoft.com/office/drawing/2014/main" id="{5519381F-7A3F-4717-BD6F-A259FA9B56F4}"/>
              </a:ext>
            </a:extLst>
          </p:cNvPr>
          <p:cNvSpPr>
            <a:spLocks noChangeShapeType="1"/>
          </p:cNvSpPr>
          <p:nvPr/>
        </p:nvSpPr>
        <p:spPr bwMode="auto">
          <a:xfrm>
            <a:off x="2895600" y="3284984"/>
            <a:ext cx="472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 name="Freeform 9">
            <a:extLst>
              <a:ext uri="{FF2B5EF4-FFF2-40B4-BE49-F238E27FC236}">
                <a16:creationId xmlns:a16="http://schemas.microsoft.com/office/drawing/2014/main" id="{EC1476D9-2A79-420E-8CA8-C83CEFF82468}"/>
              </a:ext>
            </a:extLst>
          </p:cNvPr>
          <p:cNvSpPr>
            <a:spLocks/>
          </p:cNvSpPr>
          <p:nvPr/>
        </p:nvSpPr>
        <p:spPr bwMode="auto">
          <a:xfrm>
            <a:off x="3458023" y="2907957"/>
            <a:ext cx="381000" cy="355600"/>
          </a:xfrm>
          <a:custGeom>
            <a:avLst/>
            <a:gdLst>
              <a:gd name="T0" fmla="*/ 0 w 240"/>
              <a:gd name="T1" fmla="*/ 355600 h 224"/>
              <a:gd name="T2" fmla="*/ 76200 w 240"/>
              <a:gd name="T3" fmla="*/ 50800 h 224"/>
              <a:gd name="T4" fmla="*/ 2286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12" y="144"/>
                  <a:pt x="24" y="64"/>
                  <a:pt x="48" y="32"/>
                </a:cubicBezTo>
                <a:cubicBezTo>
                  <a:pt x="72" y="0"/>
                  <a:pt x="112" y="0"/>
                  <a:pt x="144" y="32"/>
                </a:cubicBezTo>
                <a:cubicBezTo>
                  <a:pt x="176" y="64"/>
                  <a:pt x="224" y="192"/>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 name="Freeform 10">
            <a:extLst>
              <a:ext uri="{FF2B5EF4-FFF2-40B4-BE49-F238E27FC236}">
                <a16:creationId xmlns:a16="http://schemas.microsoft.com/office/drawing/2014/main" id="{5BE822FE-9B1A-4285-9ABB-EE2E3F40AEF1}"/>
              </a:ext>
            </a:extLst>
          </p:cNvPr>
          <p:cNvSpPr>
            <a:spLocks/>
          </p:cNvSpPr>
          <p:nvPr/>
        </p:nvSpPr>
        <p:spPr bwMode="auto">
          <a:xfrm>
            <a:off x="4914900" y="2915212"/>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 name="Line 5">
            <a:extLst>
              <a:ext uri="{FF2B5EF4-FFF2-40B4-BE49-F238E27FC236}">
                <a16:creationId xmlns:a16="http://schemas.microsoft.com/office/drawing/2014/main" id="{96015466-A1BA-4D48-A0BB-9870711EC3F0}"/>
              </a:ext>
            </a:extLst>
          </p:cNvPr>
          <p:cNvSpPr>
            <a:spLocks noChangeShapeType="1"/>
          </p:cNvSpPr>
          <p:nvPr/>
        </p:nvSpPr>
        <p:spPr bwMode="auto">
          <a:xfrm>
            <a:off x="2707918" y="1741427"/>
            <a:ext cx="472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 name="Freeform 19">
            <a:extLst>
              <a:ext uri="{FF2B5EF4-FFF2-40B4-BE49-F238E27FC236}">
                <a16:creationId xmlns:a16="http://schemas.microsoft.com/office/drawing/2014/main" id="{8AF7694D-52FE-44F8-A379-448640B6E0AA}"/>
              </a:ext>
            </a:extLst>
          </p:cNvPr>
          <p:cNvSpPr>
            <a:spLocks/>
          </p:cNvSpPr>
          <p:nvPr/>
        </p:nvSpPr>
        <p:spPr bwMode="auto">
          <a:xfrm rot="10631125">
            <a:off x="3698518" y="1754127"/>
            <a:ext cx="914400" cy="304800"/>
          </a:xfrm>
          <a:custGeom>
            <a:avLst/>
            <a:gdLst>
              <a:gd name="T0" fmla="*/ 0 w 240"/>
              <a:gd name="T1" fmla="*/ 304800 h 224"/>
              <a:gd name="T2" fmla="*/ 182880 w 240"/>
              <a:gd name="T3" fmla="*/ 43543 h 224"/>
              <a:gd name="T4" fmla="*/ 731520 w 240"/>
              <a:gd name="T5" fmla="*/ 43543 h 224"/>
              <a:gd name="T6" fmla="*/ 914400 w 240"/>
              <a:gd name="T7" fmla="*/ 3048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 name="Freeform 20">
            <a:extLst>
              <a:ext uri="{FF2B5EF4-FFF2-40B4-BE49-F238E27FC236}">
                <a16:creationId xmlns:a16="http://schemas.microsoft.com/office/drawing/2014/main" id="{2AC1DF58-C09F-4BBA-903A-823D75E1F2E1}"/>
              </a:ext>
            </a:extLst>
          </p:cNvPr>
          <p:cNvSpPr>
            <a:spLocks/>
          </p:cNvSpPr>
          <p:nvPr/>
        </p:nvSpPr>
        <p:spPr bwMode="auto">
          <a:xfrm rot="11027195">
            <a:off x="2936518" y="1741427"/>
            <a:ext cx="381000" cy="355600"/>
          </a:xfrm>
          <a:custGeom>
            <a:avLst/>
            <a:gdLst>
              <a:gd name="T0" fmla="*/ 0 w 240"/>
              <a:gd name="T1" fmla="*/ 355600 h 224"/>
              <a:gd name="T2" fmla="*/ 76200 w 240"/>
              <a:gd name="T3" fmla="*/ 50800 h 224"/>
              <a:gd name="T4" fmla="*/ 304800 w 240"/>
              <a:gd name="T5" fmla="*/ 50800 h 224"/>
              <a:gd name="T6" fmla="*/ 381000 w 240"/>
              <a:gd name="T7" fmla="*/ 3556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 name="Freeform 24">
            <a:extLst>
              <a:ext uri="{FF2B5EF4-FFF2-40B4-BE49-F238E27FC236}">
                <a16:creationId xmlns:a16="http://schemas.microsoft.com/office/drawing/2014/main" id="{CA1B83A9-C6D9-4804-8850-2B4BF40910D0}"/>
              </a:ext>
            </a:extLst>
          </p:cNvPr>
          <p:cNvSpPr>
            <a:spLocks/>
          </p:cNvSpPr>
          <p:nvPr/>
        </p:nvSpPr>
        <p:spPr bwMode="auto">
          <a:xfrm rot="10631125">
            <a:off x="5374918" y="1741427"/>
            <a:ext cx="381000" cy="304800"/>
          </a:xfrm>
          <a:custGeom>
            <a:avLst/>
            <a:gdLst>
              <a:gd name="T0" fmla="*/ 0 w 240"/>
              <a:gd name="T1" fmla="*/ 304800 h 224"/>
              <a:gd name="T2" fmla="*/ 76200 w 240"/>
              <a:gd name="T3" fmla="*/ 43543 h 224"/>
              <a:gd name="T4" fmla="*/ 304800 w 240"/>
              <a:gd name="T5" fmla="*/ 43543 h 224"/>
              <a:gd name="T6" fmla="*/ 381000 w 240"/>
              <a:gd name="T7" fmla="*/ 30480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0" h="224">
                <a:moveTo>
                  <a:pt x="0" y="224"/>
                </a:moveTo>
                <a:cubicBezTo>
                  <a:pt x="8" y="144"/>
                  <a:pt x="16" y="64"/>
                  <a:pt x="48" y="32"/>
                </a:cubicBezTo>
                <a:cubicBezTo>
                  <a:pt x="80" y="0"/>
                  <a:pt x="160" y="0"/>
                  <a:pt x="192" y="32"/>
                </a:cubicBezTo>
                <a:cubicBezTo>
                  <a:pt x="224" y="64"/>
                  <a:pt x="232" y="144"/>
                  <a:pt x="240" y="22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defRPr/>
            </a:pPr>
            <a:r>
              <a:rPr lang="ja-JP" altLang="en-US">
                <a:solidFill>
                  <a:srgbClr val="FFFF00"/>
                </a:solidFill>
              </a:rPr>
              <a:t>気分</a:t>
            </a:r>
            <a:r>
              <a:rPr lang="en-US" altLang="ja-JP">
                <a:solidFill>
                  <a:srgbClr val="FFFF00"/>
                </a:solidFill>
              </a:rPr>
              <a:t>(</a:t>
            </a:r>
            <a:r>
              <a:rPr lang="ja-JP" altLang="en-US">
                <a:solidFill>
                  <a:srgbClr val="FFFF00"/>
                </a:solidFill>
              </a:rPr>
              <a:t>感情</a:t>
            </a:r>
            <a:r>
              <a:rPr lang="en-US" altLang="ja-JP">
                <a:solidFill>
                  <a:srgbClr val="FFFF00"/>
                </a:solidFill>
              </a:rPr>
              <a:t>)</a:t>
            </a:r>
            <a:r>
              <a:rPr lang="ja-JP" altLang="en-US">
                <a:solidFill>
                  <a:srgbClr val="FFFF00"/>
                </a:solidFill>
              </a:rPr>
              <a:t>障害：症状</a:t>
            </a:r>
          </a:p>
        </p:txBody>
      </p:sp>
      <p:sp>
        <p:nvSpPr>
          <p:cNvPr id="78851" name="Rectangle 3"/>
          <p:cNvSpPr>
            <a:spLocks noGrp="1" noChangeArrowheads="1"/>
          </p:cNvSpPr>
          <p:nvPr>
            <p:ph type="body" idx="1"/>
          </p:nvPr>
        </p:nvSpPr>
        <p:spPr/>
        <p:txBody>
          <a:bodyPr/>
          <a:lstStyle/>
          <a:p>
            <a:pPr algn="just">
              <a:lnSpc>
                <a:spcPct val="90000"/>
              </a:lnSpc>
              <a:defRPr/>
            </a:pPr>
            <a:r>
              <a:rPr lang="ja-JP" altLang="en-US">
                <a:solidFill>
                  <a:srgbClr val="FFFF00"/>
                </a:solidFill>
                <a:latin typeface="ＭＳ Ｐゴシック" charset="-128"/>
              </a:rPr>
              <a:t>躁状態</a:t>
            </a:r>
            <a:r>
              <a:rPr lang="ja-JP" altLang="en-US">
                <a:latin typeface="ＭＳ Ｐゴシック" charset="-128"/>
              </a:rPr>
              <a:t>：</a:t>
            </a:r>
          </a:p>
          <a:p>
            <a:pPr algn="just">
              <a:lnSpc>
                <a:spcPct val="90000"/>
              </a:lnSpc>
              <a:buFont typeface="Wingdings" pitchFamily="2" charset="2"/>
              <a:buNone/>
              <a:defRPr/>
            </a:pPr>
            <a:r>
              <a:rPr lang="ja-JP" altLang="en-US">
                <a:latin typeface="ＭＳ Ｐゴシック" charset="-128"/>
              </a:rPr>
              <a:t>    爽快気分、観念奔逸、誇大妄想、行為心迫、不眠、性欲亢進</a:t>
            </a:r>
          </a:p>
          <a:p>
            <a:pPr algn="just">
              <a:lnSpc>
                <a:spcPct val="90000"/>
              </a:lnSpc>
              <a:defRPr/>
            </a:pPr>
            <a:r>
              <a:rPr lang="ja-JP" altLang="en-US">
                <a:solidFill>
                  <a:srgbClr val="FFFF00"/>
                </a:solidFill>
                <a:latin typeface="ＭＳ Ｐゴシック" charset="-128"/>
              </a:rPr>
              <a:t>うつ状態</a:t>
            </a:r>
            <a:r>
              <a:rPr lang="ja-JP" altLang="en-US">
                <a:latin typeface="ＭＳ Ｐゴシック" charset="-128"/>
              </a:rPr>
              <a:t>：</a:t>
            </a:r>
          </a:p>
          <a:p>
            <a:pPr>
              <a:lnSpc>
                <a:spcPct val="90000"/>
              </a:lnSpc>
              <a:buFont typeface="Wingdings" pitchFamily="2" charset="2"/>
              <a:buNone/>
              <a:defRPr/>
            </a:pPr>
            <a:r>
              <a:rPr lang="ja-JP" altLang="en-US">
                <a:latin typeface="ＭＳ Ｐゴシック" charset="-128"/>
              </a:rPr>
              <a:t>    抑うつ気分、不安、焦燥、思考抑制、判断力低下、微小妄想、</a:t>
            </a:r>
            <a:r>
              <a:rPr lang="ja-JP" altLang="en-US">
                <a:solidFill>
                  <a:srgbClr val="FFFF00"/>
                </a:solidFill>
                <a:latin typeface="ＭＳ Ｐゴシック" charset="-128"/>
              </a:rPr>
              <a:t>自殺念慮</a:t>
            </a:r>
            <a:r>
              <a:rPr lang="ja-JP" altLang="en-US">
                <a:latin typeface="ＭＳ Ｐゴシック" charset="-128"/>
              </a:rPr>
              <a:t>、運動抑制、不眠、早朝覚醒、食欲不振、消化器症状、自律神経症状</a:t>
            </a:r>
            <a:r>
              <a:rPr lang="ja-JP" altLang="en-US"/>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9750" y="617538"/>
            <a:ext cx="8404225" cy="795337"/>
          </a:xfrm>
        </p:spPr>
        <p:txBody>
          <a:bodyPr/>
          <a:lstStyle/>
          <a:p>
            <a:pPr>
              <a:defRPr/>
            </a:pPr>
            <a:r>
              <a:rPr lang="ja-JP" altLang="en-US" dirty="0">
                <a:solidFill>
                  <a:srgbClr val="FFFF00"/>
                </a:solidFill>
              </a:rPr>
              <a:t>うつ病の多型化と躁うつ病の急増</a:t>
            </a:r>
          </a:p>
        </p:txBody>
      </p:sp>
      <p:sp>
        <p:nvSpPr>
          <p:cNvPr id="80899" name="Rectangle 3"/>
          <p:cNvSpPr>
            <a:spLocks noGrp="1" noChangeArrowheads="1"/>
          </p:cNvSpPr>
          <p:nvPr>
            <p:ph type="body" idx="1"/>
          </p:nvPr>
        </p:nvSpPr>
        <p:spPr>
          <a:xfrm>
            <a:off x="323850" y="1600200"/>
            <a:ext cx="8569325" cy="4530725"/>
          </a:xfrm>
        </p:spPr>
        <p:txBody>
          <a:bodyPr/>
          <a:lstStyle/>
          <a:p>
            <a:pPr>
              <a:lnSpc>
                <a:spcPct val="90000"/>
              </a:lnSpc>
              <a:defRPr/>
            </a:pPr>
            <a:r>
              <a:rPr lang="ja-JP" altLang="en-US" dirty="0">
                <a:solidFill>
                  <a:srgbClr val="FFFF00"/>
                </a:solidFill>
              </a:rPr>
              <a:t>うつ病にはいろんなタイプが出てきた。</a:t>
            </a:r>
            <a:endParaRPr lang="en-US" altLang="ja-JP" dirty="0">
              <a:solidFill>
                <a:srgbClr val="FFFF00"/>
              </a:solidFill>
            </a:endParaRPr>
          </a:p>
          <a:p>
            <a:pPr>
              <a:lnSpc>
                <a:spcPct val="90000"/>
              </a:lnSpc>
              <a:defRPr/>
            </a:pPr>
            <a:r>
              <a:rPr lang="ja-JP" altLang="en-US" dirty="0"/>
              <a:t>薬と休養だけではよくならうつ病が増えてきた。</a:t>
            </a:r>
          </a:p>
          <a:p>
            <a:pPr>
              <a:lnSpc>
                <a:spcPct val="90000"/>
              </a:lnSpc>
              <a:defRPr/>
            </a:pPr>
            <a:r>
              <a:rPr lang="ja-JP" altLang="en-US" dirty="0"/>
              <a:t>今までうつ病といわれていたのが躁うつ病だったケースが多い。</a:t>
            </a:r>
            <a:endParaRPr lang="en-US" altLang="ja-JP" dirty="0"/>
          </a:p>
          <a:p>
            <a:pPr>
              <a:lnSpc>
                <a:spcPct val="90000"/>
              </a:lnSpc>
              <a:defRPr/>
            </a:pPr>
            <a:r>
              <a:rPr lang="ja-JP" altLang="en-US" dirty="0"/>
              <a:t>躁うつ病にもいろんなタイプがあり、</a:t>
            </a:r>
            <a:r>
              <a:rPr lang="ja-JP" altLang="en-US" dirty="0">
                <a:solidFill>
                  <a:srgbClr val="FFFF00"/>
                </a:solidFill>
              </a:rPr>
              <a:t>双極性感情障害スペクトラム</a:t>
            </a:r>
            <a:r>
              <a:rPr lang="ja-JP" altLang="en-US" dirty="0"/>
              <a:t>と呼ばれたりする</a:t>
            </a:r>
            <a:endParaRPr lang="en-US" altLang="ja-JP"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ja-JP" altLang="en-US" dirty="0"/>
              <a:t>うつ病とその亜型</a:t>
            </a:r>
          </a:p>
        </p:txBody>
      </p:sp>
      <p:sp>
        <p:nvSpPr>
          <p:cNvPr id="10243" name="Rectangle 3"/>
          <p:cNvSpPr>
            <a:spLocks noGrp="1" noChangeArrowheads="1"/>
          </p:cNvSpPr>
          <p:nvPr>
            <p:ph idx="1"/>
          </p:nvPr>
        </p:nvSpPr>
        <p:spPr/>
        <p:txBody>
          <a:bodyPr/>
          <a:lstStyle/>
          <a:p>
            <a:pPr eaLnBrk="1" hangingPunct="1">
              <a:defRPr/>
            </a:pPr>
            <a:r>
              <a:rPr lang="ja-JP" altLang="en-US" sz="2800" dirty="0"/>
              <a:t>メランコリック</a:t>
            </a:r>
            <a:r>
              <a:rPr lang="ja-JP" altLang="en-US" sz="2800" dirty="0">
                <a:solidFill>
                  <a:srgbClr val="FFFF00"/>
                </a:solidFill>
              </a:rPr>
              <a:t>（内因性）うつ病</a:t>
            </a:r>
          </a:p>
          <a:p>
            <a:pPr eaLnBrk="1" hangingPunct="1">
              <a:defRPr/>
            </a:pPr>
            <a:r>
              <a:rPr lang="ja-JP" altLang="en-US" sz="2800" dirty="0">
                <a:solidFill>
                  <a:srgbClr val="FFFF00"/>
                </a:solidFill>
              </a:rPr>
              <a:t>双極性感情障害（躁うつ病）のうつ病相</a:t>
            </a:r>
          </a:p>
          <a:p>
            <a:pPr eaLnBrk="1" hangingPunct="1">
              <a:defRPr/>
            </a:pPr>
            <a:r>
              <a:rPr lang="ja-JP" altLang="en-US" sz="2800" dirty="0">
                <a:solidFill>
                  <a:srgbClr val="FFFF00"/>
                </a:solidFill>
              </a:rPr>
              <a:t>気分変調症</a:t>
            </a:r>
            <a:r>
              <a:rPr lang="ja-JP" altLang="en-US" sz="2800" dirty="0"/>
              <a:t>、神経症性うつ病、抑うつ神経症</a:t>
            </a:r>
          </a:p>
          <a:p>
            <a:pPr eaLnBrk="1" hangingPunct="1">
              <a:defRPr/>
            </a:pPr>
            <a:r>
              <a:rPr lang="ja-JP" altLang="en-US" sz="2800" dirty="0">
                <a:solidFill>
                  <a:srgbClr val="FFFF00"/>
                </a:solidFill>
              </a:rPr>
              <a:t>現代型うつ病</a:t>
            </a:r>
          </a:p>
          <a:p>
            <a:pPr eaLnBrk="1" hangingPunct="1">
              <a:defRPr/>
            </a:pPr>
            <a:r>
              <a:rPr lang="ja-JP" altLang="en-US" sz="2800" dirty="0">
                <a:solidFill>
                  <a:srgbClr val="FFFF00"/>
                </a:solidFill>
              </a:rPr>
              <a:t>非定型うつ病</a:t>
            </a:r>
          </a:p>
          <a:p>
            <a:pPr eaLnBrk="1" hangingPunct="1">
              <a:defRPr/>
            </a:pPr>
            <a:r>
              <a:rPr lang="ja-JP" altLang="en-US" sz="2800" dirty="0">
                <a:solidFill>
                  <a:srgbClr val="FFFF00"/>
                </a:solidFill>
              </a:rPr>
              <a:t>難治性うつ病</a:t>
            </a:r>
          </a:p>
          <a:p>
            <a:pPr eaLnBrk="1" hangingPunct="1">
              <a:defRPr/>
            </a:pPr>
            <a:r>
              <a:rPr lang="ja-JP" altLang="en-US" sz="2800" dirty="0">
                <a:solidFill>
                  <a:srgbClr val="FFFF00"/>
                </a:solidFill>
              </a:rPr>
              <a:t>人格障害に伴う</a:t>
            </a:r>
            <a:endParaRPr lang="en-US" altLang="ja-JP" sz="2800" dirty="0">
              <a:solidFill>
                <a:srgbClr val="FFFF00"/>
              </a:solidFill>
            </a:endParaRPr>
          </a:p>
          <a:p>
            <a:pPr eaLnBrk="1" hangingPunct="1">
              <a:defRPr/>
            </a:pPr>
            <a:r>
              <a:rPr lang="ja-JP" altLang="en-US" sz="2800" dirty="0">
                <a:solidFill>
                  <a:srgbClr val="FFFF00"/>
                </a:solidFill>
              </a:rPr>
              <a:t>発達障害に伴う</a:t>
            </a:r>
          </a:p>
          <a:p>
            <a:pPr eaLnBrk="1" hangingPunct="1">
              <a:buFont typeface="Wingdings" pitchFamily="2" charset="2"/>
              <a:buNone/>
              <a:defRPr/>
            </a:pPr>
            <a:endParaRPr lang="en-US" altLang="ja-JP"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ja-JP" altLang="en-US"/>
              <a:t>うつ病</a:t>
            </a:r>
          </a:p>
        </p:txBody>
      </p:sp>
      <p:sp>
        <p:nvSpPr>
          <p:cNvPr id="11267" name="Rectangle 3"/>
          <p:cNvSpPr>
            <a:spLocks noGrp="1" noChangeArrowheads="1"/>
          </p:cNvSpPr>
          <p:nvPr>
            <p:ph idx="1"/>
          </p:nvPr>
        </p:nvSpPr>
        <p:spPr>
          <a:xfrm>
            <a:off x="685800" y="1600200"/>
            <a:ext cx="7772400" cy="4876800"/>
          </a:xfrm>
        </p:spPr>
        <p:txBody>
          <a:bodyPr/>
          <a:lstStyle/>
          <a:p>
            <a:pPr eaLnBrk="1" hangingPunct="1">
              <a:lnSpc>
                <a:spcPct val="90000"/>
              </a:lnSpc>
              <a:defRPr/>
            </a:pPr>
            <a:r>
              <a:rPr lang="ja-JP" altLang="en-US" sz="2800" dirty="0"/>
              <a:t>抑うつ気分，</a:t>
            </a:r>
          </a:p>
          <a:p>
            <a:pPr eaLnBrk="1" hangingPunct="1">
              <a:lnSpc>
                <a:spcPct val="90000"/>
              </a:lnSpc>
              <a:defRPr/>
            </a:pPr>
            <a:r>
              <a:rPr lang="ja-JP" altLang="en-US" sz="2800" dirty="0"/>
              <a:t>興味と喜びの喪失，</a:t>
            </a:r>
          </a:p>
          <a:p>
            <a:pPr eaLnBrk="1" hangingPunct="1">
              <a:lnSpc>
                <a:spcPct val="90000"/>
              </a:lnSpc>
              <a:defRPr/>
            </a:pPr>
            <a:r>
              <a:rPr lang="ja-JP" altLang="en-US" sz="2800" dirty="0"/>
              <a:t>易疲労感</a:t>
            </a:r>
          </a:p>
          <a:p>
            <a:pPr eaLnBrk="1" hangingPunct="1">
              <a:lnSpc>
                <a:spcPct val="90000"/>
              </a:lnSpc>
              <a:defRPr/>
            </a:pPr>
            <a:r>
              <a:rPr lang="ja-JP" altLang="en-US" sz="2800" dirty="0"/>
              <a:t>集中力と注意力の減退</a:t>
            </a:r>
          </a:p>
          <a:p>
            <a:pPr eaLnBrk="1" hangingPunct="1">
              <a:lnSpc>
                <a:spcPct val="90000"/>
              </a:lnSpc>
              <a:defRPr/>
            </a:pPr>
            <a:r>
              <a:rPr lang="ja-JP" altLang="en-US" sz="2800" dirty="0"/>
              <a:t>自己評価と自信の低下</a:t>
            </a:r>
          </a:p>
          <a:p>
            <a:pPr eaLnBrk="1" hangingPunct="1">
              <a:lnSpc>
                <a:spcPct val="90000"/>
              </a:lnSpc>
              <a:defRPr/>
            </a:pPr>
            <a:r>
              <a:rPr lang="ja-JP" altLang="en-US" sz="2800" dirty="0"/>
              <a:t>罪責感と無価値感</a:t>
            </a:r>
          </a:p>
          <a:p>
            <a:pPr eaLnBrk="1" hangingPunct="1">
              <a:lnSpc>
                <a:spcPct val="90000"/>
              </a:lnSpc>
              <a:defRPr/>
            </a:pPr>
            <a:r>
              <a:rPr lang="ja-JP" altLang="en-US" sz="2800" dirty="0"/>
              <a:t>将来に対する悲観的見方</a:t>
            </a:r>
          </a:p>
          <a:p>
            <a:pPr eaLnBrk="1" hangingPunct="1">
              <a:lnSpc>
                <a:spcPct val="90000"/>
              </a:lnSpc>
              <a:defRPr/>
            </a:pPr>
            <a:r>
              <a:rPr lang="ja-JP" altLang="en-US" sz="2800" dirty="0"/>
              <a:t>自殺の観念や行為</a:t>
            </a:r>
          </a:p>
          <a:p>
            <a:pPr eaLnBrk="1" hangingPunct="1">
              <a:lnSpc>
                <a:spcPct val="90000"/>
              </a:lnSpc>
              <a:defRPr/>
            </a:pPr>
            <a:r>
              <a:rPr lang="ja-JP" altLang="en-US" sz="2800" dirty="0"/>
              <a:t>睡眠障害</a:t>
            </a:r>
          </a:p>
          <a:p>
            <a:pPr eaLnBrk="1" hangingPunct="1">
              <a:lnSpc>
                <a:spcPct val="90000"/>
              </a:lnSpc>
              <a:defRPr/>
            </a:pPr>
            <a:r>
              <a:rPr lang="ja-JP" altLang="en-US" sz="2800" dirty="0"/>
              <a:t>食欲不振</a:t>
            </a:r>
          </a:p>
          <a:p>
            <a:pPr eaLnBrk="1" hangingPunct="1">
              <a:lnSpc>
                <a:spcPct val="90000"/>
              </a:lnSpc>
              <a:defRPr/>
            </a:pPr>
            <a:endParaRPr lang="en-US" altLang="ja-JP"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0" end="0"/>
                                            </p:txEl>
                                          </p:spTgt>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1" end="1"/>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2" end="2"/>
                                            </p:txEl>
                                          </p:spTgt>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3" end="3"/>
                                            </p:txEl>
                                          </p:spTgt>
                                        </p:tgtEl>
                                        <p:attrNameLst>
                                          <p:attrName>ppt_c</p:attrName>
                                        </p:attrNameLst>
                                      </p:cBhvr>
                                      <p:to>
                                        <a:schemeClr val="fo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4" end="4"/>
                                            </p:txEl>
                                          </p:spTgt>
                                        </p:tgtEl>
                                        <p:attrNameLst>
                                          <p:attrName>ppt_c</p:attrName>
                                        </p:attrNameLst>
                                      </p:cBhvr>
                                      <p:to>
                                        <a:schemeClr val="folHlink"/>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5" end="5"/>
                                            </p:txEl>
                                          </p:spTgt>
                                        </p:tgtEl>
                                        <p:attrNameLst>
                                          <p:attrName>ppt_c</p:attrName>
                                        </p:attrNameLst>
                                      </p:cBhvr>
                                      <p:to>
                                        <a:schemeClr val="folHlink"/>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 calcmode="lin" valueType="num">
                                      <p:cBhvr additive="base">
                                        <p:cTn id="43" dur="500" fill="hold"/>
                                        <p:tgtEl>
                                          <p:spTgt spid="112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1267">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6" end="6"/>
                                            </p:txEl>
                                          </p:spTgt>
                                        </p:tgtEl>
                                        <p:attrNameLst>
                                          <p:attrName>ppt_c</p:attrName>
                                        </p:attrNameLst>
                                      </p:cBhvr>
                                      <p:to>
                                        <a:schemeClr val="folHlink"/>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267">
                                            <p:txEl>
                                              <p:pRg st="7" end="7"/>
                                            </p:txEl>
                                          </p:spTgt>
                                        </p:tgtEl>
                                        <p:attrNameLst>
                                          <p:attrName>style.visibility</p:attrName>
                                        </p:attrNameLst>
                                      </p:cBhvr>
                                      <p:to>
                                        <p:strVal val="visible"/>
                                      </p:to>
                                    </p:set>
                                    <p:anim calcmode="lin" valueType="num">
                                      <p:cBhvr additive="base">
                                        <p:cTn id="49" dur="500" fill="hold"/>
                                        <p:tgtEl>
                                          <p:spTgt spid="112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267">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7" end="7"/>
                                            </p:txEl>
                                          </p:spTgt>
                                        </p:tgtEl>
                                        <p:attrNameLst>
                                          <p:attrName>ppt_c</p:attrName>
                                        </p:attrNameLst>
                                      </p:cBhvr>
                                      <p:to>
                                        <a:schemeClr val="folHlink"/>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1267">
                                            <p:txEl>
                                              <p:pRg st="8" end="8"/>
                                            </p:txEl>
                                          </p:spTgt>
                                        </p:tgtEl>
                                        <p:attrNameLst>
                                          <p:attrName>style.visibility</p:attrName>
                                        </p:attrNameLst>
                                      </p:cBhvr>
                                      <p:to>
                                        <p:strVal val="visible"/>
                                      </p:to>
                                    </p:set>
                                    <p:anim calcmode="lin" valueType="num">
                                      <p:cBhvr additive="base">
                                        <p:cTn id="55" dur="500" fill="hold"/>
                                        <p:tgtEl>
                                          <p:spTgt spid="1126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1267">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8" end="8"/>
                                            </p:txEl>
                                          </p:spTgt>
                                        </p:tgtEl>
                                        <p:attrNameLst>
                                          <p:attrName>ppt_c</p:attrName>
                                        </p:attrNameLst>
                                      </p:cBhvr>
                                      <p:to>
                                        <a:schemeClr val="folHlink"/>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1267">
                                            <p:txEl>
                                              <p:pRg st="9" end="9"/>
                                            </p:txEl>
                                          </p:spTgt>
                                        </p:tgtEl>
                                        <p:attrNameLst>
                                          <p:attrName>style.visibility</p:attrName>
                                        </p:attrNameLst>
                                      </p:cBhvr>
                                      <p:to>
                                        <p:strVal val="visible"/>
                                      </p:to>
                                    </p:set>
                                    <p:anim calcmode="lin" valueType="num">
                                      <p:cBhvr additive="base">
                                        <p:cTn id="61" dur="500" fill="hold"/>
                                        <p:tgtEl>
                                          <p:spTgt spid="1126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1267">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267">
                                            <p:txEl>
                                              <p:pRg st="9" end="9"/>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ja-JP" altLang="en-US"/>
              <a:t>うつ病における身体症状</a:t>
            </a:r>
          </a:p>
        </p:txBody>
      </p:sp>
      <p:sp>
        <p:nvSpPr>
          <p:cNvPr id="43011" name="Rectangle 3"/>
          <p:cNvSpPr>
            <a:spLocks noGrp="1" noChangeArrowheads="1"/>
          </p:cNvSpPr>
          <p:nvPr>
            <p:ph type="body" idx="1"/>
          </p:nvPr>
        </p:nvSpPr>
        <p:spPr/>
        <p:txBody>
          <a:bodyPr/>
          <a:lstStyle/>
          <a:p>
            <a:pPr>
              <a:lnSpc>
                <a:spcPct val="90000"/>
              </a:lnSpc>
              <a:defRPr/>
            </a:pPr>
            <a:r>
              <a:rPr lang="ja-JP" altLang="en-US" sz="2800">
                <a:solidFill>
                  <a:schemeClr val="tx2"/>
                </a:solidFill>
              </a:rPr>
              <a:t>睡眠障害</a:t>
            </a:r>
          </a:p>
          <a:p>
            <a:pPr lvl="1">
              <a:lnSpc>
                <a:spcPct val="90000"/>
              </a:lnSpc>
              <a:defRPr/>
            </a:pPr>
            <a:r>
              <a:rPr lang="ja-JP" altLang="en-US" sz="2400"/>
              <a:t>入眠困難、中途覚醒、</a:t>
            </a:r>
            <a:r>
              <a:rPr lang="ja-JP" altLang="en-US" sz="2400">
                <a:solidFill>
                  <a:schemeClr val="tx2"/>
                </a:solidFill>
              </a:rPr>
              <a:t>早朝覚醒</a:t>
            </a:r>
            <a:r>
              <a:rPr lang="ja-JP" altLang="en-US" sz="2400"/>
              <a:t>、過眠</a:t>
            </a:r>
          </a:p>
          <a:p>
            <a:pPr>
              <a:lnSpc>
                <a:spcPct val="90000"/>
              </a:lnSpc>
              <a:defRPr/>
            </a:pPr>
            <a:r>
              <a:rPr lang="ja-JP" altLang="en-US" sz="2800"/>
              <a:t>食欲不振</a:t>
            </a:r>
          </a:p>
          <a:p>
            <a:pPr>
              <a:lnSpc>
                <a:spcPct val="90000"/>
              </a:lnSpc>
              <a:defRPr/>
            </a:pPr>
            <a:r>
              <a:rPr lang="ja-JP" altLang="en-US" sz="2800">
                <a:solidFill>
                  <a:schemeClr val="tx2"/>
                </a:solidFill>
              </a:rPr>
              <a:t>体重減少</a:t>
            </a:r>
          </a:p>
          <a:p>
            <a:pPr>
              <a:lnSpc>
                <a:spcPct val="90000"/>
              </a:lnSpc>
              <a:defRPr/>
            </a:pPr>
            <a:r>
              <a:rPr lang="ja-JP" altLang="en-US" sz="2800"/>
              <a:t>便秘・下痢</a:t>
            </a:r>
          </a:p>
          <a:p>
            <a:pPr>
              <a:lnSpc>
                <a:spcPct val="90000"/>
              </a:lnSpc>
              <a:defRPr/>
            </a:pPr>
            <a:r>
              <a:rPr lang="ja-JP" altLang="en-US" sz="2800">
                <a:solidFill>
                  <a:schemeClr val="tx2"/>
                </a:solidFill>
              </a:rPr>
              <a:t>口渇、盗汗</a:t>
            </a:r>
          </a:p>
          <a:p>
            <a:pPr>
              <a:lnSpc>
                <a:spcPct val="90000"/>
              </a:lnSpc>
              <a:defRPr/>
            </a:pPr>
            <a:r>
              <a:rPr lang="ja-JP" altLang="en-US" sz="2800">
                <a:solidFill>
                  <a:schemeClr val="tx2"/>
                </a:solidFill>
              </a:rPr>
              <a:t>性欲減退</a:t>
            </a:r>
          </a:p>
          <a:p>
            <a:pPr>
              <a:lnSpc>
                <a:spcPct val="90000"/>
              </a:lnSpc>
              <a:defRPr/>
            </a:pPr>
            <a:r>
              <a:rPr lang="ja-JP" altLang="en-US" sz="2800"/>
              <a:t>頭重・頭痛、頭部熱感、肩こり，手足のしびれ，倦怠感，寒気</a:t>
            </a:r>
          </a:p>
          <a:p>
            <a:pPr>
              <a:lnSpc>
                <a:spcPct val="90000"/>
              </a:lnSpc>
              <a:defRPr/>
            </a:pPr>
            <a:endParaRPr lang="ja-JP" altLang="en-US" sz="2800"/>
          </a:p>
          <a:p>
            <a:pPr>
              <a:lnSpc>
                <a:spcPct val="90000"/>
              </a:lnSpc>
              <a:defRPr/>
            </a:pPr>
            <a:endParaRPr lang="en-US" altLang="ja-JP"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p:txBody>
          <a:bodyPr/>
          <a:lstStyle/>
          <a:p>
            <a:pPr algn="just">
              <a:lnSpc>
                <a:spcPct val="90000"/>
              </a:lnSpc>
              <a:buFontTx/>
              <a:buNone/>
              <a:defRPr/>
            </a:pPr>
            <a:r>
              <a:rPr lang="ja-JP" altLang="en-US" sz="2800" dirty="0">
                <a:latin typeface="Century" pitchFamily="18" charset="0"/>
                <a:ea typeface="ＭＳ ゴシック" pitchFamily="49" charset="-128"/>
              </a:rPr>
              <a:t>　必ず治る病気であることを説明する。</a:t>
            </a:r>
            <a:endParaRPr lang="ja-JP" altLang="en-US" sz="2800" dirty="0">
              <a:latin typeface="Century" pitchFamily="18" charset="0"/>
              <a:ea typeface="ＭＳ 明朝" pitchFamily="17" charset="-128"/>
            </a:endParaRPr>
          </a:p>
          <a:p>
            <a:pPr algn="just">
              <a:lnSpc>
                <a:spcPct val="90000"/>
              </a:lnSpc>
              <a:defRPr/>
            </a:pPr>
            <a:r>
              <a:rPr lang="ja-JP" altLang="en-US" sz="2800" dirty="0">
                <a:latin typeface="Century" pitchFamily="18" charset="0"/>
                <a:ea typeface="ＭＳ ゴシック" pitchFamily="49" charset="-128"/>
              </a:rPr>
              <a:t>休息することが一番大切であること。</a:t>
            </a:r>
            <a:endParaRPr lang="ja-JP" altLang="en-US" sz="2800" dirty="0">
              <a:latin typeface="Century" pitchFamily="18" charset="0"/>
              <a:ea typeface="ＭＳ 明朝" pitchFamily="17" charset="-128"/>
            </a:endParaRPr>
          </a:p>
          <a:p>
            <a:pPr algn="just">
              <a:lnSpc>
                <a:spcPct val="90000"/>
              </a:lnSpc>
              <a:defRPr/>
            </a:pPr>
            <a:r>
              <a:rPr lang="ja-JP" altLang="en-US" sz="2800" dirty="0">
                <a:latin typeface="Century" pitchFamily="18" charset="0"/>
                <a:ea typeface="ＭＳ ゴシック" pitchFamily="49" charset="-128"/>
              </a:rPr>
              <a:t>抗うつ薬をのめば必ずよくなること。</a:t>
            </a:r>
            <a:endParaRPr lang="ja-JP" altLang="en-US" sz="2800" dirty="0">
              <a:latin typeface="Century" pitchFamily="18" charset="0"/>
              <a:ea typeface="ＭＳ 明朝" pitchFamily="17" charset="-128"/>
            </a:endParaRPr>
          </a:p>
          <a:p>
            <a:pPr algn="just">
              <a:lnSpc>
                <a:spcPct val="90000"/>
              </a:lnSpc>
              <a:defRPr/>
            </a:pPr>
            <a:r>
              <a:rPr lang="ja-JP" altLang="en-US" sz="2800" dirty="0">
                <a:latin typeface="Century" pitchFamily="18" charset="0"/>
                <a:ea typeface="ＭＳ ゴシック" pitchFamily="49" charset="-128"/>
              </a:rPr>
              <a:t>気晴らしなどはしないこと。</a:t>
            </a:r>
            <a:endParaRPr lang="ja-JP" altLang="en-US" sz="2800" dirty="0">
              <a:latin typeface="Century" pitchFamily="18" charset="0"/>
              <a:ea typeface="ＭＳ 明朝" pitchFamily="17" charset="-128"/>
            </a:endParaRPr>
          </a:p>
          <a:p>
            <a:pPr algn="just">
              <a:lnSpc>
                <a:spcPct val="90000"/>
              </a:lnSpc>
              <a:defRPr/>
            </a:pPr>
            <a:r>
              <a:rPr lang="ja-JP" altLang="en-US" sz="2800" dirty="0">
                <a:latin typeface="Century" pitchFamily="18" charset="0"/>
                <a:ea typeface="ＭＳ ゴシック" pitchFamily="49" charset="-128"/>
              </a:rPr>
              <a:t>重大な問題の決定は延期すること。</a:t>
            </a:r>
            <a:endParaRPr lang="ja-JP" altLang="en-US" sz="2800" dirty="0">
              <a:latin typeface="Century" pitchFamily="18" charset="0"/>
              <a:ea typeface="ＭＳ 明朝" pitchFamily="17" charset="-128"/>
            </a:endParaRPr>
          </a:p>
          <a:p>
            <a:pPr algn="just">
              <a:lnSpc>
                <a:spcPct val="90000"/>
              </a:lnSpc>
              <a:defRPr/>
            </a:pPr>
            <a:r>
              <a:rPr lang="ja-JP" altLang="en-US" sz="2800" dirty="0">
                <a:latin typeface="Century" pitchFamily="18" charset="0"/>
                <a:ea typeface="ＭＳ ゴシック" pitchFamily="49" charset="-128"/>
              </a:rPr>
              <a:t>自殺しない約束をさせる。</a:t>
            </a:r>
            <a:endParaRPr lang="ja-JP" altLang="en-US" sz="2800" dirty="0">
              <a:latin typeface="Century" pitchFamily="18" charset="0"/>
              <a:ea typeface="ＭＳ 明朝" pitchFamily="17" charset="-128"/>
            </a:endParaRPr>
          </a:p>
          <a:p>
            <a:pPr algn="just">
              <a:lnSpc>
                <a:spcPct val="90000"/>
              </a:lnSpc>
              <a:defRPr/>
            </a:pPr>
            <a:r>
              <a:rPr lang="ja-JP" altLang="en-US" sz="2800" dirty="0">
                <a:latin typeface="Century" pitchFamily="18" charset="0"/>
                <a:ea typeface="ＭＳ ゴシック" pitchFamily="49" charset="-128"/>
              </a:rPr>
              <a:t>抗うつ薬の効果の現れ方、副作用について説明する。</a:t>
            </a:r>
            <a:endParaRPr lang="ja-JP" altLang="en-US" sz="2800" dirty="0">
              <a:latin typeface="Century" pitchFamily="18" charset="0"/>
              <a:ea typeface="ＭＳ 明朝" pitchFamily="17" charset="-128"/>
            </a:endParaRPr>
          </a:p>
          <a:p>
            <a:pPr>
              <a:lnSpc>
                <a:spcPct val="90000"/>
              </a:lnSpc>
              <a:defRPr/>
            </a:pPr>
            <a:r>
              <a:rPr lang="ja-JP" altLang="en-US" sz="2800" dirty="0">
                <a:latin typeface="Century" pitchFamily="18" charset="0"/>
                <a:ea typeface="ＭＳ ゴシック" pitchFamily="49" charset="-128"/>
              </a:rPr>
              <a:t>うつ状態は一進一退を繰り返しながら回復していくこと。</a:t>
            </a:r>
            <a:r>
              <a:rPr lang="ja-JP" altLang="en-US" sz="2800" dirty="0"/>
              <a:t> </a:t>
            </a:r>
          </a:p>
        </p:txBody>
      </p:sp>
      <p:sp>
        <p:nvSpPr>
          <p:cNvPr id="22532" name="Rectangle 4"/>
          <p:cNvSpPr>
            <a:spLocks noGrp="1" noChangeArrowheads="1"/>
          </p:cNvSpPr>
          <p:nvPr>
            <p:ph type="title"/>
          </p:nvPr>
        </p:nvSpPr>
        <p:spPr/>
        <p:txBody>
          <a:bodyPr/>
          <a:lstStyle/>
          <a:p>
            <a:pPr>
              <a:defRPr/>
            </a:pPr>
            <a:r>
              <a:rPr lang="ja-JP" altLang="en-US" dirty="0"/>
              <a:t>うつ病の精神療法</a:t>
            </a:r>
          </a:p>
        </p:txBody>
      </p:sp>
      <p:sp>
        <p:nvSpPr>
          <p:cNvPr id="2" name="正方形/長方形 1"/>
          <p:cNvSpPr/>
          <p:nvPr/>
        </p:nvSpPr>
        <p:spPr>
          <a:xfrm>
            <a:off x="539750" y="1700213"/>
            <a:ext cx="215900" cy="2159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762000"/>
            <a:ext cx="7772400" cy="608013"/>
          </a:xfrm>
        </p:spPr>
        <p:txBody>
          <a:bodyPr/>
          <a:lstStyle/>
          <a:p>
            <a:pPr>
              <a:defRPr/>
            </a:pPr>
            <a:r>
              <a:rPr lang="ja-JP" altLang="en-US"/>
              <a:t>うつ病の症状のとれかた</a:t>
            </a:r>
          </a:p>
        </p:txBody>
      </p:sp>
      <p:sp>
        <p:nvSpPr>
          <p:cNvPr id="29699" name="Line 3"/>
          <p:cNvSpPr>
            <a:spLocks noChangeShapeType="1"/>
          </p:cNvSpPr>
          <p:nvPr/>
        </p:nvSpPr>
        <p:spPr bwMode="auto">
          <a:xfrm>
            <a:off x="1066800" y="5562600"/>
            <a:ext cx="3048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0" name="Line 4"/>
          <p:cNvSpPr>
            <a:spLocks noChangeShapeType="1"/>
          </p:cNvSpPr>
          <p:nvPr/>
        </p:nvSpPr>
        <p:spPr bwMode="auto">
          <a:xfrm flipV="1">
            <a:off x="1371600" y="4267200"/>
            <a:ext cx="0" cy="12954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1" name="Line 5"/>
          <p:cNvSpPr>
            <a:spLocks noChangeShapeType="1"/>
          </p:cNvSpPr>
          <p:nvPr/>
        </p:nvSpPr>
        <p:spPr bwMode="auto">
          <a:xfrm>
            <a:off x="1371600" y="4267200"/>
            <a:ext cx="4572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2" name="Line 6"/>
          <p:cNvSpPr>
            <a:spLocks noChangeShapeType="1"/>
          </p:cNvSpPr>
          <p:nvPr/>
        </p:nvSpPr>
        <p:spPr bwMode="auto">
          <a:xfrm flipV="1">
            <a:off x="1828800" y="3124200"/>
            <a:ext cx="0" cy="11430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3" name="Line 7"/>
          <p:cNvSpPr>
            <a:spLocks noChangeShapeType="1"/>
          </p:cNvSpPr>
          <p:nvPr/>
        </p:nvSpPr>
        <p:spPr bwMode="auto">
          <a:xfrm>
            <a:off x="1828800" y="3124200"/>
            <a:ext cx="23622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4" name="Line 8"/>
          <p:cNvSpPr>
            <a:spLocks noChangeShapeType="1"/>
          </p:cNvSpPr>
          <p:nvPr/>
        </p:nvSpPr>
        <p:spPr bwMode="auto">
          <a:xfrm flipV="1">
            <a:off x="4191000" y="2895600"/>
            <a:ext cx="0" cy="2286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5" name="Line 9"/>
          <p:cNvSpPr>
            <a:spLocks noChangeShapeType="1"/>
          </p:cNvSpPr>
          <p:nvPr/>
        </p:nvSpPr>
        <p:spPr bwMode="auto">
          <a:xfrm>
            <a:off x="4191000" y="2895600"/>
            <a:ext cx="22860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6" name="Line 10"/>
          <p:cNvSpPr>
            <a:spLocks noChangeShapeType="1"/>
          </p:cNvSpPr>
          <p:nvPr/>
        </p:nvSpPr>
        <p:spPr bwMode="auto">
          <a:xfrm flipV="1">
            <a:off x="6477000" y="2667000"/>
            <a:ext cx="0" cy="22860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7" name="Line 11"/>
          <p:cNvSpPr>
            <a:spLocks noChangeShapeType="1"/>
          </p:cNvSpPr>
          <p:nvPr/>
        </p:nvSpPr>
        <p:spPr bwMode="auto">
          <a:xfrm>
            <a:off x="6477000" y="2667000"/>
            <a:ext cx="2133600" cy="0"/>
          </a:xfrm>
          <a:prstGeom prst="line">
            <a:avLst/>
          </a:prstGeom>
          <a:noFill/>
          <a:ln w="38100">
            <a:solidFill>
              <a:schemeClr val="tx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9708" name="Text Box 12"/>
          <p:cNvSpPr txBox="1">
            <a:spLocks noChangeArrowheads="1"/>
          </p:cNvSpPr>
          <p:nvPr/>
        </p:nvSpPr>
        <p:spPr bwMode="auto">
          <a:xfrm>
            <a:off x="990600" y="56388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焦燥感</a:t>
            </a:r>
          </a:p>
        </p:txBody>
      </p:sp>
      <p:sp>
        <p:nvSpPr>
          <p:cNvPr id="29709" name="Text Box 13"/>
          <p:cNvSpPr txBox="1">
            <a:spLocks noChangeArrowheads="1"/>
          </p:cNvSpPr>
          <p:nvPr/>
        </p:nvSpPr>
        <p:spPr bwMode="auto">
          <a:xfrm>
            <a:off x="1447800" y="43434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憂うつ感</a:t>
            </a:r>
          </a:p>
        </p:txBody>
      </p:sp>
      <p:sp>
        <p:nvSpPr>
          <p:cNvPr id="29710" name="Text Box 14"/>
          <p:cNvSpPr txBox="1">
            <a:spLocks noChangeArrowheads="1"/>
          </p:cNvSpPr>
          <p:nvPr/>
        </p:nvSpPr>
        <p:spPr bwMode="auto">
          <a:xfrm>
            <a:off x="2057400" y="32766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手がつかない</a:t>
            </a:r>
          </a:p>
        </p:txBody>
      </p:sp>
      <p:sp>
        <p:nvSpPr>
          <p:cNvPr id="29711" name="Text Box 15"/>
          <p:cNvSpPr txBox="1">
            <a:spLocks noChangeArrowheads="1"/>
          </p:cNvSpPr>
          <p:nvPr/>
        </p:nvSpPr>
        <p:spPr bwMode="auto">
          <a:xfrm>
            <a:off x="4495800" y="30480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根気がない</a:t>
            </a:r>
          </a:p>
        </p:txBody>
      </p:sp>
      <p:sp>
        <p:nvSpPr>
          <p:cNvPr id="29712" name="Text Box 16"/>
          <p:cNvSpPr txBox="1">
            <a:spLocks noChangeArrowheads="1"/>
          </p:cNvSpPr>
          <p:nvPr/>
        </p:nvSpPr>
        <p:spPr bwMode="auto">
          <a:xfrm>
            <a:off x="6629400" y="28194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興味がない</a:t>
            </a:r>
          </a:p>
        </p:txBody>
      </p:sp>
      <p:sp>
        <p:nvSpPr>
          <p:cNvPr id="29713" name="Text Box 17"/>
          <p:cNvSpPr txBox="1">
            <a:spLocks noChangeArrowheads="1"/>
          </p:cNvSpPr>
          <p:nvPr/>
        </p:nvSpPr>
        <p:spPr bwMode="auto">
          <a:xfrm>
            <a:off x="1371600" y="50292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latin typeface="Verdana" pitchFamily="34" charset="0"/>
              </a:rPr>
              <a:t>不安</a:t>
            </a:r>
          </a:p>
        </p:txBody>
      </p:sp>
      <p:sp>
        <p:nvSpPr>
          <p:cNvPr id="29714" name="Line 18"/>
          <p:cNvSpPr>
            <a:spLocks noChangeShapeType="1"/>
          </p:cNvSpPr>
          <p:nvPr/>
        </p:nvSpPr>
        <p:spPr bwMode="auto">
          <a:xfrm>
            <a:off x="1066800" y="6324600"/>
            <a:ext cx="7391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5" name="Line 19"/>
          <p:cNvSpPr>
            <a:spLocks noChangeShapeType="1"/>
          </p:cNvSpPr>
          <p:nvPr/>
        </p:nvSpPr>
        <p:spPr bwMode="auto">
          <a:xfrm flipH="1" flipV="1">
            <a:off x="1066800" y="1676400"/>
            <a:ext cx="0" cy="4648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9716" name="Text Box 20"/>
          <p:cNvSpPr txBox="1">
            <a:spLocks noChangeArrowheads="1"/>
          </p:cNvSpPr>
          <p:nvPr/>
        </p:nvSpPr>
        <p:spPr bwMode="auto">
          <a:xfrm>
            <a:off x="6705600" y="57912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t>時間経過</a:t>
            </a:r>
          </a:p>
        </p:txBody>
      </p:sp>
      <p:sp>
        <p:nvSpPr>
          <p:cNvPr id="29717" name="Text Box 21"/>
          <p:cNvSpPr txBox="1">
            <a:spLocks noChangeArrowheads="1"/>
          </p:cNvSpPr>
          <p:nvPr/>
        </p:nvSpPr>
        <p:spPr bwMode="auto">
          <a:xfrm>
            <a:off x="381000" y="2514600"/>
            <a:ext cx="6111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800"/>
              <a:t>症状</a:t>
            </a:r>
          </a:p>
        </p:txBody>
      </p:sp>
      <p:sp>
        <p:nvSpPr>
          <p:cNvPr id="29718" name="Line 22"/>
          <p:cNvSpPr>
            <a:spLocks noChangeShapeType="1"/>
          </p:cNvSpPr>
          <p:nvPr/>
        </p:nvSpPr>
        <p:spPr bwMode="auto">
          <a:xfrm flipH="1">
            <a:off x="685800" y="4114800"/>
            <a:ext cx="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a:t>日本うつ病学会治療ガイドライン</a:t>
            </a:r>
            <a:br>
              <a:rPr lang="en-US" altLang="ja-JP" dirty="0"/>
            </a:br>
            <a:r>
              <a:rPr lang="ja-JP" altLang="en-US" dirty="0"/>
              <a:t>双極性障害　</a:t>
            </a:r>
            <a:r>
              <a:rPr lang="en-US" altLang="ja-JP" dirty="0"/>
              <a:t>2012</a:t>
            </a:r>
            <a:endParaRPr lang="ja-JP" altLang="en-US" dirty="0"/>
          </a:p>
        </p:txBody>
      </p:sp>
      <p:sp>
        <p:nvSpPr>
          <p:cNvPr id="3" name="コンテンツ プレースホルダー 2"/>
          <p:cNvSpPr>
            <a:spLocks noGrp="1"/>
          </p:cNvSpPr>
          <p:nvPr>
            <p:ph idx="1"/>
          </p:nvPr>
        </p:nvSpPr>
        <p:spPr>
          <a:xfrm>
            <a:off x="250825" y="1600200"/>
            <a:ext cx="8713788" cy="4530725"/>
          </a:xfrm>
        </p:spPr>
        <p:txBody>
          <a:bodyPr/>
          <a:lstStyle/>
          <a:p>
            <a:pPr>
              <a:defRPr/>
            </a:pPr>
            <a:r>
              <a:rPr lang="ja-JP" altLang="en-US" dirty="0"/>
              <a:t>双極性障害の</a:t>
            </a:r>
            <a:r>
              <a:rPr lang="ja-JP" altLang="en-US" dirty="0">
                <a:solidFill>
                  <a:srgbClr val="FFFF00"/>
                </a:solidFill>
              </a:rPr>
              <a:t>大うつ病エピソードの時には抗うつ薬の単剤治療は行わない</a:t>
            </a:r>
            <a:endParaRPr lang="en-US" altLang="ja-JP" dirty="0">
              <a:solidFill>
                <a:srgbClr val="FFFF00"/>
              </a:solidFill>
            </a:endParaRPr>
          </a:p>
          <a:p>
            <a:pPr>
              <a:defRPr/>
            </a:pPr>
            <a:r>
              <a:rPr lang="ja-JP" altLang="en-US" dirty="0">
                <a:solidFill>
                  <a:srgbClr val="FFFF00"/>
                </a:solidFill>
              </a:rPr>
              <a:t>躁転や急速交代型を誘発</a:t>
            </a:r>
            <a:r>
              <a:rPr lang="ja-JP" altLang="en-US" dirty="0"/>
              <a:t>しかねないからである</a:t>
            </a:r>
            <a:endParaRPr lang="en-US" altLang="ja-JP" dirty="0"/>
          </a:p>
          <a:p>
            <a:pPr>
              <a:defRPr/>
            </a:pPr>
            <a:r>
              <a:rPr lang="ja-JP" altLang="en-US" dirty="0">
                <a:solidFill>
                  <a:srgbClr val="FFFF00"/>
                </a:solidFill>
              </a:rPr>
              <a:t>感情調整薬を主剤</a:t>
            </a:r>
            <a:r>
              <a:rPr lang="ja-JP" altLang="en-US" dirty="0"/>
              <a:t>とする。しかしそれでコントロールできるとは言い難いが。</a:t>
            </a:r>
            <a:endParaRPr lang="en-US" altLang="ja-JP" dirty="0"/>
          </a:p>
          <a:p>
            <a:pPr>
              <a:defRPr/>
            </a:pPr>
            <a:r>
              <a:rPr lang="ja-JP" altLang="en-US" dirty="0"/>
              <a:t>今までの経過の中で</a:t>
            </a:r>
            <a:r>
              <a:rPr lang="ja-JP" altLang="en-US" dirty="0">
                <a:solidFill>
                  <a:srgbClr val="FFFF00"/>
                </a:solidFill>
              </a:rPr>
              <a:t>躁状態がなかったかを聞き取らないといけない</a:t>
            </a:r>
            <a:r>
              <a:rPr lang="ja-JP" altLang="en-US" dirty="0"/>
              <a:t>。</a:t>
            </a:r>
            <a:endParaRPr lang="en-US" altLang="ja-JP" dirty="0"/>
          </a:p>
          <a:p>
            <a:pPr>
              <a:defRPr/>
            </a:pPr>
            <a:r>
              <a:rPr lang="ja-JP" altLang="en-US" dirty="0"/>
              <a:t>本人の自覚がなくても躁状態だったかもしれないので家族からなどの聞き取りもしないといけない。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449072-DA0A-4ED2-8FAD-358CEC1894DB}"/>
              </a:ext>
            </a:extLst>
          </p:cNvPr>
          <p:cNvSpPr>
            <a:spLocks noGrp="1"/>
          </p:cNvSpPr>
          <p:nvPr>
            <p:ph type="title"/>
          </p:nvPr>
        </p:nvSpPr>
        <p:spPr/>
        <p:txBody>
          <a:bodyPr/>
          <a:lstStyle/>
          <a:p>
            <a:r>
              <a:rPr kumimoji="1" lang="ja-JP" altLang="en-US" dirty="0"/>
              <a:t>共通性と差異</a:t>
            </a:r>
          </a:p>
        </p:txBody>
      </p:sp>
      <p:sp>
        <p:nvSpPr>
          <p:cNvPr id="3" name="コンテンツ プレースホルダー 2">
            <a:extLst>
              <a:ext uri="{FF2B5EF4-FFF2-40B4-BE49-F238E27FC236}">
                <a16:creationId xmlns:a16="http://schemas.microsoft.com/office/drawing/2014/main" id="{14F93534-0C2C-49B4-8859-2A5E55A09206}"/>
              </a:ext>
            </a:extLst>
          </p:cNvPr>
          <p:cNvSpPr>
            <a:spLocks noGrp="1"/>
          </p:cNvSpPr>
          <p:nvPr>
            <p:ph idx="1"/>
          </p:nvPr>
        </p:nvSpPr>
        <p:spPr>
          <a:xfrm>
            <a:off x="457200" y="1268760"/>
            <a:ext cx="8435280" cy="5040560"/>
          </a:xfrm>
        </p:spPr>
        <p:txBody>
          <a:bodyPr/>
          <a:lstStyle/>
          <a:p>
            <a:r>
              <a:rPr kumimoji="1" lang="ja-JP" altLang="en-US" dirty="0"/>
              <a:t>人間としての共通性と個々人の差異</a:t>
            </a:r>
            <a:endParaRPr kumimoji="1" lang="en-US" altLang="ja-JP" dirty="0"/>
          </a:p>
          <a:p>
            <a:r>
              <a:rPr lang="ja-JP" altLang="ja-JP" sz="3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障</a:t>
            </a:r>
            <a:r>
              <a:rPr lang="ja-JP" altLang="en-US" sz="3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がい</a:t>
            </a:r>
            <a:r>
              <a:rPr lang="ja-JP" altLang="ja-JP" sz="3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としての共通性と障</a:t>
            </a:r>
            <a:r>
              <a:rPr lang="ja-JP" altLang="en-US" sz="3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がい</a:t>
            </a:r>
            <a:r>
              <a:rPr lang="ja-JP" altLang="ja-JP" sz="3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の中の差異</a:t>
            </a:r>
            <a:endParaRPr lang="en-US" altLang="ja-JP" sz="3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同じ精神症状でも現れ方の差異</a:t>
            </a:r>
            <a:endPar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1"/>
            <a:r>
              <a:rPr lang="ja-JP" alt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同じ対人恐怖でも他人が怖いのか他人を不快にさせるのが怖いのか</a:t>
            </a:r>
            <a:endPar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1"/>
            <a:r>
              <a:rPr lang="ja-JP" alt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こだわりのその対象、ありようは様々</a:t>
            </a:r>
            <a:endPar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共感と分析・理解</a:t>
            </a:r>
            <a:endPar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たて糸横糸を織りなす如く</a:t>
            </a:r>
            <a:endParaRPr lang="en-US" altLang="ja-JP"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78566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ja-JP" altLang="en-US" dirty="0"/>
              <a:t>双極性障害のうつ病相</a:t>
            </a:r>
          </a:p>
        </p:txBody>
      </p:sp>
      <p:sp>
        <p:nvSpPr>
          <p:cNvPr id="12291" name="Rectangle 3"/>
          <p:cNvSpPr>
            <a:spLocks noGrp="1" noChangeArrowheads="1"/>
          </p:cNvSpPr>
          <p:nvPr>
            <p:ph idx="1"/>
          </p:nvPr>
        </p:nvSpPr>
        <p:spPr>
          <a:xfrm>
            <a:off x="755576" y="1484784"/>
            <a:ext cx="8064896" cy="4824536"/>
          </a:xfrm>
        </p:spPr>
        <p:txBody>
          <a:bodyPr/>
          <a:lstStyle/>
          <a:p>
            <a:pPr eaLnBrk="1" hangingPunct="1">
              <a:defRPr/>
            </a:pPr>
            <a:r>
              <a:rPr lang="ja-JP" altLang="en-US" sz="2800" dirty="0">
                <a:solidFill>
                  <a:srgbClr val="FFFF00"/>
                </a:solidFill>
              </a:rPr>
              <a:t>双極性障害</a:t>
            </a:r>
            <a:r>
              <a:rPr lang="en-US" altLang="ja-JP" sz="2800" dirty="0">
                <a:solidFill>
                  <a:srgbClr val="FFFF00"/>
                </a:solidFill>
              </a:rPr>
              <a:t>Ⅰ</a:t>
            </a:r>
            <a:r>
              <a:rPr lang="ja-JP" altLang="en-US" sz="2800" dirty="0">
                <a:solidFill>
                  <a:srgbClr val="FFFF00"/>
                </a:solidFill>
              </a:rPr>
              <a:t>型（躁うつ病）</a:t>
            </a:r>
          </a:p>
          <a:p>
            <a:pPr lvl="1" eaLnBrk="1" hangingPunct="1">
              <a:defRPr/>
            </a:pPr>
            <a:r>
              <a:rPr lang="ja-JP" altLang="en-US" sz="2400" dirty="0"/>
              <a:t>治療は感情調整薬（</a:t>
            </a:r>
            <a:r>
              <a:rPr lang="ja-JP" altLang="en-US" sz="2400" dirty="0">
                <a:solidFill>
                  <a:srgbClr val="FFFF00"/>
                </a:solidFill>
              </a:rPr>
              <a:t>炭酸リチウム、バルプロ酸ナトリウム、カルバマゼピン</a:t>
            </a:r>
            <a:r>
              <a:rPr lang="ja-JP" altLang="en-US" sz="2400" dirty="0"/>
              <a:t>）</a:t>
            </a:r>
            <a:endParaRPr lang="en-US" altLang="ja-JP" sz="2400" dirty="0"/>
          </a:p>
          <a:p>
            <a:pPr lvl="1" eaLnBrk="1" hangingPunct="1">
              <a:defRPr/>
            </a:pPr>
            <a:r>
              <a:rPr lang="ja-JP" altLang="en-US" sz="2400" dirty="0">
                <a:solidFill>
                  <a:srgbClr val="FFFF00"/>
                </a:solidFill>
              </a:rPr>
              <a:t>ビプレッソ（クエチアピンの徐放剤）</a:t>
            </a:r>
            <a:r>
              <a:rPr lang="ja-JP" altLang="en-US" sz="2400" dirty="0"/>
              <a:t>が保険適応をとった</a:t>
            </a:r>
            <a:endParaRPr lang="en-US" altLang="ja-JP" sz="2400" dirty="0"/>
          </a:p>
          <a:p>
            <a:pPr lvl="1" eaLnBrk="1" hangingPunct="1">
              <a:defRPr/>
            </a:pPr>
            <a:r>
              <a:rPr lang="ja-JP" altLang="en-US" sz="2400" dirty="0">
                <a:solidFill>
                  <a:srgbClr val="FFFF00"/>
                </a:solidFill>
              </a:rPr>
              <a:t>ジプレキサ、エビリファイ、ラミクタール</a:t>
            </a:r>
            <a:r>
              <a:rPr lang="ja-JP" altLang="en-US" sz="2400" dirty="0"/>
              <a:t>も感情調整薬に加わった。</a:t>
            </a:r>
          </a:p>
          <a:p>
            <a:pPr lvl="1" eaLnBrk="1" hangingPunct="1">
              <a:defRPr/>
            </a:pPr>
            <a:r>
              <a:rPr lang="ja-JP" altLang="en-US" sz="2400" dirty="0">
                <a:solidFill>
                  <a:srgbClr val="FFFF00"/>
                </a:solidFill>
              </a:rPr>
              <a:t>抗うつ薬（特に三環系で）躁転</a:t>
            </a:r>
            <a:r>
              <a:rPr lang="ja-JP" altLang="en-US" sz="2400" dirty="0"/>
              <a:t>の可能性</a:t>
            </a:r>
          </a:p>
          <a:p>
            <a:pPr eaLnBrk="1" hangingPunct="1">
              <a:defRPr/>
            </a:pPr>
            <a:r>
              <a:rPr lang="ja-JP" altLang="en-US" sz="2800" dirty="0">
                <a:solidFill>
                  <a:srgbClr val="FFFF00"/>
                </a:solidFill>
              </a:rPr>
              <a:t>双極性障害</a:t>
            </a:r>
            <a:r>
              <a:rPr lang="en-US" altLang="ja-JP" sz="2800" dirty="0">
                <a:solidFill>
                  <a:srgbClr val="FFFF00"/>
                </a:solidFill>
              </a:rPr>
              <a:t>Ⅱ</a:t>
            </a:r>
            <a:r>
              <a:rPr lang="ja-JP" altLang="en-US" sz="2800" dirty="0">
                <a:solidFill>
                  <a:srgbClr val="FFFF00"/>
                </a:solidFill>
              </a:rPr>
              <a:t>型</a:t>
            </a:r>
          </a:p>
          <a:p>
            <a:pPr lvl="1" eaLnBrk="1" hangingPunct="1">
              <a:defRPr/>
            </a:pPr>
            <a:r>
              <a:rPr lang="ja-JP" altLang="en-US" sz="2400" dirty="0"/>
              <a:t>主にはうつ病相だが</a:t>
            </a:r>
            <a:r>
              <a:rPr lang="ja-JP" altLang="en-US" sz="2400" dirty="0">
                <a:solidFill>
                  <a:srgbClr val="FFFF00"/>
                </a:solidFill>
              </a:rPr>
              <a:t>短い軽躁状態</a:t>
            </a:r>
            <a:r>
              <a:rPr lang="ja-JP" altLang="en-US" sz="2400" dirty="0"/>
              <a:t>を伴う</a:t>
            </a:r>
          </a:p>
          <a:p>
            <a:pPr lvl="1" eaLnBrk="1" hangingPunct="1">
              <a:defRPr/>
            </a:pPr>
            <a:r>
              <a:rPr lang="ja-JP" altLang="en-US" sz="2400" dirty="0"/>
              <a:t>感情調整薬も</a:t>
            </a:r>
            <a:r>
              <a:rPr lang="ja-JP" altLang="en-US" sz="2400" dirty="0">
                <a:solidFill>
                  <a:srgbClr val="FFFF00"/>
                </a:solidFill>
              </a:rPr>
              <a:t>効きにくい</a:t>
            </a:r>
            <a:r>
              <a:rPr lang="ja-JP" altLang="en-US" sz="2400" dirty="0"/>
              <a:t>印象</a:t>
            </a:r>
          </a:p>
          <a:p>
            <a:pPr lvl="1" eaLnBrk="1" hangingPunct="1">
              <a:defRPr/>
            </a:pPr>
            <a:r>
              <a:rPr lang="ja-JP" altLang="en-US" sz="2400" dirty="0">
                <a:solidFill>
                  <a:srgbClr val="FFFF00"/>
                </a:solidFill>
              </a:rPr>
              <a:t>非定型うつ病、境界性人格障害</a:t>
            </a:r>
            <a:r>
              <a:rPr lang="ja-JP" altLang="en-US" sz="2400" dirty="0"/>
              <a:t>との合併</a:t>
            </a:r>
          </a:p>
          <a:p>
            <a:pPr lvl="1" eaLnBrk="1" hangingPunct="1">
              <a:defRPr/>
            </a:pPr>
            <a:endParaRPr lang="en-US" altLang="ja-JP"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ja-JP" altLang="en-US">
                <a:solidFill>
                  <a:srgbClr val="FFFF00"/>
                </a:solidFill>
              </a:rPr>
              <a:t>現代型うつ病</a:t>
            </a:r>
          </a:p>
        </p:txBody>
      </p:sp>
      <p:sp>
        <p:nvSpPr>
          <p:cNvPr id="13315" name="Rectangle 3"/>
          <p:cNvSpPr>
            <a:spLocks noGrp="1" noChangeArrowheads="1"/>
          </p:cNvSpPr>
          <p:nvPr>
            <p:ph idx="1"/>
          </p:nvPr>
        </p:nvSpPr>
        <p:spPr>
          <a:xfrm>
            <a:off x="539750" y="2017713"/>
            <a:ext cx="8415338" cy="4114800"/>
          </a:xfrm>
        </p:spPr>
        <p:txBody>
          <a:bodyPr/>
          <a:lstStyle/>
          <a:p>
            <a:pPr eaLnBrk="1" hangingPunct="1">
              <a:defRPr/>
            </a:pPr>
            <a:r>
              <a:rPr lang="ja-JP" altLang="en-US"/>
              <a:t>比較的</a:t>
            </a:r>
            <a:r>
              <a:rPr lang="ja-JP" altLang="en-US">
                <a:solidFill>
                  <a:srgbClr val="FFFF00"/>
                </a:solidFill>
              </a:rPr>
              <a:t>若年者</a:t>
            </a:r>
          </a:p>
          <a:p>
            <a:pPr eaLnBrk="1" hangingPunct="1">
              <a:defRPr/>
            </a:pPr>
            <a:r>
              <a:rPr lang="ja-JP" altLang="en-US"/>
              <a:t>組織への一体化を拒絶しているため</a:t>
            </a:r>
            <a:r>
              <a:rPr lang="ja-JP" altLang="en-US">
                <a:solidFill>
                  <a:srgbClr val="FFFF00"/>
                </a:solidFill>
              </a:rPr>
              <a:t>罪責感の表明が少ない。むしろ当惑。</a:t>
            </a:r>
          </a:p>
          <a:p>
            <a:pPr eaLnBrk="1" hangingPunct="1">
              <a:defRPr/>
            </a:pPr>
            <a:r>
              <a:rPr lang="ja-JP" altLang="en-US"/>
              <a:t>早期に受診</a:t>
            </a:r>
          </a:p>
          <a:p>
            <a:pPr eaLnBrk="1" hangingPunct="1">
              <a:defRPr/>
            </a:pPr>
            <a:r>
              <a:rPr lang="ja-JP" altLang="en-US"/>
              <a:t>症状が出揃わない：</a:t>
            </a:r>
            <a:r>
              <a:rPr lang="ja-JP" altLang="en-US">
                <a:solidFill>
                  <a:srgbClr val="FFFF00"/>
                </a:solidFill>
              </a:rPr>
              <a:t>身体症状と制止</a:t>
            </a:r>
            <a:r>
              <a:rPr lang="ja-JP" altLang="en-US"/>
              <a:t>が主症状</a:t>
            </a:r>
          </a:p>
          <a:p>
            <a:pPr eaLnBrk="1" hangingPunct="1">
              <a:defRPr/>
            </a:pPr>
            <a:r>
              <a:rPr lang="ja-JP" altLang="en-US"/>
              <a:t>自己中心的に見える</a:t>
            </a:r>
          </a:p>
          <a:p>
            <a:pPr eaLnBrk="1" hangingPunct="1">
              <a:defRPr/>
            </a:pPr>
            <a:r>
              <a:rPr lang="ja-JP" altLang="en-US">
                <a:solidFill>
                  <a:srgbClr val="FFFF00"/>
                </a:solidFill>
              </a:rPr>
              <a:t>趣味を持つ、趣味なら楽しめる</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16013" y="620713"/>
            <a:ext cx="7793037" cy="1143000"/>
          </a:xfrm>
        </p:spPr>
        <p:txBody>
          <a:bodyPr/>
          <a:lstStyle/>
          <a:p>
            <a:pPr eaLnBrk="1" hangingPunct="1">
              <a:defRPr/>
            </a:pPr>
            <a:r>
              <a:rPr lang="ja-JP" altLang="en-US">
                <a:solidFill>
                  <a:srgbClr val="FFFF00"/>
                </a:solidFill>
              </a:rPr>
              <a:t>神経症性うつ病（気分変調症）</a:t>
            </a:r>
          </a:p>
        </p:txBody>
      </p:sp>
      <p:sp>
        <p:nvSpPr>
          <p:cNvPr id="14339" name="Rectangle 3"/>
          <p:cNvSpPr>
            <a:spLocks noGrp="1" noChangeArrowheads="1"/>
          </p:cNvSpPr>
          <p:nvPr>
            <p:ph idx="1"/>
          </p:nvPr>
        </p:nvSpPr>
        <p:spPr/>
        <p:txBody>
          <a:bodyPr/>
          <a:lstStyle/>
          <a:p>
            <a:pPr eaLnBrk="1" hangingPunct="1">
              <a:lnSpc>
                <a:spcPct val="90000"/>
              </a:lnSpc>
              <a:defRPr/>
            </a:pPr>
            <a:r>
              <a:rPr lang="ja-JP" altLang="en-US"/>
              <a:t>うつ病とはいえない程度の</a:t>
            </a:r>
            <a:r>
              <a:rPr lang="ja-JP" altLang="en-US">
                <a:solidFill>
                  <a:srgbClr val="FFFF00"/>
                </a:solidFill>
              </a:rPr>
              <a:t>慢性的抑うつ気分</a:t>
            </a:r>
          </a:p>
          <a:p>
            <a:pPr eaLnBrk="1" hangingPunct="1">
              <a:lnSpc>
                <a:spcPct val="90000"/>
              </a:lnSpc>
              <a:defRPr/>
            </a:pPr>
            <a:r>
              <a:rPr lang="ja-JP" altLang="en-US"/>
              <a:t>疲れと抑うつを感じ、何事にも努力が入り楽しいことは何もない</a:t>
            </a:r>
          </a:p>
          <a:p>
            <a:pPr eaLnBrk="1" hangingPunct="1">
              <a:lnSpc>
                <a:spcPct val="90000"/>
              </a:lnSpc>
              <a:defRPr/>
            </a:pPr>
            <a:r>
              <a:rPr lang="ja-JP" altLang="en-US">
                <a:solidFill>
                  <a:srgbClr val="FFFF00"/>
                </a:solidFill>
              </a:rPr>
              <a:t>対人関係または環境に対する葛藤</a:t>
            </a:r>
            <a:r>
              <a:rPr lang="ja-JP" altLang="en-US"/>
              <a:t>が背景にある</a:t>
            </a:r>
          </a:p>
          <a:p>
            <a:pPr eaLnBrk="1" hangingPunct="1">
              <a:lnSpc>
                <a:spcPct val="90000"/>
              </a:lnSpc>
              <a:defRPr/>
            </a:pPr>
            <a:r>
              <a:rPr lang="ja-JP" altLang="en-US">
                <a:solidFill>
                  <a:srgbClr val="FFFF00"/>
                </a:solidFill>
              </a:rPr>
              <a:t>他罰的</a:t>
            </a:r>
            <a:r>
              <a:rPr lang="ja-JP" altLang="en-US"/>
              <a:t>である</a:t>
            </a:r>
          </a:p>
          <a:p>
            <a:pPr eaLnBrk="1" hangingPunct="1">
              <a:lnSpc>
                <a:spcPct val="90000"/>
              </a:lnSpc>
              <a:defRPr/>
            </a:pPr>
            <a:r>
              <a:rPr lang="ja-JP" altLang="en-US">
                <a:solidFill>
                  <a:srgbClr val="FFFF00"/>
                </a:solidFill>
              </a:rPr>
              <a:t>経過が長い</a:t>
            </a:r>
          </a:p>
          <a:p>
            <a:pPr eaLnBrk="1" hangingPunct="1">
              <a:lnSpc>
                <a:spcPct val="90000"/>
              </a:lnSpc>
              <a:defRPr/>
            </a:pPr>
            <a:endParaRPr lang="en-US" altLang="ja-JP">
              <a:solidFill>
                <a:srgbClr val="FFFF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ja-JP" altLang="en-US"/>
              <a:t>非定型うつ病</a:t>
            </a:r>
          </a:p>
        </p:txBody>
      </p:sp>
      <p:sp>
        <p:nvSpPr>
          <p:cNvPr id="15363" name="Rectangle 3"/>
          <p:cNvSpPr>
            <a:spLocks noGrp="1" noChangeArrowheads="1"/>
          </p:cNvSpPr>
          <p:nvPr>
            <p:ph idx="1"/>
          </p:nvPr>
        </p:nvSpPr>
        <p:spPr/>
        <p:txBody>
          <a:bodyPr/>
          <a:lstStyle/>
          <a:p>
            <a:pPr eaLnBrk="1" hangingPunct="1">
              <a:defRPr/>
            </a:pPr>
            <a:r>
              <a:rPr lang="ja-JP" altLang="en-US" sz="2800">
                <a:solidFill>
                  <a:schemeClr val="tx2"/>
                </a:solidFill>
              </a:rPr>
              <a:t>気分反応性</a:t>
            </a:r>
            <a:r>
              <a:rPr lang="ja-JP" altLang="en-US" sz="2800"/>
              <a:t>（現実のまたは起こるかもしれない楽しい出来事に反応して気分が明るくなる）</a:t>
            </a:r>
          </a:p>
          <a:p>
            <a:pPr eaLnBrk="1" hangingPunct="1">
              <a:defRPr/>
            </a:pPr>
            <a:r>
              <a:rPr lang="ja-JP" altLang="en-US" sz="2800"/>
              <a:t>著明な</a:t>
            </a:r>
            <a:r>
              <a:rPr lang="ja-JP" altLang="en-US" sz="2800">
                <a:solidFill>
                  <a:schemeClr val="tx2"/>
                </a:solidFill>
              </a:rPr>
              <a:t>体重増加</a:t>
            </a:r>
            <a:r>
              <a:rPr lang="ja-JP" altLang="en-US" sz="2800"/>
              <a:t>または</a:t>
            </a:r>
            <a:r>
              <a:rPr lang="ja-JP" altLang="en-US" sz="2800">
                <a:solidFill>
                  <a:schemeClr val="tx2"/>
                </a:solidFill>
              </a:rPr>
              <a:t>食欲の増加</a:t>
            </a:r>
          </a:p>
          <a:p>
            <a:pPr eaLnBrk="1" hangingPunct="1">
              <a:defRPr/>
            </a:pPr>
            <a:r>
              <a:rPr lang="ja-JP" altLang="en-US" sz="2800">
                <a:solidFill>
                  <a:schemeClr val="tx2"/>
                </a:solidFill>
              </a:rPr>
              <a:t>過眠</a:t>
            </a:r>
          </a:p>
          <a:p>
            <a:pPr eaLnBrk="1" hangingPunct="1">
              <a:defRPr/>
            </a:pPr>
            <a:r>
              <a:rPr lang="ja-JP" altLang="en-US" sz="2800">
                <a:solidFill>
                  <a:schemeClr val="tx2"/>
                </a:solidFill>
              </a:rPr>
              <a:t>鉛様の麻痺（体が鉛のように重くて仕方ない）</a:t>
            </a:r>
          </a:p>
          <a:p>
            <a:pPr eaLnBrk="1" hangingPunct="1">
              <a:defRPr/>
            </a:pPr>
            <a:r>
              <a:rPr lang="ja-JP" altLang="en-US" sz="2800"/>
              <a:t>長年にわたる</a:t>
            </a:r>
            <a:r>
              <a:rPr lang="ja-JP" altLang="en-US" sz="2800">
                <a:solidFill>
                  <a:schemeClr val="tx2"/>
                </a:solidFill>
              </a:rPr>
              <a:t>対人関係での過敏性</a:t>
            </a:r>
            <a:r>
              <a:rPr lang="ja-JP" altLang="en-US" sz="2800"/>
              <a:t>により、著しい社会的・職業的障害を引き起こしている</a:t>
            </a:r>
          </a:p>
          <a:p>
            <a:pPr eaLnBrk="1" hangingPunct="1">
              <a:buFont typeface="Wingdings" pitchFamily="2" charset="2"/>
              <a:buNone/>
              <a:defRPr/>
            </a:pPr>
            <a:endParaRPr lang="en-US" altLang="ja-JP" sz="2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260350"/>
            <a:ext cx="8642350" cy="1219200"/>
          </a:xfrm>
        </p:spPr>
        <p:txBody>
          <a:bodyPr/>
          <a:lstStyle/>
          <a:p>
            <a:pPr eaLnBrk="1" hangingPunct="1">
              <a:defRPr/>
            </a:pPr>
            <a:r>
              <a:rPr lang="ja-JP" altLang="en-US" sz="4000"/>
              <a:t>難治性うつ病、性格と深く関わるうつ病</a:t>
            </a:r>
          </a:p>
        </p:txBody>
      </p:sp>
      <p:sp>
        <p:nvSpPr>
          <p:cNvPr id="16387" name="Rectangle 3"/>
          <p:cNvSpPr>
            <a:spLocks noGrp="1" noChangeArrowheads="1"/>
          </p:cNvSpPr>
          <p:nvPr>
            <p:ph idx="1"/>
          </p:nvPr>
        </p:nvSpPr>
        <p:spPr>
          <a:xfrm>
            <a:off x="685800" y="1641475"/>
            <a:ext cx="7772400" cy="4956175"/>
          </a:xfrm>
        </p:spPr>
        <p:txBody>
          <a:bodyPr/>
          <a:lstStyle/>
          <a:p>
            <a:pPr eaLnBrk="1" hangingPunct="1">
              <a:lnSpc>
                <a:spcPct val="80000"/>
              </a:lnSpc>
              <a:defRPr/>
            </a:pPr>
            <a:r>
              <a:rPr lang="ja-JP" altLang="en-US" sz="2800"/>
              <a:t>病前性格、認知様式、誘因などは前述のうつ病と全く変わりないと思われるのに、抗うつ薬に反応せず、年余に渡り病状が改善しない難治性うつ病もある。</a:t>
            </a:r>
          </a:p>
          <a:p>
            <a:pPr eaLnBrk="1" hangingPunct="1">
              <a:lnSpc>
                <a:spcPct val="80000"/>
              </a:lnSpc>
              <a:defRPr/>
            </a:pPr>
            <a:r>
              <a:rPr lang="ja-JP" altLang="en-US" sz="2800">
                <a:solidFill>
                  <a:schemeClr val="tx2"/>
                </a:solidFill>
              </a:rPr>
              <a:t>対人関係の葛藤、環境に対する不適応</a:t>
            </a:r>
            <a:r>
              <a:rPr lang="ja-JP" altLang="en-US" sz="2800"/>
              <a:t>が背景にあるうつ状態は、他罰的で治りにくかったり症状が一進一退することも多い。</a:t>
            </a:r>
          </a:p>
          <a:p>
            <a:pPr eaLnBrk="1" hangingPunct="1">
              <a:lnSpc>
                <a:spcPct val="80000"/>
              </a:lnSpc>
              <a:defRPr/>
            </a:pPr>
            <a:r>
              <a:rPr lang="ja-JP" altLang="en-US" sz="2800">
                <a:solidFill>
                  <a:schemeClr val="tx2"/>
                </a:solidFill>
              </a:rPr>
              <a:t>高い理想と低い自己評価</a:t>
            </a:r>
            <a:r>
              <a:rPr lang="en-US" altLang="ja-JP" sz="2800"/>
              <a:t>(</a:t>
            </a:r>
            <a:r>
              <a:rPr lang="ja-JP" altLang="en-US" sz="2800"/>
              <a:t>または高すぎる自尊心</a:t>
            </a:r>
            <a:r>
              <a:rPr lang="en-US" altLang="ja-JP" sz="2800"/>
              <a:t>)</a:t>
            </a:r>
            <a:r>
              <a:rPr lang="ja-JP" altLang="en-US" sz="2800"/>
              <a:t>、</a:t>
            </a:r>
            <a:r>
              <a:rPr lang="ja-JP" altLang="en-US" sz="2800">
                <a:solidFill>
                  <a:schemeClr val="tx2"/>
                </a:solidFill>
              </a:rPr>
              <a:t>傷つきやすさと不安定な対人関係</a:t>
            </a:r>
            <a:r>
              <a:rPr lang="ja-JP" altLang="en-US" sz="2800"/>
              <a:t>を背景に持つうつ病は、症状が　浮動的で、</a:t>
            </a:r>
            <a:r>
              <a:rPr lang="ja-JP" altLang="en-US" sz="2800">
                <a:solidFill>
                  <a:schemeClr val="tx2"/>
                </a:solidFill>
              </a:rPr>
              <a:t>自傷や自殺企図、対人関係でのトラブル</a:t>
            </a:r>
            <a:r>
              <a:rPr lang="ja-JP" altLang="en-US" sz="2800"/>
              <a:t>などの問題行動が特徴であることも多く、</a:t>
            </a:r>
            <a:r>
              <a:rPr lang="ja-JP" altLang="en-US" sz="2800">
                <a:solidFill>
                  <a:schemeClr val="tx2"/>
                </a:solidFill>
              </a:rPr>
              <a:t>服薬と休養だけでは治らない。</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1"/>
            <a:ext cx="8229600" cy="1008112"/>
          </a:xfrm>
        </p:spPr>
        <p:txBody>
          <a:bodyPr/>
          <a:lstStyle/>
          <a:p>
            <a:pPr eaLnBrk="1" hangingPunct="1">
              <a:defRPr/>
            </a:pPr>
            <a:r>
              <a:rPr lang="ja-JP" altLang="en-US" dirty="0">
                <a:solidFill>
                  <a:srgbClr val="FFFF00"/>
                </a:solidFill>
              </a:rPr>
              <a:t>うつ状態が長引く要因</a:t>
            </a:r>
          </a:p>
        </p:txBody>
      </p:sp>
      <p:sp>
        <p:nvSpPr>
          <p:cNvPr id="3" name="コンテンツ プレースホルダ 2"/>
          <p:cNvSpPr>
            <a:spLocks noGrp="1"/>
          </p:cNvSpPr>
          <p:nvPr>
            <p:ph idx="1"/>
          </p:nvPr>
        </p:nvSpPr>
        <p:spPr>
          <a:xfrm>
            <a:off x="323528" y="1052736"/>
            <a:ext cx="8496944" cy="5383434"/>
          </a:xfrm>
        </p:spPr>
        <p:txBody>
          <a:bodyPr/>
          <a:lstStyle/>
          <a:p>
            <a:pPr eaLnBrk="1" hangingPunct="1">
              <a:defRPr/>
            </a:pPr>
            <a:r>
              <a:rPr lang="ja-JP" altLang="en-US" dirty="0">
                <a:solidFill>
                  <a:srgbClr val="FFFF00"/>
                </a:solidFill>
              </a:rPr>
              <a:t>環境に対して親和性</a:t>
            </a:r>
            <a:r>
              <a:rPr lang="ja-JP" altLang="en-US" dirty="0"/>
              <a:t>が強く、うつ状態で以前のように活動できない</a:t>
            </a:r>
            <a:r>
              <a:rPr lang="ja-JP" altLang="en-US" dirty="0">
                <a:solidFill>
                  <a:srgbClr val="FFFF00"/>
                </a:solidFill>
              </a:rPr>
              <a:t>自分に否定的（周りの評価の先取り）</a:t>
            </a:r>
            <a:endParaRPr lang="en-US" altLang="ja-JP" dirty="0">
              <a:solidFill>
                <a:srgbClr val="FFFF00"/>
              </a:solidFill>
            </a:endParaRPr>
          </a:p>
          <a:p>
            <a:pPr eaLnBrk="1" hangingPunct="1">
              <a:defRPr/>
            </a:pPr>
            <a:r>
              <a:rPr lang="ja-JP" altLang="en-US" dirty="0">
                <a:solidFill>
                  <a:srgbClr val="FFFF00"/>
                </a:solidFill>
              </a:rPr>
              <a:t>回復過程</a:t>
            </a:r>
            <a:r>
              <a:rPr lang="ja-JP" altLang="en-US" dirty="0"/>
              <a:t>であっても、</a:t>
            </a:r>
            <a:r>
              <a:rPr lang="ja-JP" altLang="en-US" dirty="0">
                <a:solidFill>
                  <a:srgbClr val="FFFF00"/>
                </a:solidFill>
              </a:rPr>
              <a:t>できないほうの自分が情けない。</a:t>
            </a:r>
          </a:p>
          <a:p>
            <a:pPr eaLnBrk="1" hangingPunct="1">
              <a:defRPr/>
            </a:pPr>
            <a:r>
              <a:rPr lang="ja-JP" altLang="en-US" dirty="0"/>
              <a:t>これからのことに</a:t>
            </a:r>
            <a:r>
              <a:rPr lang="ja-JP" altLang="en-US" dirty="0">
                <a:solidFill>
                  <a:srgbClr val="FFFF00"/>
                </a:solidFill>
              </a:rPr>
              <a:t>自信が持てない</a:t>
            </a:r>
            <a:endParaRPr lang="en-US" altLang="ja-JP" dirty="0">
              <a:solidFill>
                <a:srgbClr val="FFFF00"/>
              </a:solidFill>
            </a:endParaRPr>
          </a:p>
          <a:p>
            <a:pPr eaLnBrk="1" hangingPunct="1">
              <a:defRPr/>
            </a:pPr>
            <a:r>
              <a:rPr lang="ja-JP" altLang="en-US" dirty="0"/>
              <a:t>対人関係において敏感になり、</a:t>
            </a:r>
            <a:r>
              <a:rPr lang="ja-JP" altLang="en-US" dirty="0">
                <a:solidFill>
                  <a:srgbClr val="FFFF00"/>
                </a:solidFill>
              </a:rPr>
              <a:t>否定的評価</a:t>
            </a:r>
            <a:r>
              <a:rPr lang="ja-JP" altLang="en-US" dirty="0"/>
              <a:t>に自信を無くす</a:t>
            </a:r>
            <a:endParaRPr lang="en-US" altLang="ja-JP" dirty="0"/>
          </a:p>
          <a:p>
            <a:pPr eaLnBrk="1" hangingPunct="1">
              <a:defRPr/>
            </a:pPr>
            <a:r>
              <a:rPr lang="ja-JP" altLang="en-US" dirty="0"/>
              <a:t>幼少期から</a:t>
            </a:r>
            <a:r>
              <a:rPr lang="ja-JP" altLang="en-US" dirty="0">
                <a:solidFill>
                  <a:srgbClr val="FFFF00"/>
                </a:solidFill>
              </a:rPr>
              <a:t>厳しいしつけ、叱責</a:t>
            </a:r>
            <a:r>
              <a:rPr lang="ja-JP" altLang="en-US" dirty="0"/>
              <a:t>を受け、それを避けるために怒られないようにと生きてきた。</a:t>
            </a:r>
            <a:endParaRPr lang="en-US" altLang="ja-JP" dirty="0"/>
          </a:p>
          <a:p>
            <a:pPr lvl="1" eaLnBrk="1" hangingPunct="1">
              <a:defRPr/>
            </a:pPr>
            <a:endParaRPr lang="en-US" altLang="ja-JP" dirty="0"/>
          </a:p>
          <a:p>
            <a:pPr lvl="1" eaLnBrk="1" hangingPunct="1">
              <a:defRPr/>
            </a:pPr>
            <a:endParaRPr lang="en-US" altLang="ja-JP" dirty="0"/>
          </a:p>
          <a:p>
            <a:pPr lvl="1" eaLnBrk="1" hangingPunct="1">
              <a:defRPr/>
            </a:pPr>
            <a:endParaRPr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D26A9D-15F5-4C94-B84B-D0755543535F}"/>
              </a:ext>
            </a:extLst>
          </p:cNvPr>
          <p:cNvSpPr>
            <a:spLocks noGrp="1"/>
          </p:cNvSpPr>
          <p:nvPr>
            <p:ph type="title"/>
          </p:nvPr>
        </p:nvSpPr>
        <p:spPr/>
        <p:txBody>
          <a:bodyPr/>
          <a:lstStyle/>
          <a:p>
            <a:r>
              <a:rPr kumimoji="1" lang="ja-JP" altLang="en-US" dirty="0"/>
              <a:t>うつ状態から回復を早めるには</a:t>
            </a:r>
          </a:p>
        </p:txBody>
      </p:sp>
      <p:sp>
        <p:nvSpPr>
          <p:cNvPr id="3" name="コンテンツ プレースホルダー 2">
            <a:extLst>
              <a:ext uri="{FF2B5EF4-FFF2-40B4-BE49-F238E27FC236}">
                <a16:creationId xmlns:a16="http://schemas.microsoft.com/office/drawing/2014/main" id="{60140FE9-7F0F-46E2-B05B-D2A1CF9C802F}"/>
              </a:ext>
            </a:extLst>
          </p:cNvPr>
          <p:cNvSpPr>
            <a:spLocks noGrp="1"/>
          </p:cNvSpPr>
          <p:nvPr>
            <p:ph idx="1"/>
          </p:nvPr>
        </p:nvSpPr>
        <p:spPr/>
        <p:txBody>
          <a:bodyPr/>
          <a:lstStyle/>
          <a:p>
            <a:r>
              <a:rPr kumimoji="1" lang="ja-JP" altLang="en-US" dirty="0"/>
              <a:t>私はよくやっているよと</a:t>
            </a:r>
            <a:r>
              <a:rPr kumimoji="1" lang="ja-JP" altLang="en-US" dirty="0">
                <a:solidFill>
                  <a:srgbClr val="FFFF00"/>
                </a:solidFill>
              </a:rPr>
              <a:t>自分を褒める</a:t>
            </a:r>
            <a:endParaRPr kumimoji="1" lang="en-US" altLang="ja-JP" dirty="0">
              <a:solidFill>
                <a:srgbClr val="FFFF00"/>
              </a:solidFill>
            </a:endParaRPr>
          </a:p>
          <a:p>
            <a:r>
              <a:rPr lang="ja-JP" altLang="en-US" dirty="0"/>
              <a:t>こうして</a:t>
            </a:r>
            <a:r>
              <a:rPr lang="ja-JP" altLang="en-US" dirty="0">
                <a:solidFill>
                  <a:srgbClr val="FFFF00"/>
                </a:solidFill>
              </a:rPr>
              <a:t>自己肯定感</a:t>
            </a:r>
            <a:r>
              <a:rPr lang="ja-JP" altLang="en-US" dirty="0"/>
              <a:t>を持つ</a:t>
            </a:r>
            <a:endParaRPr lang="en-US" altLang="ja-JP" dirty="0"/>
          </a:p>
          <a:p>
            <a:r>
              <a:rPr kumimoji="1" lang="ja-JP" altLang="en-US" dirty="0"/>
              <a:t>他者・周囲に</a:t>
            </a:r>
            <a:r>
              <a:rPr kumimoji="1" lang="ja-JP" altLang="en-US" dirty="0">
                <a:solidFill>
                  <a:srgbClr val="FFFF00"/>
                </a:solidFill>
              </a:rPr>
              <a:t>合わさなくても良い</a:t>
            </a:r>
            <a:r>
              <a:rPr kumimoji="1" lang="ja-JP" altLang="en-US" dirty="0"/>
              <a:t>のだと開き直ること</a:t>
            </a:r>
            <a:endParaRPr kumimoji="1" lang="en-US" altLang="ja-JP" dirty="0"/>
          </a:p>
          <a:p>
            <a:r>
              <a:rPr lang="ja-JP" altLang="en-US" dirty="0"/>
              <a:t>以前はもっとできたのにと言われても、うつの回復期だから</a:t>
            </a:r>
            <a:r>
              <a:rPr lang="ja-JP" altLang="en-US" dirty="0">
                <a:solidFill>
                  <a:srgbClr val="FFFF00"/>
                </a:solidFill>
              </a:rPr>
              <a:t>仕方ないさ</a:t>
            </a:r>
            <a:r>
              <a:rPr lang="ja-JP" altLang="en-US" dirty="0"/>
              <a:t>と思うこと</a:t>
            </a:r>
            <a:endParaRPr lang="en-US" altLang="ja-JP" dirty="0"/>
          </a:p>
          <a:p>
            <a:r>
              <a:rPr kumimoji="1" lang="ja-JP" altLang="en-US" dirty="0">
                <a:solidFill>
                  <a:srgbClr val="FFFF00"/>
                </a:solidFill>
              </a:rPr>
              <a:t>ええ加減主義</a:t>
            </a:r>
            <a:r>
              <a:rPr lang="ja-JP" altLang="en-US" dirty="0"/>
              <a:t>でいいのだと思うこと</a:t>
            </a:r>
            <a:endParaRPr kumimoji="1" lang="ja-JP" altLang="en-US" dirty="0"/>
          </a:p>
        </p:txBody>
      </p:sp>
    </p:spTree>
    <p:extLst>
      <p:ext uri="{BB962C8B-B14F-4D97-AF65-F5344CB8AC3E}">
        <p14:creationId xmlns:p14="http://schemas.microsoft.com/office/powerpoint/2010/main" val="2791602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3FDAA9-BCB4-4395-8BC5-6E1BF1C8D139}"/>
              </a:ext>
            </a:extLst>
          </p:cNvPr>
          <p:cNvSpPr>
            <a:spLocks noGrp="1"/>
          </p:cNvSpPr>
          <p:nvPr>
            <p:ph type="title"/>
          </p:nvPr>
        </p:nvSpPr>
        <p:spPr>
          <a:xfrm>
            <a:off x="457200" y="277813"/>
            <a:ext cx="8229600" cy="846931"/>
          </a:xfrm>
        </p:spPr>
        <p:txBody>
          <a:bodyPr/>
          <a:lstStyle/>
          <a:p>
            <a:r>
              <a:rPr kumimoji="1" lang="ja-JP" altLang="en-US" dirty="0"/>
              <a:t>長期休職者の職場復帰</a:t>
            </a:r>
          </a:p>
        </p:txBody>
      </p:sp>
      <p:sp>
        <p:nvSpPr>
          <p:cNvPr id="3" name="コンテンツ プレースホルダー 2">
            <a:extLst>
              <a:ext uri="{FF2B5EF4-FFF2-40B4-BE49-F238E27FC236}">
                <a16:creationId xmlns:a16="http://schemas.microsoft.com/office/drawing/2014/main" id="{7BC7DFB7-4346-4724-AA03-124F24E0A5C7}"/>
              </a:ext>
            </a:extLst>
          </p:cNvPr>
          <p:cNvSpPr>
            <a:spLocks noGrp="1"/>
          </p:cNvSpPr>
          <p:nvPr>
            <p:ph idx="1"/>
          </p:nvPr>
        </p:nvSpPr>
        <p:spPr>
          <a:xfrm>
            <a:off x="457200" y="1124744"/>
            <a:ext cx="8229600" cy="5256584"/>
          </a:xfrm>
        </p:spPr>
        <p:txBody>
          <a:bodyPr/>
          <a:lstStyle/>
          <a:p>
            <a:r>
              <a:rPr kumimoji="1" lang="ja-JP" altLang="en-US" dirty="0">
                <a:solidFill>
                  <a:srgbClr val="FFFF00"/>
                </a:solidFill>
              </a:rPr>
              <a:t>うつ病、適応障害</a:t>
            </a:r>
            <a:r>
              <a:rPr kumimoji="1" lang="ja-JP" altLang="en-US" dirty="0"/>
              <a:t>の人が多い</a:t>
            </a:r>
            <a:endParaRPr kumimoji="1" lang="en-US" altLang="ja-JP" dirty="0"/>
          </a:p>
          <a:p>
            <a:r>
              <a:rPr lang="ja-JP" altLang="en-US" dirty="0">
                <a:solidFill>
                  <a:srgbClr val="FFFF00"/>
                </a:solidFill>
              </a:rPr>
              <a:t>リワーク支援プログラム</a:t>
            </a:r>
            <a:r>
              <a:rPr lang="ja-JP" altLang="en-US" dirty="0"/>
              <a:t>も取り入れた包括的職場復帰支援が有効</a:t>
            </a:r>
            <a:endParaRPr lang="en-US" altLang="ja-JP" dirty="0"/>
          </a:p>
          <a:p>
            <a:r>
              <a:rPr kumimoji="1" lang="ja-JP" altLang="en-US" dirty="0"/>
              <a:t>リワーク支援プログラムがうまく進まないときには、職業能力適性検査などで、</a:t>
            </a:r>
            <a:r>
              <a:rPr kumimoji="1" lang="ja-JP" altLang="en-US" dirty="0">
                <a:solidFill>
                  <a:srgbClr val="FFFF00"/>
                </a:solidFill>
              </a:rPr>
              <a:t>職業能力の再評価</a:t>
            </a:r>
            <a:r>
              <a:rPr kumimoji="1" lang="ja-JP" altLang="en-US" dirty="0"/>
              <a:t>が必要なこともある</a:t>
            </a:r>
            <a:endParaRPr kumimoji="1" lang="en-US" altLang="ja-JP" dirty="0"/>
          </a:p>
          <a:p>
            <a:r>
              <a:rPr lang="ja-JP" altLang="en-US" dirty="0"/>
              <a:t>長い</a:t>
            </a:r>
            <a:r>
              <a:rPr lang="ja-JP" altLang="en-US" dirty="0">
                <a:solidFill>
                  <a:srgbClr val="FFFF00"/>
                </a:solidFill>
              </a:rPr>
              <a:t>引きこもりからの就労</a:t>
            </a:r>
            <a:r>
              <a:rPr lang="ja-JP" altLang="en-US" dirty="0"/>
              <a:t>の時と同様、</a:t>
            </a:r>
            <a:r>
              <a:rPr lang="ja-JP" altLang="en-US" dirty="0">
                <a:solidFill>
                  <a:srgbClr val="FFFF00"/>
                </a:solidFill>
              </a:rPr>
              <a:t>対人関係スキルの向上</a:t>
            </a:r>
            <a:r>
              <a:rPr lang="ja-JP" altLang="en-US" dirty="0"/>
              <a:t>を支援目標の一つとする</a:t>
            </a:r>
            <a:endParaRPr lang="en-US" altLang="ja-JP" dirty="0"/>
          </a:p>
          <a:p>
            <a:r>
              <a:rPr kumimoji="1" lang="ja-JP" altLang="en-US" dirty="0"/>
              <a:t>どんなうつ病の人でも激しい怒りを表すことがある</a:t>
            </a:r>
          </a:p>
        </p:txBody>
      </p:sp>
    </p:spTree>
    <p:extLst>
      <p:ext uri="{BB962C8B-B14F-4D97-AF65-F5344CB8AC3E}">
        <p14:creationId xmlns:p14="http://schemas.microsoft.com/office/powerpoint/2010/main" val="3091750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弁天堂05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228600" y="62484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2400">
                <a:latin typeface="Times New Roman" pitchFamily="18" charset="0"/>
              </a:rPr>
              <a:t>2005</a:t>
            </a:r>
            <a:r>
              <a:rPr lang="ja-JP" altLang="en-US" sz="2400">
                <a:latin typeface="Times New Roman" pitchFamily="18" charset="0"/>
              </a:rPr>
              <a:t>年</a:t>
            </a:r>
            <a:r>
              <a:rPr lang="en-US" altLang="ja-JP" sz="2400">
                <a:latin typeface="Times New Roman" pitchFamily="18" charset="0"/>
              </a:rPr>
              <a:t>12</a:t>
            </a:r>
            <a:r>
              <a:rPr lang="ja-JP" altLang="en-US" sz="2400">
                <a:latin typeface="Times New Roman" pitchFamily="18" charset="0"/>
              </a:rPr>
              <a:t>月</a:t>
            </a:r>
            <a:r>
              <a:rPr lang="en-US" altLang="ja-JP" sz="2400">
                <a:latin typeface="Times New Roman" pitchFamily="18" charset="0"/>
              </a:rPr>
              <a:t>22</a:t>
            </a:r>
            <a:r>
              <a:rPr lang="ja-JP" altLang="en-US" sz="2400">
                <a:latin typeface="Times New Roman" pitchFamily="18" charset="0"/>
              </a:rPr>
              <a:t>日　瀧安寺弁財天堂境内</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うつ病と共存しやすい疾患　</a:t>
            </a:r>
            <a:endParaRPr lang="en-US" altLang="ja-JP" dirty="0">
              <a:effectLst/>
            </a:endParaRPr>
          </a:p>
        </p:txBody>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ja-JP" altLang="en-US" sz="2800">
                <a:solidFill>
                  <a:srgbClr val="FFFF00"/>
                </a:solidFill>
                <a:effectLst/>
              </a:rPr>
              <a:t>認知症</a:t>
            </a:r>
            <a:r>
              <a:rPr lang="ja-JP" altLang="en-US" sz="2800">
                <a:effectLst/>
              </a:rPr>
              <a:t>：</a:t>
            </a:r>
          </a:p>
          <a:p>
            <a:pPr lvl="1">
              <a:lnSpc>
                <a:spcPct val="90000"/>
              </a:lnSpc>
            </a:pPr>
            <a:r>
              <a:rPr lang="ja-JP" altLang="en-US" sz="2400">
                <a:solidFill>
                  <a:srgbClr val="FFFF00"/>
                </a:solidFill>
                <a:effectLst/>
              </a:rPr>
              <a:t>仮性認知症</a:t>
            </a:r>
          </a:p>
          <a:p>
            <a:pPr lvl="1">
              <a:lnSpc>
                <a:spcPct val="90000"/>
              </a:lnSpc>
            </a:pPr>
            <a:r>
              <a:rPr lang="ja-JP" altLang="en-US" sz="2400">
                <a:solidFill>
                  <a:srgbClr val="FFFF00"/>
                </a:solidFill>
                <a:effectLst/>
              </a:rPr>
              <a:t>うつ病が先行する認知症</a:t>
            </a:r>
          </a:p>
          <a:p>
            <a:pPr lvl="1">
              <a:lnSpc>
                <a:spcPct val="90000"/>
              </a:lnSpc>
            </a:pPr>
            <a:r>
              <a:rPr lang="ja-JP" altLang="en-US" sz="2400">
                <a:solidFill>
                  <a:srgbClr val="FFFF00"/>
                </a:solidFill>
                <a:effectLst/>
              </a:rPr>
              <a:t>うつ病が共存する認知症</a:t>
            </a:r>
            <a:r>
              <a:rPr lang="ja-JP" altLang="en-US" sz="2400">
                <a:effectLst/>
              </a:rPr>
              <a:t>、特に血管性認知症で多い（</a:t>
            </a:r>
            <a:r>
              <a:rPr lang="en-US" altLang="ja-JP" sz="2400">
                <a:effectLst/>
              </a:rPr>
              <a:t>vascular depression)</a:t>
            </a:r>
            <a:r>
              <a:rPr lang="ja-JP" altLang="en-US" sz="2400">
                <a:effectLst/>
              </a:rPr>
              <a:t>、</a:t>
            </a:r>
            <a:r>
              <a:rPr lang="ja-JP" altLang="en-US" sz="2400">
                <a:solidFill>
                  <a:srgbClr val="FFFF00"/>
                </a:solidFill>
                <a:effectLst/>
              </a:rPr>
              <a:t>副作用に注意して抗うつ薬</a:t>
            </a:r>
            <a:r>
              <a:rPr lang="ja-JP" altLang="en-US" sz="2400">
                <a:effectLst/>
              </a:rPr>
              <a:t>を選択</a:t>
            </a:r>
          </a:p>
          <a:p>
            <a:pPr>
              <a:lnSpc>
                <a:spcPct val="90000"/>
              </a:lnSpc>
            </a:pPr>
            <a:r>
              <a:rPr lang="ja-JP" altLang="en-US" sz="2800">
                <a:solidFill>
                  <a:srgbClr val="FFFF00"/>
                </a:solidFill>
                <a:effectLst/>
              </a:rPr>
              <a:t>広汎性発達障害、注意欠陥多動障害</a:t>
            </a:r>
          </a:p>
          <a:p>
            <a:pPr lvl="1">
              <a:lnSpc>
                <a:spcPct val="90000"/>
              </a:lnSpc>
            </a:pPr>
            <a:r>
              <a:rPr lang="en-US" altLang="ja-JP" sz="2400">
                <a:effectLst/>
              </a:rPr>
              <a:t>3</a:t>
            </a:r>
            <a:r>
              <a:rPr lang="ja-JP" altLang="en-US" sz="2400">
                <a:effectLst/>
              </a:rPr>
              <a:t>歳以前に出現</a:t>
            </a:r>
          </a:p>
          <a:p>
            <a:pPr lvl="1">
              <a:lnSpc>
                <a:spcPct val="90000"/>
              </a:lnSpc>
            </a:pPr>
            <a:r>
              <a:rPr lang="ja-JP" altLang="en-US" sz="2400">
                <a:solidFill>
                  <a:srgbClr val="FFFF00"/>
                </a:solidFill>
                <a:effectLst/>
              </a:rPr>
              <a:t>対人関係の障害</a:t>
            </a:r>
            <a:r>
              <a:rPr lang="ja-JP" altLang="en-US" sz="2400">
                <a:effectLst/>
              </a:rPr>
              <a:t>、</a:t>
            </a:r>
            <a:r>
              <a:rPr lang="ja-JP" altLang="en-US" sz="2400">
                <a:solidFill>
                  <a:srgbClr val="FFFF00"/>
                </a:solidFill>
                <a:effectLst/>
              </a:rPr>
              <a:t>コミュニケーションの障害</a:t>
            </a:r>
            <a:r>
              <a:rPr lang="ja-JP" altLang="en-US" sz="2400">
                <a:effectLst/>
              </a:rPr>
              <a:t>、</a:t>
            </a:r>
            <a:r>
              <a:rPr lang="ja-JP" altLang="en-US" sz="2400">
                <a:solidFill>
                  <a:srgbClr val="FFFF00"/>
                </a:solidFill>
                <a:effectLst/>
              </a:rPr>
              <a:t>限定された興味と強いこだわり</a:t>
            </a:r>
            <a:r>
              <a:rPr lang="ja-JP" altLang="en-US" sz="2400">
                <a:effectLst/>
              </a:rPr>
              <a:t>、注意の障害、衝動性の障害</a:t>
            </a:r>
          </a:p>
          <a:p>
            <a:pPr lvl="1">
              <a:lnSpc>
                <a:spcPct val="90000"/>
              </a:lnSpc>
            </a:pPr>
            <a:r>
              <a:rPr lang="ja-JP" altLang="en-US" sz="2400">
                <a:solidFill>
                  <a:srgbClr val="FFFF00"/>
                </a:solidFill>
                <a:effectLst/>
              </a:rPr>
              <a:t>二次障害としてうつ状態</a:t>
            </a:r>
            <a:r>
              <a:rPr lang="ja-JP" altLang="en-US" sz="2400">
                <a:effectLst/>
              </a:rPr>
              <a:t>を呈しやすい</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4114800" y="2667000"/>
            <a:ext cx="0" cy="1143000"/>
          </a:xfrm>
          <a:prstGeom prst="line">
            <a:avLst/>
          </a:prstGeom>
          <a:noFill/>
          <a:ln w="38100" cap="sq">
            <a:solidFill>
              <a:srgbClr val="FF9933"/>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7" name="Line 3"/>
          <p:cNvSpPr>
            <a:spLocks noChangeShapeType="1"/>
          </p:cNvSpPr>
          <p:nvPr/>
        </p:nvSpPr>
        <p:spPr bwMode="auto">
          <a:xfrm flipH="1">
            <a:off x="3124200" y="3810000"/>
            <a:ext cx="990600" cy="762000"/>
          </a:xfrm>
          <a:prstGeom prst="line">
            <a:avLst/>
          </a:prstGeom>
          <a:noFill/>
          <a:ln w="38100" cap="sq">
            <a:solidFill>
              <a:srgbClr val="FF99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8" name="Line 4"/>
          <p:cNvSpPr>
            <a:spLocks noChangeShapeType="1"/>
          </p:cNvSpPr>
          <p:nvPr/>
        </p:nvSpPr>
        <p:spPr bwMode="auto">
          <a:xfrm>
            <a:off x="4114800" y="3810000"/>
            <a:ext cx="1066800" cy="762000"/>
          </a:xfrm>
          <a:prstGeom prst="line">
            <a:avLst/>
          </a:prstGeom>
          <a:noFill/>
          <a:ln w="38100" cap="sq">
            <a:solidFill>
              <a:srgbClr val="FF99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47109" name="Text Box 5"/>
          <p:cNvSpPr txBox="1">
            <a:spLocks noChangeArrowheads="1"/>
          </p:cNvSpPr>
          <p:nvPr/>
        </p:nvSpPr>
        <p:spPr bwMode="auto">
          <a:xfrm>
            <a:off x="3581400" y="2133600"/>
            <a:ext cx="121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imes New Roman" pitchFamily="18" charset="0"/>
              </a:rPr>
              <a:t>思考</a:t>
            </a:r>
          </a:p>
        </p:txBody>
      </p:sp>
      <p:sp>
        <p:nvSpPr>
          <p:cNvPr id="47110" name="Text Box 6"/>
          <p:cNvSpPr txBox="1">
            <a:spLocks noChangeArrowheads="1"/>
          </p:cNvSpPr>
          <p:nvPr/>
        </p:nvSpPr>
        <p:spPr bwMode="auto">
          <a:xfrm>
            <a:off x="2590800" y="4648200"/>
            <a:ext cx="137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imes New Roman" pitchFamily="18" charset="0"/>
              </a:rPr>
              <a:t>感情</a:t>
            </a:r>
          </a:p>
        </p:txBody>
      </p:sp>
      <p:sp>
        <p:nvSpPr>
          <p:cNvPr id="47111" name="Text Box 7"/>
          <p:cNvSpPr txBox="1">
            <a:spLocks noChangeArrowheads="1"/>
          </p:cNvSpPr>
          <p:nvPr/>
        </p:nvSpPr>
        <p:spPr bwMode="auto">
          <a:xfrm>
            <a:off x="4876800" y="4572000"/>
            <a:ext cx="144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3200">
                <a:latin typeface="Times New Roman" pitchFamily="18" charset="0"/>
              </a:rPr>
              <a:t>意欲</a:t>
            </a:r>
          </a:p>
        </p:txBody>
      </p:sp>
      <p:sp>
        <p:nvSpPr>
          <p:cNvPr id="12296" name="Rectangle 8"/>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solidFill>
                  <a:srgbClr val="FFFF00"/>
                </a:solidFill>
                <a:effectLst/>
              </a:rPr>
              <a:t>心の動きの</a:t>
            </a:r>
            <a:r>
              <a:rPr lang="en-US" altLang="ja-JP">
                <a:solidFill>
                  <a:srgbClr val="FFFF00"/>
                </a:solidFill>
                <a:effectLst/>
              </a:rPr>
              <a:t>3</a:t>
            </a:r>
            <a:r>
              <a:rPr lang="ja-JP" altLang="en-US">
                <a:solidFill>
                  <a:srgbClr val="FFFF00"/>
                </a:solidFill>
                <a:effectLst/>
              </a:rPr>
              <a:t>要素</a:t>
            </a:r>
          </a:p>
        </p:txBody>
      </p:sp>
      <p:pic>
        <p:nvPicPr>
          <p:cNvPr id="47113" name="Picture 9" descr="j00786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524000"/>
            <a:ext cx="992188" cy="2133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4" name="Picture 10" descr="j00786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524000"/>
            <a:ext cx="777875" cy="2362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5" name="Picture 11" descr="j00787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800600"/>
            <a:ext cx="1868488" cy="18478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7116" name="Picture 12" descr="j00787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1550" y="4724400"/>
            <a:ext cx="1506538" cy="1871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7114"/>
                                        </p:tgtEl>
                                        <p:attrNameLst>
                                          <p:attrName>style.visibility</p:attrName>
                                        </p:attrNameLst>
                                      </p:cBhvr>
                                      <p:to>
                                        <p:strVal val="visible"/>
                                      </p:to>
                                    </p:set>
                                    <p:anim calcmode="lin" valueType="num">
                                      <p:cBhvr additive="base">
                                        <p:cTn id="7" dur="500" fill="hold"/>
                                        <p:tgtEl>
                                          <p:spTgt spid="47114"/>
                                        </p:tgtEl>
                                        <p:attrNameLst>
                                          <p:attrName>ppt_x</p:attrName>
                                        </p:attrNameLst>
                                      </p:cBhvr>
                                      <p:tavLst>
                                        <p:tav tm="0">
                                          <p:val>
                                            <p:strVal val="0-#ppt_w/2"/>
                                          </p:val>
                                        </p:tav>
                                        <p:tav tm="100000">
                                          <p:val>
                                            <p:strVal val="#ppt_x"/>
                                          </p:val>
                                        </p:tav>
                                      </p:tavLst>
                                    </p:anim>
                                    <p:anim calcmode="lin" valueType="num">
                                      <p:cBhvr additive="base">
                                        <p:cTn id="8" dur="500" fill="hold"/>
                                        <p:tgtEl>
                                          <p:spTgt spid="471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7113"/>
                                        </p:tgtEl>
                                        <p:attrNameLst>
                                          <p:attrName>style.visibility</p:attrName>
                                        </p:attrNameLst>
                                      </p:cBhvr>
                                      <p:to>
                                        <p:strVal val="visible"/>
                                      </p:to>
                                    </p:set>
                                    <p:anim calcmode="lin" valueType="num">
                                      <p:cBhvr additive="base">
                                        <p:cTn id="13" dur="500" fill="hold"/>
                                        <p:tgtEl>
                                          <p:spTgt spid="47113"/>
                                        </p:tgtEl>
                                        <p:attrNameLst>
                                          <p:attrName>ppt_x</p:attrName>
                                        </p:attrNameLst>
                                      </p:cBhvr>
                                      <p:tavLst>
                                        <p:tav tm="0">
                                          <p:val>
                                            <p:strVal val="1+#ppt_w/2"/>
                                          </p:val>
                                        </p:tav>
                                        <p:tav tm="100000">
                                          <p:val>
                                            <p:strVal val="#ppt_x"/>
                                          </p:val>
                                        </p:tav>
                                      </p:tavLst>
                                    </p:anim>
                                    <p:anim calcmode="lin" valueType="num">
                                      <p:cBhvr additive="base">
                                        <p:cTn id="14"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6"/>
                                        </p:tgtEl>
                                        <p:attrNameLst>
                                          <p:attrName>style.visibility</p:attrName>
                                        </p:attrNameLst>
                                      </p:cBhvr>
                                      <p:to>
                                        <p:strVal val="visible"/>
                                      </p:to>
                                    </p:set>
                                    <p:anim calcmode="lin" valueType="num">
                                      <p:cBhvr additive="base">
                                        <p:cTn id="19" dur="500" fill="hold"/>
                                        <p:tgtEl>
                                          <p:spTgt spid="47106"/>
                                        </p:tgtEl>
                                        <p:attrNameLst>
                                          <p:attrName>ppt_x</p:attrName>
                                        </p:attrNameLst>
                                      </p:cBhvr>
                                      <p:tavLst>
                                        <p:tav tm="0">
                                          <p:val>
                                            <p:strVal val="0-#ppt_w/2"/>
                                          </p:val>
                                        </p:tav>
                                        <p:tav tm="100000">
                                          <p:val>
                                            <p:strVal val="#ppt_x"/>
                                          </p:val>
                                        </p:tav>
                                      </p:tavLst>
                                    </p:anim>
                                    <p:anim calcmode="lin" valueType="num">
                                      <p:cBhvr additive="base">
                                        <p:cTn id="20" dur="500" fill="hold"/>
                                        <p:tgtEl>
                                          <p:spTgt spid="471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par>
                                <p:cTn id="21" presetID="2" presetClass="entr" presetSubtype="8" fill="hold" grpId="0" nodeType="withEffect">
                                  <p:stCondLst>
                                    <p:cond delay="0"/>
                                  </p:stCondLst>
                                  <p:childTnLst>
                                    <p:set>
                                      <p:cBhvr>
                                        <p:cTn id="22" dur="1" fill="hold">
                                          <p:stCondLst>
                                            <p:cond delay="0"/>
                                          </p:stCondLst>
                                        </p:cTn>
                                        <p:tgtEl>
                                          <p:spTgt spid="47109"/>
                                        </p:tgtEl>
                                        <p:attrNameLst>
                                          <p:attrName>style.visibility</p:attrName>
                                        </p:attrNameLst>
                                      </p:cBhvr>
                                      <p:to>
                                        <p:strVal val="visible"/>
                                      </p:to>
                                    </p:set>
                                    <p:anim calcmode="lin" valueType="num">
                                      <p:cBhvr additive="base">
                                        <p:cTn id="23" dur="500" fill="hold"/>
                                        <p:tgtEl>
                                          <p:spTgt spid="47109"/>
                                        </p:tgtEl>
                                        <p:attrNameLst>
                                          <p:attrName>ppt_x</p:attrName>
                                        </p:attrNameLst>
                                      </p:cBhvr>
                                      <p:tavLst>
                                        <p:tav tm="0">
                                          <p:val>
                                            <p:strVal val="0-#ppt_w/2"/>
                                          </p:val>
                                        </p:tav>
                                        <p:tav tm="100000">
                                          <p:val>
                                            <p:strVal val="#ppt_x"/>
                                          </p:val>
                                        </p:tav>
                                      </p:tavLst>
                                    </p:anim>
                                    <p:anim calcmode="lin" valueType="num">
                                      <p:cBhvr additive="base">
                                        <p:cTn id="24" dur="500" fill="hold"/>
                                        <p:tgtEl>
                                          <p:spTgt spid="471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2" fill="hold" nodeType="clickEffect">
                                  <p:stCondLst>
                                    <p:cond delay="0"/>
                                  </p:stCondLst>
                                  <p:childTnLst>
                                    <p:set>
                                      <p:cBhvr>
                                        <p:cTn id="28" dur="1" fill="hold">
                                          <p:stCondLst>
                                            <p:cond delay="0"/>
                                          </p:stCondLst>
                                        </p:cTn>
                                        <p:tgtEl>
                                          <p:spTgt spid="47115"/>
                                        </p:tgtEl>
                                        <p:attrNameLst>
                                          <p:attrName>style.visibility</p:attrName>
                                        </p:attrNameLst>
                                      </p:cBhvr>
                                      <p:to>
                                        <p:strVal val="visible"/>
                                      </p:to>
                                    </p:set>
                                    <p:anim calcmode="lin" valueType="num">
                                      <p:cBhvr additive="base">
                                        <p:cTn id="29" dur="500" fill="hold"/>
                                        <p:tgtEl>
                                          <p:spTgt spid="47115"/>
                                        </p:tgtEl>
                                        <p:attrNameLst>
                                          <p:attrName>ppt_x</p:attrName>
                                        </p:attrNameLst>
                                      </p:cBhvr>
                                      <p:tavLst>
                                        <p:tav tm="0">
                                          <p:val>
                                            <p:strVal val="0-#ppt_w/2"/>
                                          </p:val>
                                        </p:tav>
                                        <p:tav tm="100000">
                                          <p:val>
                                            <p:strVal val="#ppt_x"/>
                                          </p:val>
                                        </p:tav>
                                      </p:tavLst>
                                    </p:anim>
                                    <p:anim calcmode="lin" valueType="num">
                                      <p:cBhvr additive="base">
                                        <p:cTn id="30" dur="500" fill="hold"/>
                                        <p:tgtEl>
                                          <p:spTgt spid="4711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7107"/>
                                        </p:tgtEl>
                                        <p:attrNameLst>
                                          <p:attrName>style.visibility</p:attrName>
                                        </p:attrNameLst>
                                      </p:cBhvr>
                                      <p:to>
                                        <p:strVal val="visible"/>
                                      </p:to>
                                    </p:set>
                                    <p:anim calcmode="lin" valueType="num">
                                      <p:cBhvr additive="base">
                                        <p:cTn id="35" dur="500" fill="hold"/>
                                        <p:tgtEl>
                                          <p:spTgt spid="47107"/>
                                        </p:tgtEl>
                                        <p:attrNameLst>
                                          <p:attrName>ppt_x</p:attrName>
                                        </p:attrNameLst>
                                      </p:cBhvr>
                                      <p:tavLst>
                                        <p:tav tm="0">
                                          <p:val>
                                            <p:strVal val="0-#ppt_w/2"/>
                                          </p:val>
                                        </p:tav>
                                        <p:tav tm="100000">
                                          <p:val>
                                            <p:strVal val="#ppt_x"/>
                                          </p:val>
                                        </p:tav>
                                      </p:tavLst>
                                    </p:anim>
                                    <p:anim calcmode="lin" valueType="num">
                                      <p:cBhvr additive="base">
                                        <p:cTn id="36" dur="500" fill="hold"/>
                                        <p:tgtEl>
                                          <p:spTgt spid="471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par>
                                <p:cTn id="37" presetID="2" presetClass="entr" presetSubtype="8" fill="hold" grpId="0" nodeType="withEffect">
                                  <p:stCondLst>
                                    <p:cond delay="0"/>
                                  </p:stCondLst>
                                  <p:childTnLst>
                                    <p:set>
                                      <p:cBhvr>
                                        <p:cTn id="38" dur="1" fill="hold">
                                          <p:stCondLst>
                                            <p:cond delay="0"/>
                                          </p:stCondLst>
                                        </p:cTn>
                                        <p:tgtEl>
                                          <p:spTgt spid="47110"/>
                                        </p:tgtEl>
                                        <p:attrNameLst>
                                          <p:attrName>style.visibility</p:attrName>
                                        </p:attrNameLst>
                                      </p:cBhvr>
                                      <p:to>
                                        <p:strVal val="visible"/>
                                      </p:to>
                                    </p:set>
                                    <p:anim calcmode="lin" valueType="num">
                                      <p:cBhvr additive="base">
                                        <p:cTn id="39" dur="500" fill="hold"/>
                                        <p:tgtEl>
                                          <p:spTgt spid="47110"/>
                                        </p:tgtEl>
                                        <p:attrNameLst>
                                          <p:attrName>ppt_x</p:attrName>
                                        </p:attrNameLst>
                                      </p:cBhvr>
                                      <p:tavLst>
                                        <p:tav tm="0">
                                          <p:val>
                                            <p:strVal val="0-#ppt_w/2"/>
                                          </p:val>
                                        </p:tav>
                                        <p:tav tm="100000">
                                          <p:val>
                                            <p:strVal val="#ppt_x"/>
                                          </p:val>
                                        </p:tav>
                                      </p:tavLst>
                                    </p:anim>
                                    <p:anim calcmode="lin" valueType="num">
                                      <p:cBhvr additive="base">
                                        <p:cTn id="40" dur="500" fill="hold"/>
                                        <p:tgtEl>
                                          <p:spTgt spid="471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6" fill="hold" nodeType="clickEffect">
                                  <p:stCondLst>
                                    <p:cond delay="0"/>
                                  </p:stCondLst>
                                  <p:childTnLst>
                                    <p:set>
                                      <p:cBhvr>
                                        <p:cTn id="44" dur="1" fill="hold">
                                          <p:stCondLst>
                                            <p:cond delay="0"/>
                                          </p:stCondLst>
                                        </p:cTn>
                                        <p:tgtEl>
                                          <p:spTgt spid="47116"/>
                                        </p:tgtEl>
                                        <p:attrNameLst>
                                          <p:attrName>style.visibility</p:attrName>
                                        </p:attrNameLst>
                                      </p:cBhvr>
                                      <p:to>
                                        <p:strVal val="visible"/>
                                      </p:to>
                                    </p:set>
                                    <p:anim calcmode="lin" valueType="num">
                                      <p:cBhvr additive="base">
                                        <p:cTn id="45" dur="500" fill="hold"/>
                                        <p:tgtEl>
                                          <p:spTgt spid="47116"/>
                                        </p:tgtEl>
                                        <p:attrNameLst>
                                          <p:attrName>ppt_x</p:attrName>
                                        </p:attrNameLst>
                                      </p:cBhvr>
                                      <p:tavLst>
                                        <p:tav tm="0">
                                          <p:val>
                                            <p:strVal val="1+#ppt_w/2"/>
                                          </p:val>
                                        </p:tav>
                                        <p:tav tm="100000">
                                          <p:val>
                                            <p:strVal val="#ppt_x"/>
                                          </p:val>
                                        </p:tav>
                                      </p:tavLst>
                                    </p:anim>
                                    <p:anim calcmode="lin" valueType="num">
                                      <p:cBhvr additive="base">
                                        <p:cTn id="46" dur="500" fill="hold"/>
                                        <p:tgtEl>
                                          <p:spTgt spid="47116"/>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47108"/>
                                        </p:tgtEl>
                                        <p:attrNameLst>
                                          <p:attrName>style.visibility</p:attrName>
                                        </p:attrNameLst>
                                      </p:cBhvr>
                                      <p:to>
                                        <p:strVal val="visible"/>
                                      </p:to>
                                    </p:set>
                                    <p:anim calcmode="lin" valueType="num">
                                      <p:cBhvr additive="base">
                                        <p:cTn id="51" dur="500" fill="hold"/>
                                        <p:tgtEl>
                                          <p:spTgt spid="47108"/>
                                        </p:tgtEl>
                                        <p:attrNameLst>
                                          <p:attrName>ppt_x</p:attrName>
                                        </p:attrNameLst>
                                      </p:cBhvr>
                                      <p:tavLst>
                                        <p:tav tm="0">
                                          <p:val>
                                            <p:strVal val="1+#ppt_w/2"/>
                                          </p:val>
                                        </p:tav>
                                        <p:tav tm="100000">
                                          <p:val>
                                            <p:strVal val="#ppt_x"/>
                                          </p:val>
                                        </p:tav>
                                      </p:tavLst>
                                    </p:anim>
                                    <p:anim calcmode="lin" valueType="num">
                                      <p:cBhvr additive="base">
                                        <p:cTn id="52" dur="500" fill="hold"/>
                                        <p:tgtEl>
                                          <p:spTgt spid="471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2" name="type.wav"/>
                                        </p:tgtEl>
                                      </p:cMediaNode>
                                    </p:audio>
                                  </p:subTnLst>
                                </p:cTn>
                              </p:par>
                              <p:par>
                                <p:cTn id="53" presetID="2" presetClass="entr" presetSubtype="2" fill="hold" grpId="0" nodeType="withEffect">
                                  <p:stCondLst>
                                    <p:cond delay="0"/>
                                  </p:stCondLst>
                                  <p:childTnLst>
                                    <p:set>
                                      <p:cBhvr>
                                        <p:cTn id="54" dur="1" fill="hold">
                                          <p:stCondLst>
                                            <p:cond delay="0"/>
                                          </p:stCondLst>
                                        </p:cTn>
                                        <p:tgtEl>
                                          <p:spTgt spid="47111"/>
                                        </p:tgtEl>
                                        <p:attrNameLst>
                                          <p:attrName>style.visibility</p:attrName>
                                        </p:attrNameLst>
                                      </p:cBhvr>
                                      <p:to>
                                        <p:strVal val="visible"/>
                                      </p:to>
                                    </p:set>
                                    <p:anim calcmode="lin" valueType="num">
                                      <p:cBhvr additive="base">
                                        <p:cTn id="55" dur="500" fill="hold"/>
                                        <p:tgtEl>
                                          <p:spTgt spid="47111"/>
                                        </p:tgtEl>
                                        <p:attrNameLst>
                                          <p:attrName>ppt_x</p:attrName>
                                        </p:attrNameLst>
                                      </p:cBhvr>
                                      <p:tavLst>
                                        <p:tav tm="0">
                                          <p:val>
                                            <p:strVal val="1+#ppt_w/2"/>
                                          </p:val>
                                        </p:tav>
                                        <p:tav tm="100000">
                                          <p:val>
                                            <p:strVal val="#ppt_x"/>
                                          </p:val>
                                        </p:tav>
                                      </p:tavLst>
                                    </p:anim>
                                    <p:anim calcmode="lin" valueType="num">
                                      <p:cBhvr additive="base">
                                        <p:cTn id="56" dur="500" fill="hold"/>
                                        <p:tgtEl>
                                          <p:spTgt spid="471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7" grpId="0" animBg="1"/>
      <p:bldP spid="47108" grpId="0" animBg="1"/>
      <p:bldP spid="47109" grpId="0" autoUpdateAnimBg="0"/>
      <p:bldP spid="47110" grpId="0" autoUpdateAnimBg="0"/>
      <p:bldP spid="47111"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0EB57E-8B8D-49D5-92F2-05E158D21235}"/>
              </a:ext>
            </a:extLst>
          </p:cNvPr>
          <p:cNvSpPr>
            <a:spLocks noGrp="1"/>
          </p:cNvSpPr>
          <p:nvPr>
            <p:ph type="title"/>
          </p:nvPr>
        </p:nvSpPr>
        <p:spPr/>
        <p:txBody>
          <a:bodyPr/>
          <a:lstStyle/>
          <a:p>
            <a:r>
              <a:rPr kumimoji="1" lang="ja-JP" altLang="en-US" dirty="0"/>
              <a:t>自閉スペクトラム症</a:t>
            </a:r>
          </a:p>
        </p:txBody>
      </p:sp>
      <p:sp>
        <p:nvSpPr>
          <p:cNvPr id="3" name="コンテンツ プレースホルダー 2">
            <a:extLst>
              <a:ext uri="{FF2B5EF4-FFF2-40B4-BE49-F238E27FC236}">
                <a16:creationId xmlns:a16="http://schemas.microsoft.com/office/drawing/2014/main" id="{0A9953F4-2C28-4CF4-A4D4-3FF441939203}"/>
              </a:ext>
            </a:extLst>
          </p:cNvPr>
          <p:cNvSpPr>
            <a:spLocks noGrp="1"/>
          </p:cNvSpPr>
          <p:nvPr>
            <p:ph idx="1"/>
          </p:nvPr>
        </p:nvSpPr>
        <p:spPr/>
        <p:txBody>
          <a:bodyPr/>
          <a:lstStyle/>
          <a:p>
            <a:r>
              <a:rPr kumimoji="1" lang="en-US" altLang="ja-JP" dirty="0"/>
              <a:t>DSM-</a:t>
            </a:r>
            <a:r>
              <a:rPr lang="en-US" altLang="ja-JP" dirty="0"/>
              <a:t>Ⅳ</a:t>
            </a:r>
            <a:r>
              <a:rPr lang="ja-JP" altLang="en-US" dirty="0"/>
              <a:t>、</a:t>
            </a:r>
            <a:r>
              <a:rPr lang="en-US" altLang="ja-JP" dirty="0"/>
              <a:t>ICD-10</a:t>
            </a:r>
            <a:r>
              <a:rPr lang="ja-JP" altLang="en-US" dirty="0"/>
              <a:t>で自閉性障害、アスペルガー障害を含む広汎性発達障がいとされていたものが、</a:t>
            </a:r>
            <a:r>
              <a:rPr lang="en-US" altLang="ja-JP" dirty="0"/>
              <a:t>DSM-5,ICD-11</a:t>
            </a:r>
            <a:r>
              <a:rPr lang="ja-JP" altLang="en-US" dirty="0"/>
              <a:t>では、自閉スペクトラム症という</a:t>
            </a:r>
            <a:r>
              <a:rPr lang="ja-JP" altLang="en-US" dirty="0">
                <a:solidFill>
                  <a:srgbClr val="FFFF00"/>
                </a:solidFill>
              </a:rPr>
              <a:t>連続体モデル</a:t>
            </a:r>
            <a:r>
              <a:rPr lang="ja-JP" altLang="en-US" dirty="0"/>
              <a:t>でまとめられた。</a:t>
            </a:r>
            <a:endParaRPr lang="en-US" altLang="ja-JP" dirty="0"/>
          </a:p>
          <a:p>
            <a:r>
              <a:rPr kumimoji="1" lang="en-US" altLang="ja-JP" dirty="0"/>
              <a:t>A.</a:t>
            </a:r>
            <a:r>
              <a:rPr kumimoji="1" lang="ja-JP" altLang="en-US" dirty="0"/>
              <a:t>社会的コミュニケーション及び対人的相互反応における持続的欠陥</a:t>
            </a:r>
            <a:endParaRPr kumimoji="1" lang="en-US" altLang="ja-JP" dirty="0"/>
          </a:p>
          <a:p>
            <a:r>
              <a:rPr lang="en-US" altLang="ja-JP" dirty="0"/>
              <a:t>B.</a:t>
            </a:r>
            <a:r>
              <a:rPr lang="ja-JP" altLang="en-US" dirty="0"/>
              <a:t>行動、興味、または活動の限定された反復的様式</a:t>
            </a:r>
            <a:endParaRPr kumimoji="1" lang="ja-JP" altLang="en-US" dirty="0"/>
          </a:p>
        </p:txBody>
      </p:sp>
    </p:spTree>
    <p:extLst>
      <p:ext uri="{BB962C8B-B14F-4D97-AF65-F5344CB8AC3E}">
        <p14:creationId xmlns:p14="http://schemas.microsoft.com/office/powerpoint/2010/main" val="488241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A3E105-BB4B-48CE-AC57-0BD1E780598A}"/>
              </a:ext>
            </a:extLst>
          </p:cNvPr>
          <p:cNvSpPr>
            <a:spLocks noGrp="1"/>
          </p:cNvSpPr>
          <p:nvPr>
            <p:ph type="title"/>
          </p:nvPr>
        </p:nvSpPr>
        <p:spPr>
          <a:xfrm>
            <a:off x="457200" y="277812"/>
            <a:ext cx="8229600" cy="1783035"/>
          </a:xfrm>
        </p:spPr>
        <p:txBody>
          <a:bodyPr/>
          <a:lstStyle/>
          <a:p>
            <a:pPr marL="342900" marR="0" lvl="0" indent="-342900" defTabSz="914400" rtl="0" eaLnBrk="0" fontAlgn="base" latinLnBrk="0" hangingPunct="0">
              <a:lnSpc>
                <a:spcPct val="100000"/>
              </a:lnSpc>
              <a:spcBef>
                <a:spcPct val="20000"/>
              </a:spcBef>
              <a:spcAft>
                <a:spcPct val="0"/>
              </a:spcAft>
              <a:tabLst/>
              <a:defRPr/>
            </a:pPr>
            <a:r>
              <a:rPr kumimoji="1" lang="en-US" altLang="ja-JP" sz="3200" b="0"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a:cs typeface="+mn-cs"/>
              </a:rPr>
              <a:t>A.</a:t>
            </a:r>
            <a:r>
              <a:rPr kumimoji="1" lang="ja-JP" altLang="en-US" sz="3200" b="0"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a:ea typeface="ＭＳ Ｐゴシック"/>
                <a:cs typeface="+mn-cs"/>
              </a:rPr>
              <a:t>社会的コミュニケーション及び対人的相互反応における持続的欠陥</a:t>
            </a:r>
            <a:br>
              <a:rPr kumimoji="1" lang="en-US" altLang="ja-JP"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a:cs typeface="+mn-cs"/>
              </a:rPr>
            </a:br>
            <a:endParaRPr kumimoji="1" lang="ja-JP" altLang="en-US" dirty="0"/>
          </a:p>
        </p:txBody>
      </p:sp>
      <p:sp>
        <p:nvSpPr>
          <p:cNvPr id="3" name="コンテンツ プレースホルダー 2">
            <a:extLst>
              <a:ext uri="{FF2B5EF4-FFF2-40B4-BE49-F238E27FC236}">
                <a16:creationId xmlns:a16="http://schemas.microsoft.com/office/drawing/2014/main" id="{76A7C8C9-FE19-4FD3-8641-D1D8C3DA6F64}"/>
              </a:ext>
            </a:extLst>
          </p:cNvPr>
          <p:cNvSpPr>
            <a:spLocks noGrp="1"/>
          </p:cNvSpPr>
          <p:nvPr>
            <p:ph idx="1"/>
          </p:nvPr>
        </p:nvSpPr>
        <p:spPr>
          <a:xfrm>
            <a:off x="457200" y="1412776"/>
            <a:ext cx="8229600" cy="5040560"/>
          </a:xfrm>
        </p:spPr>
        <p:txBody>
          <a:bodyPr/>
          <a:lstStyle/>
          <a:p>
            <a:r>
              <a:rPr kumimoji="1" lang="ja-JP" altLang="en-US" dirty="0"/>
              <a:t>相互の対人的ー情緒関係の欠落</a:t>
            </a:r>
            <a:endParaRPr kumimoji="1" lang="en-US" altLang="ja-JP" dirty="0"/>
          </a:p>
          <a:p>
            <a:pPr lvl="1"/>
            <a:r>
              <a:rPr lang="ja-JP" altLang="en-US" dirty="0"/>
              <a:t>異常に近づく、通常の会話のやり取りができない</a:t>
            </a:r>
            <a:endParaRPr lang="en-US" altLang="ja-JP" dirty="0"/>
          </a:p>
          <a:p>
            <a:pPr lvl="1"/>
            <a:r>
              <a:rPr kumimoji="1" lang="ja-JP" altLang="en-US" dirty="0"/>
              <a:t>興味、情動、感情を共有できない</a:t>
            </a:r>
            <a:endParaRPr kumimoji="1" lang="en-US" altLang="ja-JP" dirty="0"/>
          </a:p>
          <a:p>
            <a:r>
              <a:rPr lang="ja-JP" altLang="en-US" dirty="0"/>
              <a:t>非言語的コミュニケーション行動の欠如や</a:t>
            </a:r>
            <a:endParaRPr lang="en-US" altLang="ja-JP" dirty="0"/>
          </a:p>
          <a:p>
            <a:pPr marL="0" indent="0">
              <a:buNone/>
            </a:pPr>
            <a:r>
              <a:rPr lang="ja-JP" altLang="en-US" dirty="0"/>
              <a:t>まとまりの悪い言語的コミュニケーション</a:t>
            </a:r>
            <a:endParaRPr lang="en-US" altLang="ja-JP" dirty="0"/>
          </a:p>
          <a:p>
            <a:pPr marL="0" indent="0">
              <a:buNone/>
            </a:pPr>
            <a:r>
              <a:rPr lang="ja-JP" altLang="en-US" dirty="0"/>
              <a:t>　－視線が合わない、身振りの理解ができない</a:t>
            </a:r>
            <a:endParaRPr lang="en-US" altLang="ja-JP" dirty="0"/>
          </a:p>
          <a:p>
            <a:pPr marL="0" indent="0">
              <a:buNone/>
            </a:pPr>
            <a:r>
              <a:rPr lang="ja-JP" altLang="en-US" dirty="0">
                <a:solidFill>
                  <a:srgbClr val="FF0000"/>
                </a:solidFill>
              </a:rPr>
              <a:t>■</a:t>
            </a:r>
            <a:r>
              <a:rPr lang="ja-JP" altLang="en-US" dirty="0"/>
              <a:t>人間関係を発展させそれを維持し理解することの欠陥</a:t>
            </a:r>
            <a:endParaRPr lang="en-US" altLang="ja-JP" dirty="0"/>
          </a:p>
          <a:p>
            <a:pPr marL="0" indent="0">
              <a:buNone/>
            </a:pPr>
            <a:r>
              <a:rPr kumimoji="1" lang="ja-JP" altLang="en-US" dirty="0"/>
              <a:t>　－様々な社会状況に合った行動ができない</a:t>
            </a:r>
          </a:p>
        </p:txBody>
      </p:sp>
    </p:spTree>
    <p:extLst>
      <p:ext uri="{BB962C8B-B14F-4D97-AF65-F5344CB8AC3E}">
        <p14:creationId xmlns:p14="http://schemas.microsoft.com/office/powerpoint/2010/main" val="1671893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69CA42-B1D0-4776-A690-200A255D651A}"/>
              </a:ext>
            </a:extLst>
          </p:cNvPr>
          <p:cNvSpPr>
            <a:spLocks noGrp="1"/>
          </p:cNvSpPr>
          <p:nvPr>
            <p:ph type="title"/>
          </p:nvPr>
        </p:nvSpPr>
        <p:spPr>
          <a:xfrm>
            <a:off x="457200" y="980727"/>
            <a:ext cx="8229600" cy="440085"/>
          </a:xfrm>
        </p:spPr>
        <p:txBody>
          <a:bodyPr/>
          <a:lstStyle/>
          <a:p>
            <a:r>
              <a:rPr lang="en-US" altLang="ja-JP" sz="3200" dirty="0"/>
              <a:t>B.</a:t>
            </a:r>
            <a:r>
              <a:rPr lang="ja-JP" altLang="en-US" sz="3200" dirty="0"/>
              <a:t>行動、興味、または活動</a:t>
            </a:r>
            <a:br>
              <a:rPr lang="en-US" altLang="ja-JP" sz="3200" dirty="0"/>
            </a:br>
            <a:r>
              <a:rPr lang="ja-JP" altLang="en-US" sz="3200" dirty="0"/>
              <a:t>の限定された反復的様式</a:t>
            </a:r>
            <a:br>
              <a:rPr kumimoji="1"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A9F4EB1A-8125-49B4-9FA4-DDA7D9FD8181}"/>
              </a:ext>
            </a:extLst>
          </p:cNvPr>
          <p:cNvSpPr>
            <a:spLocks noGrp="1"/>
          </p:cNvSpPr>
          <p:nvPr>
            <p:ph idx="1"/>
          </p:nvPr>
        </p:nvSpPr>
        <p:spPr>
          <a:xfrm>
            <a:off x="323528" y="1600200"/>
            <a:ext cx="8640960" cy="4925144"/>
          </a:xfrm>
        </p:spPr>
        <p:txBody>
          <a:bodyPr/>
          <a:lstStyle/>
          <a:p>
            <a:r>
              <a:rPr kumimoji="1" lang="ja-JP" altLang="en-US" dirty="0"/>
              <a:t>常同的、反復的な身体運動、物の使用、会話。</a:t>
            </a:r>
            <a:endParaRPr kumimoji="1" lang="en-US" altLang="ja-JP" dirty="0"/>
          </a:p>
          <a:p>
            <a:pPr lvl="1"/>
            <a:r>
              <a:rPr lang="ja-JP" altLang="en-US" dirty="0"/>
              <a:t>体を奇妙に動かし続ける、</a:t>
            </a:r>
            <a:endParaRPr lang="en-US" altLang="ja-JP" dirty="0"/>
          </a:p>
          <a:p>
            <a:pPr lvl="1"/>
            <a:r>
              <a:rPr kumimoji="1" lang="ja-JP" altLang="en-US" dirty="0"/>
              <a:t>おもちゃの車を一列に並べる</a:t>
            </a:r>
            <a:endParaRPr kumimoji="1" lang="en-US" altLang="ja-JP" dirty="0"/>
          </a:p>
          <a:p>
            <a:pPr lvl="1"/>
            <a:r>
              <a:rPr kumimoji="1" lang="ja-JP" altLang="en-US" dirty="0"/>
              <a:t>オーム返し、場にそぐわない独語の繰り返し</a:t>
            </a:r>
            <a:endParaRPr kumimoji="1" lang="en-US" altLang="ja-JP" dirty="0"/>
          </a:p>
          <a:p>
            <a:r>
              <a:rPr lang="ja-JP" altLang="en-US" dirty="0"/>
              <a:t>同一性への固執、習慣への頑なこだわり、言語的、非言語的な儀式的行動様式</a:t>
            </a:r>
            <a:endParaRPr lang="en-US" altLang="ja-JP" dirty="0"/>
          </a:p>
          <a:p>
            <a:r>
              <a:rPr kumimoji="1" lang="ja-JP" altLang="en-US" dirty="0"/>
              <a:t>強度で異常などど限定され執着する興味</a:t>
            </a:r>
            <a:endParaRPr kumimoji="1" lang="en-US" altLang="ja-JP" dirty="0"/>
          </a:p>
          <a:p>
            <a:r>
              <a:rPr lang="ja-JP" altLang="en-US" dirty="0"/>
              <a:t>感覚刺激に対する過敏さと鈍感さ、ある感覚的側面への並外れた興味</a:t>
            </a:r>
            <a:endParaRPr kumimoji="1" lang="ja-JP" altLang="en-US" dirty="0"/>
          </a:p>
        </p:txBody>
      </p:sp>
    </p:spTree>
    <p:extLst>
      <p:ext uri="{BB962C8B-B14F-4D97-AF65-F5344CB8AC3E}">
        <p14:creationId xmlns:p14="http://schemas.microsoft.com/office/powerpoint/2010/main" val="3684484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D18193-55A1-4440-9702-64829E418BD0}"/>
              </a:ext>
            </a:extLst>
          </p:cNvPr>
          <p:cNvSpPr>
            <a:spLocks noGrp="1"/>
          </p:cNvSpPr>
          <p:nvPr>
            <p:ph type="title"/>
          </p:nvPr>
        </p:nvSpPr>
        <p:spPr/>
        <p:txBody>
          <a:bodyPr/>
          <a:lstStyle/>
          <a:p>
            <a:r>
              <a:rPr kumimoji="1" lang="ja-JP" altLang="en-US" dirty="0"/>
              <a:t>自閉スペクトラム症の認知機能</a:t>
            </a:r>
          </a:p>
        </p:txBody>
      </p:sp>
      <p:sp>
        <p:nvSpPr>
          <p:cNvPr id="3" name="コンテンツ プレースホルダー 2">
            <a:extLst>
              <a:ext uri="{FF2B5EF4-FFF2-40B4-BE49-F238E27FC236}">
                <a16:creationId xmlns:a16="http://schemas.microsoft.com/office/drawing/2014/main" id="{AB5B78CD-2428-4F3E-A790-0486B07BD618}"/>
              </a:ext>
            </a:extLst>
          </p:cNvPr>
          <p:cNvSpPr>
            <a:spLocks noGrp="1"/>
          </p:cNvSpPr>
          <p:nvPr>
            <p:ph idx="1"/>
          </p:nvPr>
        </p:nvSpPr>
        <p:spPr>
          <a:xfrm>
            <a:off x="457200" y="1600200"/>
            <a:ext cx="8435280" cy="4530725"/>
          </a:xfrm>
        </p:spPr>
        <p:txBody>
          <a:bodyPr/>
          <a:lstStyle/>
          <a:p>
            <a:r>
              <a:rPr kumimoji="1" lang="ja-JP" altLang="en-US" dirty="0"/>
              <a:t>強み</a:t>
            </a:r>
            <a:endParaRPr kumimoji="1" lang="en-US" altLang="ja-JP" dirty="0"/>
          </a:p>
          <a:p>
            <a:pPr lvl="1"/>
            <a:r>
              <a:rPr lang="ja-JP" altLang="en-US" dirty="0"/>
              <a:t>機械的記憶：正確なカタログ的知識</a:t>
            </a:r>
            <a:endParaRPr lang="en-US" altLang="ja-JP" dirty="0"/>
          </a:p>
          <a:p>
            <a:pPr lvl="1"/>
            <a:r>
              <a:rPr kumimoji="1" lang="ja-JP" altLang="en-US" dirty="0"/>
              <a:t>視覚表現：一度見ただけのものでも正確に描ける</a:t>
            </a:r>
            <a:endParaRPr kumimoji="1" lang="en-US" altLang="ja-JP" dirty="0"/>
          </a:p>
          <a:p>
            <a:r>
              <a:rPr lang="ja-JP" altLang="en-US" dirty="0"/>
              <a:t>弱み</a:t>
            </a:r>
            <a:endParaRPr lang="en-US" altLang="ja-JP" dirty="0"/>
          </a:p>
          <a:p>
            <a:pPr lvl="1"/>
            <a:r>
              <a:rPr kumimoji="1" lang="ja-JP" altLang="en-US" dirty="0"/>
              <a:t>社会相互関係ができない</a:t>
            </a:r>
            <a:endParaRPr kumimoji="1" lang="en-US" altLang="ja-JP" dirty="0"/>
          </a:p>
          <a:p>
            <a:pPr lvl="1"/>
            <a:r>
              <a:rPr lang="ja-JP" altLang="en-US" dirty="0"/>
              <a:t>自分流の解釈・理解</a:t>
            </a:r>
            <a:endParaRPr lang="en-US" altLang="ja-JP" dirty="0"/>
          </a:p>
          <a:p>
            <a:pPr lvl="1"/>
            <a:r>
              <a:rPr kumimoji="1" lang="ja-JP" altLang="en-US" dirty="0"/>
              <a:t>変化に適応できない</a:t>
            </a:r>
            <a:endParaRPr kumimoji="1" lang="en-US" altLang="ja-JP" dirty="0"/>
          </a:p>
          <a:p>
            <a:r>
              <a:rPr lang="ja-JP" altLang="en-US" dirty="0"/>
              <a:t>感覚（聴覚、触覚、視覚）の過敏さと鈍感さの混在。</a:t>
            </a:r>
            <a:endParaRPr kumimoji="1" lang="ja-JP" altLang="en-US" dirty="0"/>
          </a:p>
        </p:txBody>
      </p:sp>
    </p:spTree>
    <p:extLst>
      <p:ext uri="{BB962C8B-B14F-4D97-AF65-F5344CB8AC3E}">
        <p14:creationId xmlns:p14="http://schemas.microsoft.com/office/powerpoint/2010/main" val="2301726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3EC94-DF3F-4BA0-A6F8-F7211FBE60B1}"/>
              </a:ext>
            </a:extLst>
          </p:cNvPr>
          <p:cNvSpPr>
            <a:spLocks noGrp="1"/>
          </p:cNvSpPr>
          <p:nvPr>
            <p:ph type="title"/>
          </p:nvPr>
        </p:nvSpPr>
        <p:spPr/>
        <p:txBody>
          <a:bodyPr/>
          <a:lstStyle/>
          <a:p>
            <a:r>
              <a:rPr kumimoji="1" lang="ja-JP" altLang="en-US" dirty="0"/>
              <a:t>自閉スペクトラム症の就労支援</a:t>
            </a:r>
          </a:p>
        </p:txBody>
      </p:sp>
      <p:sp>
        <p:nvSpPr>
          <p:cNvPr id="3" name="コンテンツ プレースホルダー 2">
            <a:extLst>
              <a:ext uri="{FF2B5EF4-FFF2-40B4-BE49-F238E27FC236}">
                <a16:creationId xmlns:a16="http://schemas.microsoft.com/office/drawing/2014/main" id="{58BCD4A7-CD1B-4474-A5BF-7C0A39F0C56C}"/>
              </a:ext>
            </a:extLst>
          </p:cNvPr>
          <p:cNvSpPr>
            <a:spLocks noGrp="1"/>
          </p:cNvSpPr>
          <p:nvPr>
            <p:ph idx="1"/>
          </p:nvPr>
        </p:nvSpPr>
        <p:spPr/>
        <p:txBody>
          <a:bodyPr/>
          <a:lstStyle/>
          <a:p>
            <a:r>
              <a:rPr kumimoji="1" lang="ja-JP" altLang="en-US" dirty="0"/>
              <a:t>同時に複数の作業を行うのが苦手（ワーキングメモリーの容量不足）</a:t>
            </a:r>
            <a:endParaRPr kumimoji="1" lang="en-US" altLang="ja-JP" dirty="0"/>
          </a:p>
          <a:p>
            <a:r>
              <a:rPr lang="ja-JP" altLang="en-US" dirty="0"/>
              <a:t>口頭での指示を理解することが苦手（視覚処理は得意で、聴覚処理は苦手）</a:t>
            </a:r>
            <a:endParaRPr lang="en-US" altLang="ja-JP" dirty="0"/>
          </a:p>
          <a:p>
            <a:r>
              <a:rPr kumimoji="1" lang="ja-JP" altLang="en-US" dirty="0"/>
              <a:t>臨機応変の判断が難しい</a:t>
            </a:r>
            <a:endParaRPr kumimoji="1" lang="en-US" altLang="ja-JP" dirty="0"/>
          </a:p>
          <a:p>
            <a:r>
              <a:rPr lang="ja-JP" altLang="en-US" dirty="0"/>
              <a:t>仕事のやり方が自己流になりやすい</a:t>
            </a:r>
            <a:endParaRPr lang="en-US" altLang="ja-JP" dirty="0"/>
          </a:p>
          <a:p>
            <a:pPr marL="457200" lvl="1" indent="0">
              <a:buNone/>
            </a:pPr>
            <a:endParaRPr kumimoji="1" lang="ja-JP" altLang="en-US" dirty="0"/>
          </a:p>
        </p:txBody>
      </p:sp>
    </p:spTree>
    <p:extLst>
      <p:ext uri="{BB962C8B-B14F-4D97-AF65-F5344CB8AC3E}">
        <p14:creationId xmlns:p14="http://schemas.microsoft.com/office/powerpoint/2010/main" val="212077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57DB66-9418-437B-99F1-A2D15D867B1E}"/>
              </a:ext>
            </a:extLst>
          </p:cNvPr>
          <p:cNvSpPr>
            <a:spLocks noGrp="1"/>
          </p:cNvSpPr>
          <p:nvPr>
            <p:ph type="title"/>
          </p:nvPr>
        </p:nvSpPr>
        <p:spPr/>
        <p:txBody>
          <a:bodyPr/>
          <a:lstStyle/>
          <a:p>
            <a:r>
              <a:rPr kumimoji="1" lang="ja-JP" altLang="en-US" dirty="0"/>
              <a:t>自閉スペクトラム症の就労支援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2618F438-D8B7-4A70-8074-79BB70017C2A}"/>
              </a:ext>
            </a:extLst>
          </p:cNvPr>
          <p:cNvSpPr>
            <a:spLocks noGrp="1"/>
          </p:cNvSpPr>
          <p:nvPr>
            <p:ph idx="1"/>
          </p:nvPr>
        </p:nvSpPr>
        <p:spPr/>
        <p:txBody>
          <a:bodyPr/>
          <a:lstStyle/>
          <a:p>
            <a:r>
              <a:rPr kumimoji="1" lang="ja-JP" altLang="en-US" dirty="0"/>
              <a:t>失敗に対処する際のコミュニケーション・社会性の不足</a:t>
            </a:r>
            <a:endParaRPr kumimoji="1" lang="en-US" altLang="ja-JP" dirty="0"/>
          </a:p>
          <a:p>
            <a:pPr lvl="1"/>
            <a:r>
              <a:rPr lang="ja-JP" altLang="en-US" dirty="0"/>
              <a:t>失敗の報告と謝罪ができない</a:t>
            </a:r>
            <a:endParaRPr lang="en-US" altLang="ja-JP" dirty="0"/>
          </a:p>
          <a:p>
            <a:pPr lvl="1"/>
            <a:r>
              <a:rPr kumimoji="1" lang="ja-JP" altLang="en-US" dirty="0"/>
              <a:t>自分の立場ばかり主張する</a:t>
            </a:r>
            <a:endParaRPr kumimoji="1" lang="en-US" altLang="ja-JP" dirty="0"/>
          </a:p>
          <a:p>
            <a:pPr lvl="1"/>
            <a:r>
              <a:rPr lang="ja-JP" altLang="en-US" dirty="0"/>
              <a:t>言い訳が饒舌すぎる</a:t>
            </a:r>
            <a:endParaRPr lang="en-US" altLang="ja-JP" dirty="0"/>
          </a:p>
          <a:p>
            <a:pPr lvl="1"/>
            <a:r>
              <a:rPr kumimoji="1" lang="ja-JP" altLang="en-US" dirty="0"/>
              <a:t>表情や態度が適切でない</a:t>
            </a:r>
            <a:endParaRPr kumimoji="1" lang="en-US" altLang="ja-JP" dirty="0"/>
          </a:p>
          <a:p>
            <a:pPr lvl="1"/>
            <a:r>
              <a:rPr lang="ja-JP" altLang="en-US" dirty="0"/>
              <a:t>身体不調を訴えて逃避してしまう</a:t>
            </a:r>
            <a:endParaRPr lang="en-US" altLang="ja-JP" dirty="0"/>
          </a:p>
          <a:p>
            <a:r>
              <a:rPr kumimoji="1" lang="ja-JP" altLang="en-US" dirty="0"/>
              <a:t>本人の能力と職場の要求水準のミスマッチ</a:t>
            </a:r>
          </a:p>
        </p:txBody>
      </p:sp>
    </p:spTree>
    <p:extLst>
      <p:ext uri="{BB962C8B-B14F-4D97-AF65-F5344CB8AC3E}">
        <p14:creationId xmlns:p14="http://schemas.microsoft.com/office/powerpoint/2010/main" val="42359978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684624-09CB-4F3A-9EAF-CC090EE7D983}"/>
              </a:ext>
            </a:extLst>
          </p:cNvPr>
          <p:cNvSpPr>
            <a:spLocks noGrp="1"/>
          </p:cNvSpPr>
          <p:nvPr>
            <p:ph type="title"/>
          </p:nvPr>
        </p:nvSpPr>
        <p:spPr/>
        <p:txBody>
          <a:bodyPr/>
          <a:lstStyle/>
          <a:p>
            <a:r>
              <a:rPr kumimoji="1" lang="ja-JP" altLang="en-US" dirty="0"/>
              <a:t>注意欠如・多動症（</a:t>
            </a:r>
            <a:r>
              <a:rPr kumimoji="1" lang="en-US" altLang="ja-JP" dirty="0"/>
              <a:t>AD/HD)</a:t>
            </a:r>
            <a:endParaRPr kumimoji="1" lang="ja-JP" altLang="en-US" dirty="0"/>
          </a:p>
        </p:txBody>
      </p:sp>
      <p:sp>
        <p:nvSpPr>
          <p:cNvPr id="3" name="コンテンツ プレースホルダー 2">
            <a:extLst>
              <a:ext uri="{FF2B5EF4-FFF2-40B4-BE49-F238E27FC236}">
                <a16:creationId xmlns:a16="http://schemas.microsoft.com/office/drawing/2014/main" id="{F29565C7-E6EF-4694-97B5-3BC8D3543268}"/>
              </a:ext>
            </a:extLst>
          </p:cNvPr>
          <p:cNvSpPr>
            <a:spLocks noGrp="1"/>
          </p:cNvSpPr>
          <p:nvPr>
            <p:ph idx="1"/>
          </p:nvPr>
        </p:nvSpPr>
        <p:spPr>
          <a:xfrm>
            <a:off x="482846" y="1163637"/>
            <a:ext cx="8265618" cy="5289699"/>
          </a:xfrm>
        </p:spPr>
        <p:txBody>
          <a:bodyPr/>
          <a:lstStyle/>
          <a:p>
            <a:r>
              <a:rPr kumimoji="1" lang="ja-JP" altLang="en-US" dirty="0"/>
              <a:t>不注意</a:t>
            </a:r>
            <a:endParaRPr kumimoji="1" lang="en-US" altLang="ja-JP" dirty="0"/>
          </a:p>
          <a:p>
            <a:pPr lvl="1"/>
            <a:r>
              <a:rPr lang="ja-JP" altLang="en-US" dirty="0"/>
              <a:t>不注意な過ちを犯す</a:t>
            </a:r>
            <a:endParaRPr lang="en-US" altLang="ja-JP" dirty="0"/>
          </a:p>
          <a:p>
            <a:pPr lvl="1"/>
            <a:r>
              <a:rPr kumimoji="1" lang="ja-JP" altLang="en-US" dirty="0"/>
              <a:t>注意の持続が困難</a:t>
            </a:r>
            <a:endParaRPr kumimoji="1" lang="en-US" altLang="ja-JP" dirty="0"/>
          </a:p>
          <a:p>
            <a:pPr lvl="1"/>
            <a:r>
              <a:rPr lang="ja-JP" altLang="en-US" dirty="0"/>
              <a:t>直接話しかけられても聞いていないよう</a:t>
            </a:r>
            <a:endParaRPr lang="en-US" altLang="ja-JP" dirty="0"/>
          </a:p>
          <a:p>
            <a:pPr lvl="1"/>
            <a:r>
              <a:rPr kumimoji="1" lang="ja-JP" altLang="en-US" dirty="0"/>
              <a:t>指示に従てやり遂げられない</a:t>
            </a:r>
            <a:endParaRPr kumimoji="1" lang="en-US" altLang="ja-JP" dirty="0"/>
          </a:p>
          <a:p>
            <a:pPr lvl="1"/>
            <a:r>
              <a:rPr lang="ja-JP" altLang="en-US" dirty="0"/>
              <a:t>課題や活動を整理することが困難</a:t>
            </a:r>
            <a:endParaRPr lang="en-US" altLang="ja-JP" dirty="0"/>
          </a:p>
          <a:p>
            <a:pPr lvl="1"/>
            <a:r>
              <a:rPr kumimoji="1" lang="ja-JP" altLang="en-US" dirty="0"/>
              <a:t>精神的努力を継続する課題を避ける、嫌う</a:t>
            </a:r>
            <a:endParaRPr kumimoji="1" lang="en-US" altLang="ja-JP" dirty="0"/>
          </a:p>
          <a:p>
            <a:pPr lvl="1"/>
            <a:r>
              <a:rPr lang="ja-JP" altLang="en-US" dirty="0"/>
              <a:t>課題に必要なものを無くす</a:t>
            </a:r>
            <a:endParaRPr lang="en-US" altLang="ja-JP" dirty="0"/>
          </a:p>
          <a:p>
            <a:pPr lvl="1"/>
            <a:r>
              <a:rPr kumimoji="1" lang="ja-JP" altLang="en-US" dirty="0"/>
              <a:t>外からの刺激によって注意をそらされる</a:t>
            </a:r>
            <a:endParaRPr kumimoji="1" lang="en-US" altLang="ja-JP" dirty="0"/>
          </a:p>
          <a:p>
            <a:pPr lvl="1"/>
            <a:r>
              <a:rPr lang="ja-JP" altLang="en-US" dirty="0"/>
              <a:t>日課を忘れる</a:t>
            </a:r>
            <a:endParaRPr kumimoji="1" lang="ja-JP" altLang="en-US" dirty="0"/>
          </a:p>
        </p:txBody>
      </p:sp>
    </p:spTree>
    <p:extLst>
      <p:ext uri="{BB962C8B-B14F-4D97-AF65-F5344CB8AC3E}">
        <p14:creationId xmlns:p14="http://schemas.microsoft.com/office/powerpoint/2010/main" val="30360935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684624-09CB-4F3A-9EAF-CC090EE7D983}"/>
              </a:ext>
            </a:extLst>
          </p:cNvPr>
          <p:cNvSpPr>
            <a:spLocks noGrp="1"/>
          </p:cNvSpPr>
          <p:nvPr>
            <p:ph type="title"/>
          </p:nvPr>
        </p:nvSpPr>
        <p:spPr/>
        <p:txBody>
          <a:bodyPr/>
          <a:lstStyle/>
          <a:p>
            <a:r>
              <a:rPr kumimoji="1" lang="ja-JP" altLang="en-US" dirty="0"/>
              <a:t>注意欠如・多動症（</a:t>
            </a:r>
            <a:r>
              <a:rPr kumimoji="1" lang="en-US" altLang="ja-JP" dirty="0"/>
              <a:t>AD/HD)</a:t>
            </a:r>
            <a:endParaRPr kumimoji="1" lang="ja-JP" altLang="en-US" dirty="0"/>
          </a:p>
        </p:txBody>
      </p:sp>
      <p:sp>
        <p:nvSpPr>
          <p:cNvPr id="3" name="コンテンツ プレースホルダー 2">
            <a:extLst>
              <a:ext uri="{FF2B5EF4-FFF2-40B4-BE49-F238E27FC236}">
                <a16:creationId xmlns:a16="http://schemas.microsoft.com/office/drawing/2014/main" id="{F29565C7-E6EF-4694-97B5-3BC8D3543268}"/>
              </a:ext>
            </a:extLst>
          </p:cNvPr>
          <p:cNvSpPr>
            <a:spLocks noGrp="1"/>
          </p:cNvSpPr>
          <p:nvPr>
            <p:ph idx="1"/>
          </p:nvPr>
        </p:nvSpPr>
        <p:spPr>
          <a:xfrm>
            <a:off x="323528" y="1163637"/>
            <a:ext cx="8640960" cy="5289699"/>
          </a:xfrm>
        </p:spPr>
        <p:txBody>
          <a:bodyPr/>
          <a:lstStyle/>
          <a:p>
            <a:r>
              <a:rPr kumimoji="1" lang="ja-JP" altLang="en-US" dirty="0"/>
              <a:t>多動性</a:t>
            </a:r>
            <a:r>
              <a:rPr kumimoji="1" lang="en-US" altLang="ja-JP" dirty="0"/>
              <a:t>/</a:t>
            </a:r>
            <a:r>
              <a:rPr kumimoji="1" lang="ja-JP" altLang="en-US" dirty="0"/>
              <a:t>衝動性</a:t>
            </a:r>
            <a:endParaRPr kumimoji="1" lang="en-US" altLang="ja-JP" dirty="0"/>
          </a:p>
          <a:p>
            <a:pPr lvl="1"/>
            <a:r>
              <a:rPr lang="ja-JP" altLang="en-US" dirty="0"/>
              <a:t>手足をソワソワ動かし、椅子の上でもじもじする</a:t>
            </a:r>
            <a:endParaRPr lang="en-US" altLang="ja-JP" dirty="0"/>
          </a:p>
          <a:p>
            <a:pPr lvl="1"/>
            <a:r>
              <a:rPr kumimoji="1" lang="ja-JP" altLang="en-US" dirty="0"/>
              <a:t>座っていることを要求される状況でじっとできない</a:t>
            </a:r>
            <a:endParaRPr kumimoji="1" lang="en-US" altLang="ja-JP" dirty="0"/>
          </a:p>
          <a:p>
            <a:pPr lvl="1"/>
            <a:r>
              <a:rPr lang="ja-JP" altLang="en-US" dirty="0"/>
              <a:t>走り回り、高いところに上ったり、過度に動き回る</a:t>
            </a:r>
            <a:endParaRPr lang="en-US" altLang="ja-JP" dirty="0"/>
          </a:p>
          <a:p>
            <a:pPr lvl="1"/>
            <a:r>
              <a:rPr kumimoji="1" lang="ja-JP" altLang="en-US" dirty="0"/>
              <a:t>過度に大声で騒々しい</a:t>
            </a:r>
            <a:endParaRPr kumimoji="1" lang="en-US" altLang="ja-JP" dirty="0"/>
          </a:p>
          <a:p>
            <a:pPr lvl="1"/>
            <a:r>
              <a:rPr lang="ja-JP" altLang="en-US" dirty="0"/>
              <a:t>じっとしておれず、他人からも落ち着きないと見える</a:t>
            </a:r>
            <a:endParaRPr lang="en-US" altLang="ja-JP" dirty="0"/>
          </a:p>
          <a:p>
            <a:pPr lvl="1"/>
            <a:r>
              <a:rPr kumimoji="1" lang="ja-JP" altLang="en-US" dirty="0"/>
              <a:t>しゃべりすぎる</a:t>
            </a:r>
            <a:endParaRPr kumimoji="1" lang="en-US" altLang="ja-JP" dirty="0"/>
          </a:p>
          <a:p>
            <a:pPr lvl="1"/>
            <a:r>
              <a:rPr lang="ja-JP" altLang="en-US" dirty="0"/>
              <a:t>質問が終わる前にだしぬけに答えてしまう</a:t>
            </a:r>
            <a:endParaRPr lang="en-US" altLang="ja-JP" dirty="0"/>
          </a:p>
          <a:p>
            <a:pPr lvl="1"/>
            <a:r>
              <a:rPr kumimoji="1" lang="ja-JP" altLang="en-US" dirty="0"/>
              <a:t>順番を待つことが困難</a:t>
            </a:r>
            <a:endParaRPr kumimoji="1" lang="en-US" altLang="ja-JP" dirty="0"/>
          </a:p>
          <a:p>
            <a:pPr lvl="1"/>
            <a:r>
              <a:rPr lang="ja-JP" altLang="en-US" dirty="0"/>
              <a:t>他人の邪魔をしたり干渉する</a:t>
            </a:r>
            <a:endParaRPr kumimoji="1" lang="en-US" altLang="ja-JP" dirty="0"/>
          </a:p>
        </p:txBody>
      </p:sp>
    </p:spTree>
    <p:extLst>
      <p:ext uri="{BB962C8B-B14F-4D97-AF65-F5344CB8AC3E}">
        <p14:creationId xmlns:p14="http://schemas.microsoft.com/office/powerpoint/2010/main" val="4091515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6C69CD-7058-4284-963A-29F607AC1777}"/>
              </a:ext>
            </a:extLst>
          </p:cNvPr>
          <p:cNvSpPr>
            <a:spLocks noGrp="1"/>
          </p:cNvSpPr>
          <p:nvPr>
            <p:ph type="title"/>
          </p:nvPr>
        </p:nvSpPr>
        <p:spPr/>
        <p:txBody>
          <a:bodyPr/>
          <a:lstStyle/>
          <a:p>
            <a:r>
              <a:rPr kumimoji="1" lang="en-US" altLang="ja-JP" dirty="0"/>
              <a:t>AD/HD</a:t>
            </a:r>
            <a:r>
              <a:rPr kumimoji="1" lang="ja-JP" altLang="en-US" dirty="0"/>
              <a:t>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F5B8AEA9-1BA8-4606-8A71-837A18982B9F}"/>
              </a:ext>
            </a:extLst>
          </p:cNvPr>
          <p:cNvSpPr>
            <a:spLocks noGrp="1"/>
          </p:cNvSpPr>
          <p:nvPr>
            <p:ph idx="1"/>
          </p:nvPr>
        </p:nvSpPr>
        <p:spPr/>
        <p:txBody>
          <a:bodyPr/>
          <a:lstStyle/>
          <a:p>
            <a:r>
              <a:rPr kumimoji="1" lang="ja-JP" altLang="en-US" dirty="0"/>
              <a:t>子供では</a:t>
            </a:r>
            <a:r>
              <a:rPr kumimoji="1" lang="en-US" altLang="ja-JP" dirty="0"/>
              <a:t>6</a:t>
            </a:r>
            <a:r>
              <a:rPr kumimoji="1" lang="ja-JP" altLang="en-US" dirty="0"/>
              <a:t>項目以上</a:t>
            </a:r>
            <a:r>
              <a:rPr kumimoji="1" lang="en-US" altLang="ja-JP" dirty="0"/>
              <a:t>6</a:t>
            </a:r>
            <a:r>
              <a:rPr kumimoji="1" lang="ja-JP" altLang="en-US" dirty="0"/>
              <a:t>か月以上持続すること</a:t>
            </a:r>
            <a:endParaRPr kumimoji="1" lang="en-US" altLang="ja-JP" dirty="0"/>
          </a:p>
          <a:p>
            <a:r>
              <a:rPr lang="en-US" altLang="ja-JP" dirty="0"/>
              <a:t>17</a:t>
            </a:r>
            <a:r>
              <a:rPr lang="ja-JP" altLang="en-US" dirty="0"/>
              <a:t>歳以上では</a:t>
            </a:r>
            <a:r>
              <a:rPr lang="en-US" altLang="ja-JP" dirty="0"/>
              <a:t>5</a:t>
            </a:r>
            <a:r>
              <a:rPr lang="ja-JP" altLang="en-US" dirty="0"/>
              <a:t>項目以上で診断される</a:t>
            </a:r>
            <a:endParaRPr kumimoji="1" lang="en-US" altLang="ja-JP" dirty="0"/>
          </a:p>
          <a:p>
            <a:r>
              <a:rPr kumimoji="1" lang="ja-JP" altLang="en-US" dirty="0"/>
              <a:t>かつては自閉スペクトラム症と併存しないといわれたが、現在は</a:t>
            </a:r>
            <a:r>
              <a:rPr kumimoji="1" lang="ja-JP" altLang="en-US" dirty="0">
                <a:solidFill>
                  <a:srgbClr val="FFFF00"/>
                </a:solidFill>
              </a:rPr>
              <a:t>併存を認め</a:t>
            </a:r>
            <a:r>
              <a:rPr kumimoji="1" lang="ja-JP" altLang="en-US" dirty="0"/>
              <a:t>、しかも</a:t>
            </a:r>
            <a:r>
              <a:rPr kumimoji="1" lang="ja-JP" altLang="en-US" dirty="0">
                <a:solidFill>
                  <a:srgbClr val="FFFF00"/>
                </a:solidFill>
              </a:rPr>
              <a:t>多い</a:t>
            </a:r>
            <a:r>
              <a:rPr kumimoji="1" lang="ja-JP" altLang="en-US" dirty="0"/>
              <a:t>とされる。</a:t>
            </a:r>
            <a:endParaRPr kumimoji="1" lang="en-US" altLang="ja-JP" dirty="0"/>
          </a:p>
          <a:p>
            <a:r>
              <a:rPr lang="ja-JP" altLang="en-US" dirty="0"/>
              <a:t>学校、職場、家庭など</a:t>
            </a:r>
            <a:r>
              <a:rPr lang="en-US" altLang="ja-JP" dirty="0"/>
              <a:t>2</a:t>
            </a:r>
            <a:r>
              <a:rPr lang="ja-JP" altLang="en-US" dirty="0"/>
              <a:t>つ以上の状況で起る</a:t>
            </a:r>
            <a:endParaRPr lang="en-US" altLang="ja-JP" dirty="0"/>
          </a:p>
          <a:p>
            <a:r>
              <a:rPr kumimoji="1" lang="ja-JP" altLang="en-US" dirty="0"/>
              <a:t>社会的、学業的</a:t>
            </a:r>
            <a:r>
              <a:rPr lang="ja-JP" altLang="en-US" dirty="0"/>
              <a:t>・職業的機能を損なうか低下させている</a:t>
            </a:r>
            <a:endParaRPr kumimoji="1" lang="ja-JP" altLang="en-US" dirty="0"/>
          </a:p>
        </p:txBody>
      </p:sp>
    </p:spTree>
    <p:extLst>
      <p:ext uri="{BB962C8B-B14F-4D97-AF65-F5344CB8AC3E}">
        <p14:creationId xmlns:p14="http://schemas.microsoft.com/office/powerpoint/2010/main" val="2565417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6C69CD-7058-4284-963A-29F607AC1777}"/>
              </a:ext>
            </a:extLst>
          </p:cNvPr>
          <p:cNvSpPr>
            <a:spLocks noGrp="1"/>
          </p:cNvSpPr>
          <p:nvPr>
            <p:ph type="title"/>
          </p:nvPr>
        </p:nvSpPr>
        <p:spPr/>
        <p:txBody>
          <a:bodyPr/>
          <a:lstStyle/>
          <a:p>
            <a:r>
              <a:rPr kumimoji="1" lang="en-US" altLang="ja-JP" dirty="0"/>
              <a:t>AD/HD</a:t>
            </a:r>
            <a:r>
              <a:rPr kumimoji="1" lang="ja-JP" altLang="en-US" dirty="0"/>
              <a:t>　</a:t>
            </a:r>
            <a:r>
              <a:rPr kumimoji="1" lang="en-US" altLang="ja-JP" dirty="0"/>
              <a:t>3</a:t>
            </a:r>
            <a:endParaRPr kumimoji="1" lang="ja-JP" altLang="en-US" dirty="0"/>
          </a:p>
        </p:txBody>
      </p:sp>
      <p:sp>
        <p:nvSpPr>
          <p:cNvPr id="3" name="コンテンツ プレースホルダー 2">
            <a:extLst>
              <a:ext uri="{FF2B5EF4-FFF2-40B4-BE49-F238E27FC236}">
                <a16:creationId xmlns:a16="http://schemas.microsoft.com/office/drawing/2014/main" id="{F5B8AEA9-1BA8-4606-8A71-837A18982B9F}"/>
              </a:ext>
            </a:extLst>
          </p:cNvPr>
          <p:cNvSpPr>
            <a:spLocks noGrp="1"/>
          </p:cNvSpPr>
          <p:nvPr>
            <p:ph idx="1"/>
          </p:nvPr>
        </p:nvSpPr>
        <p:spPr/>
        <p:txBody>
          <a:bodyPr/>
          <a:lstStyle/>
          <a:p>
            <a:r>
              <a:rPr kumimoji="1" lang="ja-JP" altLang="en-US" dirty="0"/>
              <a:t>薬物療法が著効する場合もある</a:t>
            </a:r>
            <a:endParaRPr kumimoji="1" lang="en-US" altLang="ja-JP" dirty="0"/>
          </a:p>
          <a:p>
            <a:r>
              <a:rPr lang="ja-JP" altLang="en-US" dirty="0"/>
              <a:t>反省を求める長い説教は無効</a:t>
            </a:r>
            <a:endParaRPr lang="en-US" altLang="ja-JP" dirty="0"/>
          </a:p>
          <a:p>
            <a:r>
              <a:rPr kumimoji="1" lang="ja-JP" altLang="en-US" dirty="0"/>
              <a:t>褒めることを強化因子として不注意、衝動的行動を減らす。</a:t>
            </a:r>
            <a:endParaRPr kumimoji="1" lang="en-US" altLang="ja-JP" dirty="0"/>
          </a:p>
          <a:p>
            <a:r>
              <a:rPr lang="ja-JP" altLang="en-US" dirty="0"/>
              <a:t>危険を伴う不適切行動は手短な指示で断固制止</a:t>
            </a:r>
            <a:endParaRPr lang="en-US" altLang="ja-JP" dirty="0"/>
          </a:p>
          <a:p>
            <a:r>
              <a:rPr kumimoji="1" lang="ja-JP" altLang="en-US" dirty="0"/>
              <a:t>ワーキングメモリーが少ないことへの支援</a:t>
            </a:r>
            <a:endParaRPr kumimoji="1" lang="en-US" altLang="ja-JP" dirty="0"/>
          </a:p>
          <a:p>
            <a:r>
              <a:rPr lang="ja-JP" altLang="en-US" dirty="0"/>
              <a:t>片づけることが苦手なことへの支援</a:t>
            </a:r>
            <a:endParaRPr kumimoji="1" lang="ja-JP" altLang="en-US" dirty="0"/>
          </a:p>
        </p:txBody>
      </p:sp>
    </p:spTree>
    <p:extLst>
      <p:ext uri="{BB962C8B-B14F-4D97-AF65-F5344CB8AC3E}">
        <p14:creationId xmlns:p14="http://schemas.microsoft.com/office/powerpoint/2010/main" val="129281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D45F0-2DC1-4DFB-9A74-62A76CA4C069}"/>
              </a:ext>
            </a:extLst>
          </p:cNvPr>
          <p:cNvSpPr>
            <a:spLocks noGrp="1"/>
          </p:cNvSpPr>
          <p:nvPr>
            <p:ph type="title"/>
          </p:nvPr>
        </p:nvSpPr>
        <p:spPr/>
        <p:txBody>
          <a:bodyPr/>
          <a:lstStyle/>
          <a:p>
            <a:r>
              <a:rPr kumimoji="1" lang="ja-JP" altLang="en-US" dirty="0"/>
              <a:t>発達障がい関連の症状</a:t>
            </a:r>
          </a:p>
        </p:txBody>
      </p:sp>
      <p:sp>
        <p:nvSpPr>
          <p:cNvPr id="3" name="コンテンツ プレースホルダー 2">
            <a:extLst>
              <a:ext uri="{FF2B5EF4-FFF2-40B4-BE49-F238E27FC236}">
                <a16:creationId xmlns:a16="http://schemas.microsoft.com/office/drawing/2014/main" id="{D9A925EB-2C98-4DE7-8084-6DF21B806E2E}"/>
              </a:ext>
            </a:extLst>
          </p:cNvPr>
          <p:cNvSpPr>
            <a:spLocks noGrp="1"/>
          </p:cNvSpPr>
          <p:nvPr>
            <p:ph idx="1"/>
          </p:nvPr>
        </p:nvSpPr>
        <p:spPr/>
        <p:txBody>
          <a:bodyPr/>
          <a:lstStyle/>
          <a:p>
            <a:r>
              <a:rPr lang="ja-JP" altLang="en-US" dirty="0"/>
              <a:t>社会的コミュニケーションおよび対人的コミュニケーション</a:t>
            </a:r>
            <a:endParaRPr lang="en-US" altLang="ja-JP" dirty="0"/>
          </a:p>
          <a:p>
            <a:r>
              <a:rPr lang="ja-JP" altLang="en-US" dirty="0"/>
              <a:t>行動、興味および活動の限定や反復</a:t>
            </a:r>
            <a:endParaRPr lang="en-US" altLang="ja-JP" dirty="0"/>
          </a:p>
          <a:p>
            <a:r>
              <a:rPr lang="ja-JP" altLang="en-US" dirty="0"/>
              <a:t>感覚の過敏、鈍感、変容</a:t>
            </a:r>
            <a:endParaRPr lang="en-US" altLang="ja-JP" dirty="0"/>
          </a:p>
          <a:p>
            <a:r>
              <a:rPr lang="ja-JP" altLang="en-US" dirty="0"/>
              <a:t>注意</a:t>
            </a:r>
            <a:endParaRPr lang="en-US" altLang="ja-JP" dirty="0"/>
          </a:p>
          <a:p>
            <a:r>
              <a:rPr lang="ja-JP" altLang="en-US" dirty="0"/>
              <a:t>ワーキングメモリー</a:t>
            </a:r>
            <a:endParaRPr lang="en-US" altLang="ja-JP" dirty="0"/>
          </a:p>
          <a:p>
            <a:endParaRPr lang="ja-JP" altLang="en-US" dirty="0"/>
          </a:p>
        </p:txBody>
      </p:sp>
    </p:spTree>
    <p:extLst>
      <p:ext uri="{BB962C8B-B14F-4D97-AF65-F5344CB8AC3E}">
        <p14:creationId xmlns:p14="http://schemas.microsoft.com/office/powerpoint/2010/main" val="589150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箕面大滝0512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0"/>
            <a:ext cx="4470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1508125" y="228600"/>
            <a:ext cx="5492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a:latin typeface="Times New Roman" pitchFamily="18" charset="0"/>
              </a:rPr>
              <a:t>二〇〇五年十二月二十二日　箕面の大滝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389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980B8-E84D-40D3-B2D4-B5DFBA773BBA}"/>
              </a:ext>
            </a:extLst>
          </p:cNvPr>
          <p:cNvSpPr>
            <a:spLocks noGrp="1"/>
          </p:cNvSpPr>
          <p:nvPr>
            <p:ph type="title"/>
          </p:nvPr>
        </p:nvSpPr>
        <p:spPr/>
        <p:txBody>
          <a:bodyPr/>
          <a:lstStyle/>
          <a:p>
            <a:r>
              <a:rPr kumimoji="1" lang="ja-JP" altLang="en-US" dirty="0"/>
              <a:t>ええ加減主義のススメ</a:t>
            </a:r>
          </a:p>
        </p:txBody>
      </p:sp>
      <p:sp>
        <p:nvSpPr>
          <p:cNvPr id="3" name="コンテンツ プレースホルダー 2">
            <a:extLst>
              <a:ext uri="{FF2B5EF4-FFF2-40B4-BE49-F238E27FC236}">
                <a16:creationId xmlns:a16="http://schemas.microsoft.com/office/drawing/2014/main" id="{CB2889A4-050A-49A9-ACF0-77A2D46A941E}"/>
              </a:ext>
            </a:extLst>
          </p:cNvPr>
          <p:cNvSpPr>
            <a:spLocks noGrp="1"/>
          </p:cNvSpPr>
          <p:nvPr>
            <p:ph idx="1"/>
          </p:nvPr>
        </p:nvSpPr>
        <p:spPr>
          <a:xfrm>
            <a:off x="457200" y="1600200"/>
            <a:ext cx="8147248" cy="4853136"/>
          </a:xfrm>
        </p:spPr>
        <p:txBody>
          <a:bodyPr/>
          <a:lstStyle/>
          <a:p>
            <a:r>
              <a:rPr kumimoji="1" lang="ja-JP" altLang="en-US" dirty="0"/>
              <a:t>不十分という意味の「ええ加減」で、物事を投げ出してしまっていいという意味ではない</a:t>
            </a:r>
            <a:endParaRPr kumimoji="1" lang="en-US" altLang="ja-JP" dirty="0"/>
          </a:p>
          <a:p>
            <a:r>
              <a:rPr lang="ja-JP" altLang="en-US" dirty="0"/>
              <a:t>こうありたいという目標に向かって我々は生活している。すごくいいことだ。</a:t>
            </a:r>
            <a:endParaRPr lang="en-US" altLang="ja-JP" dirty="0"/>
          </a:p>
          <a:p>
            <a:r>
              <a:rPr kumimoji="1" lang="ja-JP" altLang="en-US" dirty="0"/>
              <a:t>その目標が仕事であればきちんと成果を上げねばと思う。その目標が生き方であれば、それは人間としてのモラルだ考える。</a:t>
            </a:r>
            <a:endParaRPr kumimoji="1" lang="en-US" altLang="ja-JP" dirty="0"/>
          </a:p>
          <a:p>
            <a:r>
              <a:rPr lang="ja-JP" altLang="en-US" dirty="0"/>
              <a:t>目標通りにいけばそれに越したことはないが、そううまくいかないのがこの世の常だ。</a:t>
            </a:r>
            <a:endParaRPr kumimoji="1" lang="ja-JP" altLang="en-US" dirty="0"/>
          </a:p>
        </p:txBody>
      </p:sp>
    </p:spTree>
    <p:extLst>
      <p:ext uri="{BB962C8B-B14F-4D97-AF65-F5344CB8AC3E}">
        <p14:creationId xmlns:p14="http://schemas.microsoft.com/office/powerpoint/2010/main" val="5105171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190C4E-9B4A-44ED-9038-879EE1E055BC}"/>
              </a:ext>
            </a:extLst>
          </p:cNvPr>
          <p:cNvSpPr>
            <a:spLocks noGrp="1"/>
          </p:cNvSpPr>
          <p:nvPr>
            <p:ph type="title"/>
          </p:nvPr>
        </p:nvSpPr>
        <p:spPr/>
        <p:txBody>
          <a:bodyPr/>
          <a:lstStyle/>
          <a:p>
            <a:r>
              <a:rPr kumimoji="1" lang="ja-JP" altLang="en-US" dirty="0"/>
              <a:t>ええ加減主義のススメ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23436A02-253F-406E-85EA-840BF20F64EC}"/>
              </a:ext>
            </a:extLst>
          </p:cNvPr>
          <p:cNvSpPr>
            <a:spLocks noGrp="1"/>
          </p:cNvSpPr>
          <p:nvPr>
            <p:ph idx="1"/>
          </p:nvPr>
        </p:nvSpPr>
        <p:spPr>
          <a:xfrm>
            <a:off x="457200" y="1420814"/>
            <a:ext cx="8229600" cy="4710112"/>
          </a:xfrm>
        </p:spPr>
        <p:txBody>
          <a:bodyPr/>
          <a:lstStyle/>
          <a:p>
            <a:r>
              <a:rPr kumimoji="1" lang="ja-JP" altLang="en-US" sz="2800" dirty="0"/>
              <a:t>ところが人間は完ぺき主義の罠にはまる。</a:t>
            </a:r>
            <a:endParaRPr kumimoji="1" lang="en-US" altLang="ja-JP" sz="2800" dirty="0"/>
          </a:p>
          <a:p>
            <a:r>
              <a:rPr lang="ja-JP" altLang="en-US" sz="2800" dirty="0"/>
              <a:t>こうせねば、こうあらねばに支配されるのは、きっちりこの罠にはまっている</a:t>
            </a:r>
            <a:endParaRPr kumimoji="1" lang="en-US" altLang="ja-JP" sz="2800" dirty="0"/>
          </a:p>
          <a:p>
            <a:r>
              <a:rPr lang="ja-JP" altLang="en-US" sz="2800" dirty="0"/>
              <a:t>この罠にはまると、人間はどんどん自分を責める。</a:t>
            </a:r>
            <a:endParaRPr lang="en-US" altLang="ja-JP" sz="2800" dirty="0"/>
          </a:p>
          <a:p>
            <a:r>
              <a:rPr kumimoji="1" lang="ja-JP" altLang="en-US" sz="2800" dirty="0"/>
              <a:t>不安は高まり、抑うつ的になり、他者にも腹が立つ。</a:t>
            </a:r>
            <a:endParaRPr kumimoji="1" lang="en-US" altLang="ja-JP" sz="2800" dirty="0"/>
          </a:p>
          <a:p>
            <a:r>
              <a:rPr lang="ja-JP" altLang="en-US" sz="2800" dirty="0"/>
              <a:t>もうこれはいくつもの精神症状を抱えた状態である。</a:t>
            </a:r>
            <a:endParaRPr lang="en-US" altLang="ja-JP" sz="2800" dirty="0"/>
          </a:p>
          <a:p>
            <a:r>
              <a:rPr kumimoji="1" lang="ja-JP" altLang="en-US" sz="2800" dirty="0"/>
              <a:t>すでに精神障がいにある人はさらに病状は悪化する。</a:t>
            </a:r>
          </a:p>
        </p:txBody>
      </p:sp>
    </p:spTree>
    <p:extLst>
      <p:ext uri="{BB962C8B-B14F-4D97-AF65-F5344CB8AC3E}">
        <p14:creationId xmlns:p14="http://schemas.microsoft.com/office/powerpoint/2010/main" val="810962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2BF2DF-EB3F-43C0-9334-186A2E7C2587}"/>
              </a:ext>
            </a:extLst>
          </p:cNvPr>
          <p:cNvSpPr>
            <a:spLocks noGrp="1"/>
          </p:cNvSpPr>
          <p:nvPr>
            <p:ph type="title"/>
          </p:nvPr>
        </p:nvSpPr>
        <p:spPr/>
        <p:txBody>
          <a:bodyPr/>
          <a:lstStyle/>
          <a:p>
            <a:r>
              <a:rPr kumimoji="1" lang="ja-JP" altLang="en-US" dirty="0"/>
              <a:t>ええ加減主義のススメ　</a:t>
            </a:r>
            <a:r>
              <a:rPr kumimoji="1" lang="en-US" altLang="ja-JP" dirty="0"/>
              <a:t>3</a:t>
            </a:r>
            <a:endParaRPr kumimoji="1" lang="ja-JP" altLang="en-US" dirty="0"/>
          </a:p>
        </p:txBody>
      </p:sp>
      <p:sp>
        <p:nvSpPr>
          <p:cNvPr id="3" name="コンテンツ プレースホルダー 2">
            <a:extLst>
              <a:ext uri="{FF2B5EF4-FFF2-40B4-BE49-F238E27FC236}">
                <a16:creationId xmlns:a16="http://schemas.microsoft.com/office/drawing/2014/main" id="{37253480-040E-412F-8072-52403B19A17E}"/>
              </a:ext>
            </a:extLst>
          </p:cNvPr>
          <p:cNvSpPr>
            <a:spLocks noGrp="1"/>
          </p:cNvSpPr>
          <p:nvPr>
            <p:ph idx="1"/>
          </p:nvPr>
        </p:nvSpPr>
        <p:spPr/>
        <p:txBody>
          <a:bodyPr/>
          <a:lstStyle/>
          <a:p>
            <a:r>
              <a:rPr kumimoji="1" lang="ja-JP" altLang="en-US" sz="2800" dirty="0"/>
              <a:t>我々の住む世界、社会も自然界も、きわめて複雑で入り組んだ相互作用のなせる業だ</a:t>
            </a:r>
            <a:endParaRPr kumimoji="1" lang="en-US" altLang="ja-JP" sz="2800" dirty="0"/>
          </a:p>
          <a:p>
            <a:r>
              <a:rPr lang="ja-JP" altLang="en-US" sz="2800" dirty="0"/>
              <a:t>現象を理詰めに説明できたりしない、ただただ経験則から類推するより仕方ない</a:t>
            </a:r>
            <a:endParaRPr lang="en-US" altLang="ja-JP" sz="2800" dirty="0"/>
          </a:p>
          <a:p>
            <a:r>
              <a:rPr kumimoji="1" lang="ja-JP" altLang="en-US" sz="2800" dirty="0"/>
              <a:t>試行錯誤で行くしかない</a:t>
            </a:r>
            <a:endParaRPr kumimoji="1" lang="en-US" altLang="ja-JP" sz="2800" dirty="0"/>
          </a:p>
          <a:p>
            <a:r>
              <a:rPr lang="ja-JP" altLang="en-US" sz="2800" dirty="0"/>
              <a:t>料理人がある味を加えたり、いや減じたり、そうしてより良き結果を見つけたのが「ええ加減」である。</a:t>
            </a:r>
            <a:endParaRPr lang="en-US" altLang="ja-JP" sz="2800" dirty="0"/>
          </a:p>
          <a:p>
            <a:r>
              <a:rPr kumimoji="1" lang="ja-JP" altLang="en-US" sz="2800" dirty="0"/>
              <a:t>目標通りにいっていない今を、今のところはこれでいいと「ええ加減」を受け入れることが、目標へのスタートである。</a:t>
            </a:r>
          </a:p>
        </p:txBody>
      </p:sp>
    </p:spTree>
    <p:extLst>
      <p:ext uri="{BB962C8B-B14F-4D97-AF65-F5344CB8AC3E}">
        <p14:creationId xmlns:p14="http://schemas.microsoft.com/office/powerpoint/2010/main" val="1854582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ja-JP" altLang="en-US"/>
              <a:t>精神的に健康であるには</a:t>
            </a:r>
          </a:p>
        </p:txBody>
      </p:sp>
      <p:sp>
        <p:nvSpPr>
          <p:cNvPr id="150531" name="Rectangle 3"/>
          <p:cNvSpPr>
            <a:spLocks noGrp="1" noChangeArrowheads="1"/>
          </p:cNvSpPr>
          <p:nvPr>
            <p:ph type="body" idx="1"/>
          </p:nvPr>
        </p:nvSpPr>
        <p:spPr>
          <a:xfrm>
            <a:off x="457200" y="1600200"/>
            <a:ext cx="8229600" cy="4781128"/>
          </a:xfrm>
        </p:spPr>
        <p:txBody>
          <a:bodyPr/>
          <a:lstStyle/>
          <a:p>
            <a:pPr>
              <a:lnSpc>
                <a:spcPct val="90000"/>
              </a:lnSpc>
            </a:pPr>
            <a:r>
              <a:rPr lang="ja-JP" altLang="en-US" dirty="0">
                <a:solidFill>
                  <a:schemeClr val="tx2"/>
                </a:solidFill>
              </a:rPr>
              <a:t>ええ加減主義を実践する</a:t>
            </a:r>
            <a:r>
              <a:rPr lang="ja-JP" altLang="en-US" dirty="0"/>
              <a:t>にはどうするか</a:t>
            </a:r>
            <a:endParaRPr lang="en-US" altLang="ja-JP" dirty="0"/>
          </a:p>
          <a:p>
            <a:pPr>
              <a:lnSpc>
                <a:spcPct val="90000"/>
              </a:lnSpc>
            </a:pPr>
            <a:r>
              <a:rPr lang="ja-JP" altLang="en-US" dirty="0">
                <a:solidFill>
                  <a:schemeClr val="tx2"/>
                </a:solidFill>
              </a:rPr>
              <a:t>自己肯定感を持つ</a:t>
            </a:r>
          </a:p>
          <a:p>
            <a:pPr lvl="1">
              <a:lnSpc>
                <a:spcPct val="90000"/>
              </a:lnSpc>
            </a:pPr>
            <a:r>
              <a:rPr lang="ja-JP" altLang="en-US" dirty="0"/>
              <a:t>いい意味での自己中になれ</a:t>
            </a:r>
          </a:p>
          <a:p>
            <a:pPr lvl="1">
              <a:lnSpc>
                <a:spcPct val="90000"/>
              </a:lnSpc>
            </a:pPr>
            <a:r>
              <a:rPr lang="ja-JP" altLang="en-US" dirty="0"/>
              <a:t>そうすれば周りにも寛容になれる</a:t>
            </a:r>
          </a:p>
          <a:p>
            <a:pPr lvl="1">
              <a:lnSpc>
                <a:spcPct val="90000"/>
              </a:lnSpc>
            </a:pPr>
            <a:r>
              <a:rPr lang="en-US" altLang="ja-JP" dirty="0"/>
              <a:t>Me Yes and You Yes</a:t>
            </a:r>
          </a:p>
          <a:p>
            <a:pPr>
              <a:lnSpc>
                <a:spcPct val="90000"/>
              </a:lnSpc>
            </a:pPr>
            <a:r>
              <a:rPr lang="ja-JP" altLang="en-US" dirty="0">
                <a:solidFill>
                  <a:schemeClr val="tx2"/>
                </a:solidFill>
              </a:rPr>
              <a:t>楽観的になれ</a:t>
            </a:r>
          </a:p>
          <a:p>
            <a:pPr lvl="1">
              <a:lnSpc>
                <a:spcPct val="90000"/>
              </a:lnSpc>
            </a:pPr>
            <a:r>
              <a:rPr lang="ja-JP" altLang="en-US" dirty="0"/>
              <a:t>先のこと、まあ何とかなるだろう（心配が出そうになると振り払う）</a:t>
            </a:r>
          </a:p>
          <a:p>
            <a:pPr lvl="1">
              <a:lnSpc>
                <a:spcPct val="90000"/>
              </a:lnSpc>
            </a:pPr>
            <a:r>
              <a:rPr lang="ja-JP" altLang="en-US" dirty="0"/>
              <a:t>自己分析、反省のつもりが気分を下げる役割しか果たさないことがほとんど</a:t>
            </a:r>
          </a:p>
        </p:txBody>
      </p:sp>
    </p:spTree>
    <p:extLst>
      <p:ext uri="{BB962C8B-B14F-4D97-AF65-F5344CB8AC3E}">
        <p14:creationId xmlns:p14="http://schemas.microsoft.com/office/powerpoint/2010/main" val="39600600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062492-AAB7-4189-B0CF-FF33182A3D72}"/>
              </a:ext>
            </a:extLst>
          </p:cNvPr>
          <p:cNvSpPr>
            <a:spLocks noGrp="1"/>
          </p:cNvSpPr>
          <p:nvPr>
            <p:ph type="title"/>
          </p:nvPr>
        </p:nvSpPr>
        <p:spPr/>
        <p:txBody>
          <a:bodyPr/>
          <a:lstStyle/>
          <a:p>
            <a:r>
              <a:rPr kumimoji="1" lang="ja-JP" altLang="en-US" dirty="0"/>
              <a:t>パーソナリティ機能</a:t>
            </a:r>
          </a:p>
        </p:txBody>
      </p:sp>
      <p:sp>
        <p:nvSpPr>
          <p:cNvPr id="3" name="コンテンツ プレースホルダー 2">
            <a:extLst>
              <a:ext uri="{FF2B5EF4-FFF2-40B4-BE49-F238E27FC236}">
                <a16:creationId xmlns:a16="http://schemas.microsoft.com/office/drawing/2014/main" id="{1726B2E4-9168-4563-804F-50E56562BE8F}"/>
              </a:ext>
            </a:extLst>
          </p:cNvPr>
          <p:cNvSpPr>
            <a:spLocks noGrp="1"/>
          </p:cNvSpPr>
          <p:nvPr>
            <p:ph idx="1"/>
          </p:nvPr>
        </p:nvSpPr>
        <p:spPr>
          <a:xfrm>
            <a:off x="457200" y="1600200"/>
            <a:ext cx="8229600" cy="4853136"/>
          </a:xfrm>
        </p:spPr>
        <p:txBody>
          <a:bodyPr/>
          <a:lstStyle/>
          <a:p>
            <a:r>
              <a:rPr kumimoji="1" lang="ja-JP" altLang="en-US" dirty="0"/>
              <a:t>パーソナリティ障がい群の</a:t>
            </a:r>
            <a:r>
              <a:rPr kumimoji="1" lang="ja-JP" altLang="en-US" dirty="0">
                <a:solidFill>
                  <a:srgbClr val="FFFF00"/>
                </a:solidFill>
              </a:rPr>
              <a:t>代替</a:t>
            </a:r>
            <a:r>
              <a:rPr kumimoji="1" lang="en-US" altLang="ja-JP" dirty="0">
                <a:solidFill>
                  <a:srgbClr val="FFFF00"/>
                </a:solidFill>
              </a:rPr>
              <a:t>DSM-5</a:t>
            </a:r>
            <a:r>
              <a:rPr kumimoji="1" lang="ja-JP" altLang="en-US" dirty="0">
                <a:solidFill>
                  <a:srgbClr val="FFFF00"/>
                </a:solidFill>
              </a:rPr>
              <a:t>モデル</a:t>
            </a:r>
            <a:endParaRPr kumimoji="1" lang="en-US" altLang="ja-JP" dirty="0">
              <a:solidFill>
                <a:srgbClr val="FFFF00"/>
              </a:solidFill>
            </a:endParaRPr>
          </a:p>
          <a:p>
            <a:r>
              <a:rPr lang="ja-JP" altLang="en-US" dirty="0"/>
              <a:t>病的</a:t>
            </a:r>
            <a:r>
              <a:rPr lang="ja-JP" altLang="en-US" dirty="0">
                <a:solidFill>
                  <a:srgbClr val="FFFF00"/>
                </a:solidFill>
              </a:rPr>
              <a:t>パーソナリティ特性</a:t>
            </a:r>
            <a:r>
              <a:rPr lang="ja-JP" altLang="en-US" dirty="0"/>
              <a:t>とともに基本次元（ディメンション）をなす</a:t>
            </a:r>
            <a:endParaRPr lang="en-US" altLang="ja-JP" dirty="0"/>
          </a:p>
          <a:p>
            <a:r>
              <a:rPr kumimoji="1" lang="ja-JP" altLang="en-US" dirty="0"/>
              <a:t>自己</a:t>
            </a:r>
            <a:endParaRPr kumimoji="1" lang="en-US" altLang="ja-JP" dirty="0"/>
          </a:p>
          <a:p>
            <a:pPr lvl="1"/>
            <a:r>
              <a:rPr lang="ja-JP" altLang="en-US" dirty="0"/>
              <a:t>同一性</a:t>
            </a:r>
            <a:endParaRPr lang="en-US" altLang="ja-JP" dirty="0"/>
          </a:p>
          <a:p>
            <a:pPr lvl="1"/>
            <a:r>
              <a:rPr kumimoji="1" lang="ja-JP" altLang="en-US" dirty="0"/>
              <a:t>自己志向性（自律性）</a:t>
            </a:r>
            <a:endParaRPr kumimoji="1" lang="en-US" altLang="ja-JP" dirty="0"/>
          </a:p>
          <a:p>
            <a:r>
              <a:rPr lang="ja-JP" altLang="en-US" dirty="0"/>
              <a:t>対人関係</a:t>
            </a:r>
            <a:endParaRPr lang="en-US" altLang="ja-JP" dirty="0"/>
          </a:p>
          <a:p>
            <a:pPr lvl="1"/>
            <a:r>
              <a:rPr kumimoji="1" lang="ja-JP" altLang="en-US" dirty="0"/>
              <a:t>共感性</a:t>
            </a:r>
            <a:endParaRPr kumimoji="1" lang="en-US" altLang="ja-JP" dirty="0"/>
          </a:p>
          <a:p>
            <a:pPr lvl="1"/>
            <a:r>
              <a:rPr lang="ja-JP" altLang="en-US" dirty="0"/>
              <a:t>親密さ</a:t>
            </a:r>
            <a:endParaRPr kumimoji="1" lang="ja-JP" altLang="en-US" dirty="0"/>
          </a:p>
        </p:txBody>
      </p:sp>
    </p:spTree>
    <p:extLst>
      <p:ext uri="{BB962C8B-B14F-4D97-AF65-F5344CB8AC3E}">
        <p14:creationId xmlns:p14="http://schemas.microsoft.com/office/powerpoint/2010/main" val="12248181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B3B7D1-8751-4E62-9155-A77A1C6B0917}"/>
              </a:ext>
            </a:extLst>
          </p:cNvPr>
          <p:cNvSpPr>
            <a:spLocks noGrp="1"/>
          </p:cNvSpPr>
          <p:nvPr>
            <p:ph type="title"/>
          </p:nvPr>
        </p:nvSpPr>
        <p:spPr/>
        <p:txBody>
          <a:bodyPr/>
          <a:lstStyle/>
          <a:p>
            <a:r>
              <a:rPr kumimoji="1" lang="ja-JP" altLang="en-US" dirty="0"/>
              <a:t>パーソナリティ機能：自己</a:t>
            </a:r>
          </a:p>
        </p:txBody>
      </p:sp>
      <p:sp>
        <p:nvSpPr>
          <p:cNvPr id="3" name="コンテンツ プレースホルダー 2">
            <a:extLst>
              <a:ext uri="{FF2B5EF4-FFF2-40B4-BE49-F238E27FC236}">
                <a16:creationId xmlns:a16="http://schemas.microsoft.com/office/drawing/2014/main" id="{721E3153-9774-4181-9786-6F5A360E2F45}"/>
              </a:ext>
            </a:extLst>
          </p:cNvPr>
          <p:cNvSpPr>
            <a:spLocks noGrp="1"/>
          </p:cNvSpPr>
          <p:nvPr>
            <p:ph idx="1"/>
          </p:nvPr>
        </p:nvSpPr>
        <p:spPr/>
        <p:txBody>
          <a:bodyPr/>
          <a:lstStyle/>
          <a:p>
            <a:r>
              <a:rPr kumimoji="1" lang="ja-JP" altLang="en-US" dirty="0">
                <a:solidFill>
                  <a:srgbClr val="FFFF00"/>
                </a:solidFill>
              </a:rPr>
              <a:t>自己同一性</a:t>
            </a:r>
            <a:endParaRPr kumimoji="1" lang="en-US" altLang="ja-JP" dirty="0">
              <a:solidFill>
                <a:srgbClr val="FFFF00"/>
              </a:solidFill>
            </a:endParaRPr>
          </a:p>
          <a:p>
            <a:pPr lvl="1"/>
            <a:r>
              <a:rPr lang="ja-JP" altLang="en-US" dirty="0"/>
              <a:t>役割に適した境界を保つ自分という意識</a:t>
            </a:r>
            <a:endParaRPr lang="en-US" altLang="ja-JP" dirty="0"/>
          </a:p>
          <a:p>
            <a:pPr lvl="1"/>
            <a:r>
              <a:rPr kumimoji="1" lang="ja-JP" altLang="en-US" dirty="0"/>
              <a:t>自己制御された肯定的自尊心</a:t>
            </a:r>
            <a:endParaRPr kumimoji="1" lang="en-US" altLang="ja-JP" dirty="0"/>
          </a:p>
          <a:p>
            <a:pPr lvl="1"/>
            <a:r>
              <a:rPr lang="ja-JP" altLang="en-US" dirty="0"/>
              <a:t>すべての情動を体験し、許容し、制御できる</a:t>
            </a:r>
            <a:endParaRPr lang="en-US" altLang="ja-JP" dirty="0"/>
          </a:p>
          <a:p>
            <a:r>
              <a:rPr kumimoji="1" lang="ja-JP" altLang="en-US" dirty="0">
                <a:solidFill>
                  <a:srgbClr val="FFFF00"/>
                </a:solidFill>
              </a:rPr>
              <a:t>自己志向性</a:t>
            </a:r>
            <a:endParaRPr kumimoji="1" lang="en-US" altLang="ja-JP" dirty="0">
              <a:solidFill>
                <a:srgbClr val="FFFF00"/>
              </a:solidFill>
            </a:endParaRPr>
          </a:p>
          <a:p>
            <a:pPr lvl="1"/>
            <a:r>
              <a:rPr lang="ja-JP" altLang="en-US" dirty="0"/>
              <a:t>自己の能力の評価に基づく合理的目標を設定</a:t>
            </a:r>
            <a:endParaRPr lang="en-US" altLang="ja-JP" dirty="0"/>
          </a:p>
          <a:p>
            <a:pPr lvl="1"/>
            <a:r>
              <a:rPr kumimoji="1" lang="ja-JP" altLang="en-US" dirty="0"/>
              <a:t>適切な行動規範を利用し、多くの領域で達成感を持つ</a:t>
            </a:r>
            <a:endParaRPr kumimoji="1" lang="en-US" altLang="ja-JP" dirty="0"/>
          </a:p>
          <a:p>
            <a:pPr lvl="1"/>
            <a:r>
              <a:rPr lang="ja-JP" altLang="en-US" dirty="0"/>
              <a:t>内的体験を省察し意味づけることができる</a:t>
            </a:r>
            <a:endParaRPr kumimoji="1" lang="ja-JP" altLang="en-US" dirty="0"/>
          </a:p>
        </p:txBody>
      </p:sp>
    </p:spTree>
    <p:extLst>
      <p:ext uri="{BB962C8B-B14F-4D97-AF65-F5344CB8AC3E}">
        <p14:creationId xmlns:p14="http://schemas.microsoft.com/office/powerpoint/2010/main" val="33561910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497C8-1E00-45D0-AC34-7593BC828246}"/>
              </a:ext>
            </a:extLst>
          </p:cNvPr>
          <p:cNvSpPr>
            <a:spLocks noGrp="1"/>
          </p:cNvSpPr>
          <p:nvPr>
            <p:ph type="title"/>
          </p:nvPr>
        </p:nvSpPr>
        <p:spPr>
          <a:xfrm>
            <a:off x="457200" y="277813"/>
            <a:ext cx="8229600" cy="846931"/>
          </a:xfrm>
        </p:spPr>
        <p:txBody>
          <a:bodyPr/>
          <a:lstStyle/>
          <a:p>
            <a:r>
              <a:rPr kumimoji="1" lang="ja-JP" altLang="en-US" dirty="0"/>
              <a:t>パーソナル機能：対人関係</a:t>
            </a:r>
          </a:p>
        </p:txBody>
      </p:sp>
      <p:sp>
        <p:nvSpPr>
          <p:cNvPr id="3" name="コンテンツ プレースホルダー 2">
            <a:extLst>
              <a:ext uri="{FF2B5EF4-FFF2-40B4-BE49-F238E27FC236}">
                <a16:creationId xmlns:a16="http://schemas.microsoft.com/office/drawing/2014/main" id="{D3164275-8AC9-4353-8CE7-F925F0EE4A6A}"/>
              </a:ext>
            </a:extLst>
          </p:cNvPr>
          <p:cNvSpPr>
            <a:spLocks noGrp="1"/>
          </p:cNvSpPr>
          <p:nvPr>
            <p:ph idx="1"/>
          </p:nvPr>
        </p:nvSpPr>
        <p:spPr>
          <a:xfrm>
            <a:off x="457200" y="1268760"/>
            <a:ext cx="8229600" cy="4968552"/>
          </a:xfrm>
        </p:spPr>
        <p:txBody>
          <a:bodyPr/>
          <a:lstStyle/>
          <a:p>
            <a:r>
              <a:rPr kumimoji="1" lang="ja-JP" altLang="en-US" dirty="0">
                <a:solidFill>
                  <a:srgbClr val="FFFF00"/>
                </a:solidFill>
              </a:rPr>
              <a:t>共感性</a:t>
            </a:r>
            <a:endParaRPr kumimoji="1" lang="en-US" altLang="ja-JP" dirty="0">
              <a:solidFill>
                <a:srgbClr val="FFFF00"/>
              </a:solidFill>
            </a:endParaRPr>
          </a:p>
          <a:p>
            <a:pPr lvl="1"/>
            <a:r>
              <a:rPr lang="ja-JP" altLang="en-US" dirty="0"/>
              <a:t>他者の体験及び動機を正確に理解できる</a:t>
            </a:r>
            <a:endParaRPr lang="en-US" altLang="ja-JP" dirty="0"/>
          </a:p>
          <a:p>
            <a:pPr lvl="1"/>
            <a:r>
              <a:rPr kumimoji="1" lang="ja-JP" altLang="en-US" dirty="0"/>
              <a:t>異なる意見でも、他者の見方を理解し尊重</a:t>
            </a:r>
            <a:r>
              <a:rPr lang="ja-JP" altLang="en-US" dirty="0"/>
              <a:t>する</a:t>
            </a:r>
            <a:endParaRPr lang="en-US" altLang="ja-JP" dirty="0"/>
          </a:p>
          <a:p>
            <a:pPr lvl="1"/>
            <a:r>
              <a:rPr kumimoji="1" lang="ja-JP" altLang="en-US" dirty="0"/>
              <a:t>自己の行動が他者に及ぼす影響を理解する</a:t>
            </a:r>
            <a:endParaRPr kumimoji="1" lang="en-US" altLang="ja-JP" dirty="0"/>
          </a:p>
          <a:p>
            <a:r>
              <a:rPr lang="ja-JP" altLang="en-US" dirty="0">
                <a:solidFill>
                  <a:srgbClr val="FFFF00"/>
                </a:solidFill>
              </a:rPr>
              <a:t>親密さ</a:t>
            </a:r>
            <a:endParaRPr lang="en-US" altLang="ja-JP" dirty="0">
              <a:solidFill>
                <a:srgbClr val="FFFF00"/>
              </a:solidFill>
            </a:endParaRPr>
          </a:p>
          <a:p>
            <a:pPr lvl="1"/>
            <a:r>
              <a:rPr kumimoji="1" lang="ja-JP" altLang="en-US" dirty="0"/>
              <a:t>個人及び地域の生活で、充実し持続的な多くの関係を持つ</a:t>
            </a:r>
            <a:endParaRPr kumimoji="1" lang="en-US" altLang="ja-JP" dirty="0"/>
          </a:p>
          <a:p>
            <a:pPr lvl="1"/>
            <a:r>
              <a:rPr lang="ja-JP" altLang="en-US" dirty="0"/>
              <a:t>思いやりがあり親密な互恵的関係を持てる</a:t>
            </a:r>
            <a:endParaRPr lang="en-US" altLang="ja-JP" dirty="0"/>
          </a:p>
          <a:p>
            <a:pPr lvl="1"/>
            <a:r>
              <a:rPr kumimoji="1" lang="ja-JP" altLang="en-US" dirty="0"/>
              <a:t>さまざまな他者の思考、情動、行動に柔軟に対応できる</a:t>
            </a:r>
          </a:p>
        </p:txBody>
      </p:sp>
    </p:spTree>
    <p:extLst>
      <p:ext uri="{BB962C8B-B14F-4D97-AF65-F5344CB8AC3E}">
        <p14:creationId xmlns:p14="http://schemas.microsoft.com/office/powerpoint/2010/main" val="33367611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1BC652-DD4D-4A59-9FFF-C6F043655899}"/>
              </a:ext>
            </a:extLst>
          </p:cNvPr>
          <p:cNvSpPr>
            <a:spLocks noGrp="1"/>
          </p:cNvSpPr>
          <p:nvPr>
            <p:ph type="title"/>
          </p:nvPr>
        </p:nvSpPr>
        <p:spPr/>
        <p:txBody>
          <a:bodyPr/>
          <a:lstStyle/>
          <a:p>
            <a:r>
              <a:rPr kumimoji="1" lang="ja-JP" altLang="en-US" dirty="0"/>
              <a:t>より良い支援をするために</a:t>
            </a:r>
          </a:p>
        </p:txBody>
      </p:sp>
      <p:sp>
        <p:nvSpPr>
          <p:cNvPr id="3" name="コンテンツ プレースホルダー 2">
            <a:extLst>
              <a:ext uri="{FF2B5EF4-FFF2-40B4-BE49-F238E27FC236}">
                <a16:creationId xmlns:a16="http://schemas.microsoft.com/office/drawing/2014/main" id="{588E86FC-8940-4429-BB09-543C17F72FB6}"/>
              </a:ext>
            </a:extLst>
          </p:cNvPr>
          <p:cNvSpPr>
            <a:spLocks noGrp="1"/>
          </p:cNvSpPr>
          <p:nvPr>
            <p:ph idx="1"/>
          </p:nvPr>
        </p:nvSpPr>
        <p:spPr>
          <a:xfrm>
            <a:off x="457200" y="1600200"/>
            <a:ext cx="8435280" cy="4781128"/>
          </a:xfrm>
        </p:spPr>
        <p:txBody>
          <a:bodyPr/>
          <a:lstStyle/>
          <a:p>
            <a:r>
              <a:rPr kumimoji="1" lang="ja-JP" altLang="en-US" dirty="0"/>
              <a:t>支援目標・プログラムを作るとき、利用者のパーソナリティ機能を評価し、念頭に置く</a:t>
            </a:r>
            <a:endParaRPr kumimoji="1" lang="en-US" altLang="ja-JP" dirty="0"/>
          </a:p>
          <a:p>
            <a:r>
              <a:rPr lang="ja-JP" altLang="en-US" dirty="0"/>
              <a:t>目標設定を行う時、利用者の自尊心を損なっていないかを考える</a:t>
            </a:r>
            <a:endParaRPr lang="en-US" altLang="ja-JP" dirty="0"/>
          </a:p>
          <a:p>
            <a:r>
              <a:rPr kumimoji="1" lang="ja-JP" altLang="en-US" dirty="0"/>
              <a:t>利用者が不合理に高い目標設定をするとき、その背景を考えつつ合理的目標に再設定する</a:t>
            </a:r>
            <a:endParaRPr kumimoji="1" lang="en-US" altLang="ja-JP" dirty="0"/>
          </a:p>
          <a:p>
            <a:r>
              <a:rPr lang="ja-JP" altLang="en-US" dirty="0"/>
              <a:t>利用者との間の心理的葛藤が高まったとき、支援者自身のパーソナル機能の低下の危険があると知っておく</a:t>
            </a:r>
            <a:endParaRPr kumimoji="1" lang="ja-JP" altLang="en-US" dirty="0"/>
          </a:p>
        </p:txBody>
      </p:sp>
    </p:spTree>
    <p:extLst>
      <p:ext uri="{BB962C8B-B14F-4D97-AF65-F5344CB8AC3E}">
        <p14:creationId xmlns:p14="http://schemas.microsoft.com/office/powerpoint/2010/main" val="3048817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447800" y="60960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3"/>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2400">
                <a:latin typeface="Times New Roman" pitchFamily="18" charset="0"/>
              </a:rPr>
              <a:t>2004</a:t>
            </a:r>
            <a:r>
              <a:rPr lang="ja-JP" altLang="en-US" sz="2400">
                <a:latin typeface="Times New Roman" pitchFamily="18" charset="0"/>
              </a:rPr>
              <a:t>年</a:t>
            </a:r>
            <a:r>
              <a:rPr lang="en-US" altLang="ja-JP" sz="2400">
                <a:latin typeface="Times New Roman" pitchFamily="18" charset="0"/>
              </a:rPr>
              <a:t>2</a:t>
            </a:r>
            <a:r>
              <a:rPr lang="ja-JP" altLang="en-US" sz="2400">
                <a:latin typeface="Times New Roman" pitchFamily="18" charset="0"/>
              </a:rPr>
              <a:t>月</a:t>
            </a:r>
            <a:r>
              <a:rPr lang="en-US" altLang="ja-JP" sz="2400">
                <a:latin typeface="Times New Roman" pitchFamily="18" charset="0"/>
              </a:rPr>
              <a:t>23</a:t>
            </a:r>
            <a:r>
              <a:rPr lang="ja-JP" altLang="en-US" sz="2400">
                <a:latin typeface="Times New Roman" pitchFamily="18" charset="0"/>
              </a:rPr>
              <a:t>日　</a:t>
            </a:r>
            <a:r>
              <a:rPr lang="ja-JP" altLang="en-US" sz="2400">
                <a:solidFill>
                  <a:srgbClr val="FFFF00"/>
                </a:solidFill>
                <a:latin typeface="Times New Roman" pitchFamily="18" charset="0"/>
              </a:rPr>
              <a:t>箕面公園のサル　何を瞑想する？</a:t>
            </a:r>
          </a:p>
        </p:txBody>
      </p:sp>
      <p:pic>
        <p:nvPicPr>
          <p:cNvPr id="48131" name="Picture 3" descr="monk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1000"/>
            <a:ext cx="7604125" cy="570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609600"/>
            <a:ext cx="7877175"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solidFill>
                  <a:srgbClr val="FFFF00"/>
                </a:solidFill>
                <a:effectLst/>
              </a:rPr>
              <a:t>精神障害の国際分類</a:t>
            </a:r>
            <a:r>
              <a:rPr lang="en-US" altLang="ja-JP">
                <a:solidFill>
                  <a:srgbClr val="FFFF00"/>
                </a:solidFill>
                <a:effectLst/>
              </a:rPr>
              <a:t>(ICD-10)</a:t>
            </a:r>
          </a:p>
        </p:txBody>
      </p:sp>
      <p:sp>
        <p:nvSpPr>
          <p:cNvPr id="7171" name="Rectangle 3"/>
          <p:cNvSpPr>
            <a:spLocks noGrp="1" noChangeArrowheads="1"/>
          </p:cNvSpPr>
          <p:nvPr>
            <p:ph type="body" idx="1"/>
          </p:nvPr>
        </p:nvSpPr>
        <p:spPr>
          <a:xfrm>
            <a:off x="838200" y="1752600"/>
            <a:ext cx="7656513" cy="4535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ja-JP" altLang="en-US" sz="2800">
                <a:solidFill>
                  <a:srgbClr val="FFFF00"/>
                </a:solidFill>
                <a:effectLst/>
              </a:rPr>
              <a:t>器質性精神障害</a:t>
            </a:r>
          </a:p>
          <a:p>
            <a:pPr lvl="1">
              <a:lnSpc>
                <a:spcPct val="90000"/>
              </a:lnSpc>
            </a:pPr>
            <a:r>
              <a:rPr lang="ja-JP" altLang="en-US" sz="2400">
                <a:effectLst/>
              </a:rPr>
              <a:t>認知症、脳腫瘍、脳挫傷など</a:t>
            </a:r>
          </a:p>
          <a:p>
            <a:pPr>
              <a:lnSpc>
                <a:spcPct val="90000"/>
              </a:lnSpc>
            </a:pPr>
            <a:r>
              <a:rPr lang="ja-JP" altLang="en-US" sz="2800">
                <a:solidFill>
                  <a:srgbClr val="FFFF00"/>
                </a:solidFill>
                <a:effectLst/>
              </a:rPr>
              <a:t>中毒性精神障害</a:t>
            </a:r>
          </a:p>
          <a:p>
            <a:pPr lvl="1">
              <a:lnSpc>
                <a:spcPct val="90000"/>
              </a:lnSpc>
            </a:pPr>
            <a:r>
              <a:rPr lang="ja-JP" altLang="en-US" sz="2400">
                <a:effectLst/>
              </a:rPr>
              <a:t>覚せい剤、アルコール、薬物</a:t>
            </a:r>
          </a:p>
          <a:p>
            <a:pPr>
              <a:lnSpc>
                <a:spcPct val="90000"/>
              </a:lnSpc>
            </a:pPr>
            <a:r>
              <a:rPr lang="ja-JP" altLang="en-US" sz="2800">
                <a:solidFill>
                  <a:srgbClr val="FFFF00"/>
                </a:solidFill>
                <a:effectLst/>
              </a:rPr>
              <a:t>統合失調症、妄想性障害</a:t>
            </a:r>
          </a:p>
          <a:p>
            <a:pPr>
              <a:lnSpc>
                <a:spcPct val="90000"/>
              </a:lnSpc>
            </a:pPr>
            <a:r>
              <a:rPr lang="ja-JP" altLang="en-US" sz="2800">
                <a:solidFill>
                  <a:srgbClr val="FFFF00"/>
                </a:solidFill>
                <a:effectLst/>
              </a:rPr>
              <a:t>気分</a:t>
            </a:r>
            <a:r>
              <a:rPr lang="en-US" altLang="ja-JP" sz="2800">
                <a:solidFill>
                  <a:srgbClr val="FFFF00"/>
                </a:solidFill>
                <a:effectLst/>
              </a:rPr>
              <a:t>(</a:t>
            </a:r>
            <a:r>
              <a:rPr lang="ja-JP" altLang="en-US" sz="2800">
                <a:solidFill>
                  <a:srgbClr val="FFFF00"/>
                </a:solidFill>
                <a:effectLst/>
              </a:rPr>
              <a:t>感情</a:t>
            </a:r>
            <a:r>
              <a:rPr lang="en-US" altLang="ja-JP" sz="2800">
                <a:solidFill>
                  <a:srgbClr val="FFFF00"/>
                </a:solidFill>
                <a:effectLst/>
              </a:rPr>
              <a:t>)</a:t>
            </a:r>
            <a:r>
              <a:rPr lang="ja-JP" altLang="en-US" sz="2800">
                <a:solidFill>
                  <a:srgbClr val="FFFF00"/>
                </a:solidFill>
                <a:effectLst/>
              </a:rPr>
              <a:t>障害</a:t>
            </a:r>
          </a:p>
          <a:p>
            <a:pPr lvl="1">
              <a:lnSpc>
                <a:spcPct val="90000"/>
              </a:lnSpc>
            </a:pPr>
            <a:r>
              <a:rPr lang="ja-JP" altLang="en-US" sz="2400">
                <a:effectLst/>
              </a:rPr>
              <a:t>躁うつ病、うつ病・うつ状態</a:t>
            </a:r>
          </a:p>
          <a:p>
            <a:pPr>
              <a:lnSpc>
                <a:spcPct val="90000"/>
              </a:lnSpc>
            </a:pPr>
            <a:r>
              <a:rPr lang="ja-JP" altLang="en-US" sz="2800">
                <a:solidFill>
                  <a:srgbClr val="FFFF00"/>
                </a:solidFill>
                <a:effectLst/>
              </a:rPr>
              <a:t>神経症性障害、ストレス関連障害</a:t>
            </a:r>
          </a:p>
          <a:p>
            <a:pPr lvl="1">
              <a:lnSpc>
                <a:spcPct val="90000"/>
              </a:lnSpc>
            </a:pPr>
            <a:r>
              <a:rPr lang="ja-JP" altLang="en-US" sz="2400">
                <a:effectLst/>
              </a:rPr>
              <a:t>パニック障害、強迫性障害、解離性障害、</a:t>
            </a:r>
            <a:r>
              <a:rPr lang="en-US" altLang="ja-JP" sz="2400">
                <a:effectLst/>
              </a:rPr>
              <a:t>PTSD</a:t>
            </a:r>
          </a:p>
          <a:p>
            <a:pPr lvl="1">
              <a:lnSpc>
                <a:spcPct val="90000"/>
              </a:lnSpc>
            </a:pPr>
            <a:r>
              <a:rPr lang="ja-JP" altLang="en-US" sz="2400">
                <a:effectLst/>
              </a:rPr>
              <a:t>不安性障害、うつ状態、身体表現性障害</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solidFill>
                  <a:srgbClr val="FFFF00"/>
                </a:solidFill>
                <a:effectLst/>
              </a:rPr>
              <a:t>精神障害の国際分類</a:t>
            </a:r>
            <a:r>
              <a:rPr lang="en-US" altLang="ja-JP">
                <a:solidFill>
                  <a:srgbClr val="FFFF00"/>
                </a:solidFill>
                <a:effectLst/>
              </a:rPr>
              <a:t>(ICD-10)</a:t>
            </a:r>
            <a:r>
              <a:rPr lang="ja-JP" altLang="en-US">
                <a:solidFill>
                  <a:srgbClr val="FFFF00"/>
                </a:solidFill>
                <a:effectLst/>
              </a:rPr>
              <a:t>　その</a:t>
            </a:r>
            <a:r>
              <a:rPr lang="en-US" altLang="ja-JP">
                <a:solidFill>
                  <a:srgbClr val="FFFF00"/>
                </a:solidFill>
                <a:effectLst/>
              </a:rPr>
              <a:t>2</a:t>
            </a:r>
          </a:p>
        </p:txBody>
      </p:sp>
      <p:sp>
        <p:nvSpPr>
          <p:cNvPr id="81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solidFill>
                  <a:srgbClr val="FFFF00"/>
                </a:solidFill>
                <a:effectLst/>
              </a:rPr>
              <a:t>摂食障害、睡眠障害、産褥精神障害</a:t>
            </a:r>
          </a:p>
          <a:p>
            <a:r>
              <a:rPr lang="ja-JP" altLang="en-US">
                <a:solidFill>
                  <a:srgbClr val="FFFF00"/>
                </a:solidFill>
                <a:effectLst/>
              </a:rPr>
              <a:t>人格障害</a:t>
            </a:r>
            <a:r>
              <a:rPr lang="ja-JP" altLang="en-US">
                <a:effectLst/>
              </a:rPr>
              <a:t>、衝動性の障害、性同一性障害</a:t>
            </a:r>
          </a:p>
          <a:p>
            <a:r>
              <a:rPr lang="ja-JP" altLang="en-US">
                <a:solidFill>
                  <a:srgbClr val="FFFF00"/>
                </a:solidFill>
                <a:effectLst/>
              </a:rPr>
              <a:t>知的障害、広汎性発達障害、多動性障害</a:t>
            </a:r>
          </a:p>
          <a:p>
            <a:pPr lvl="1"/>
            <a:r>
              <a:rPr lang="ja-JP" altLang="en-US">
                <a:effectLst/>
              </a:rPr>
              <a:t>自閉症，アスペルガー症候群</a:t>
            </a:r>
          </a:p>
          <a:p>
            <a:endParaRPr lang="ja-JP" altLang="en-US">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瀧安寺04033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04800" y="228600"/>
            <a:ext cx="8610600" cy="573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Text Box 3"/>
          <p:cNvSpPr txBox="1">
            <a:spLocks noChangeArrowheads="1"/>
          </p:cNvSpPr>
          <p:nvPr/>
        </p:nvSpPr>
        <p:spPr bwMode="auto">
          <a:xfrm>
            <a:off x="762000" y="6019800"/>
            <a:ext cx="549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endParaRPr lang="ja-JP" altLang="en-US" sz="2400">
              <a:latin typeface="Times New Roman" pitchFamily="18" charset="0"/>
            </a:endParaRPr>
          </a:p>
        </p:txBody>
      </p:sp>
      <p:sp>
        <p:nvSpPr>
          <p:cNvPr id="10244" name="Text Box 4"/>
          <p:cNvSpPr txBox="1">
            <a:spLocks noChangeArrowheads="1"/>
          </p:cNvSpPr>
          <p:nvPr/>
        </p:nvSpPr>
        <p:spPr bwMode="auto">
          <a:xfrm>
            <a:off x="457200" y="60960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3"/>
              </a:buBlip>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accent2"/>
              </a:buClr>
              <a:buSzPct val="90000"/>
              <a:buFont typeface="Wingdings" pitchFamily="2" charset="2"/>
              <a:buBlip>
                <a:blip r:embed="rId4"/>
              </a:buBlip>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2400">
                <a:latin typeface="Times New Roman" pitchFamily="18" charset="0"/>
              </a:rPr>
              <a:t>2004</a:t>
            </a:r>
            <a:r>
              <a:rPr lang="ja-JP" altLang="en-US" sz="2400">
                <a:latin typeface="Times New Roman" pitchFamily="18" charset="0"/>
              </a:rPr>
              <a:t>年</a:t>
            </a:r>
            <a:r>
              <a:rPr lang="en-US" altLang="ja-JP" sz="2400">
                <a:latin typeface="Times New Roman" pitchFamily="18" charset="0"/>
              </a:rPr>
              <a:t>3</a:t>
            </a:r>
            <a:r>
              <a:rPr lang="ja-JP" altLang="en-US" sz="2400">
                <a:latin typeface="Times New Roman" pitchFamily="18" charset="0"/>
              </a:rPr>
              <a:t>月</a:t>
            </a:r>
            <a:r>
              <a:rPr lang="en-US" altLang="ja-JP" sz="2400">
                <a:latin typeface="Times New Roman" pitchFamily="18" charset="0"/>
              </a:rPr>
              <a:t>31</a:t>
            </a:r>
            <a:r>
              <a:rPr lang="ja-JP" altLang="en-US" sz="2400">
                <a:latin typeface="Times New Roman" pitchFamily="18" charset="0"/>
              </a:rPr>
              <a:t>日　瀧安寺鳳凰閣</a:t>
            </a:r>
          </a:p>
        </p:txBody>
      </p:sp>
    </p:spTree>
  </p:cSld>
  <p:clrMapOvr>
    <a:masterClrMapping/>
  </p:clrMapOvr>
  <p:transition/>
</p:sld>
</file>

<file path=ppt/theme/theme1.xml><?xml version="1.0" encoding="utf-8"?>
<a:theme xmlns:a="http://schemas.openxmlformats.org/drawingml/2006/main" name="Beam">
  <a:themeElements>
    <a:clrScheme name="Beam 10">
      <a:dk1>
        <a:srgbClr val="1A006C"/>
      </a:dk1>
      <a:lt1>
        <a:srgbClr val="FFFFFF"/>
      </a:lt1>
      <a:dk2>
        <a:srgbClr val="000066"/>
      </a:dk2>
      <a:lt2>
        <a:srgbClr val="FFFF66"/>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
      <a:clrScheme name="Beam 10">
        <a:dk1>
          <a:srgbClr val="1A006C"/>
        </a:dk1>
        <a:lt1>
          <a:srgbClr val="FFFFFF"/>
        </a:lt1>
        <a:dk2>
          <a:srgbClr val="000066"/>
        </a:dk2>
        <a:lt2>
          <a:srgbClr val="FFFF66"/>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2758</TotalTime>
  <Words>3993</Words>
  <Application>Microsoft Office PowerPoint</Application>
  <PresentationFormat>画面に合わせる (4:3)</PresentationFormat>
  <Paragraphs>458</Paragraphs>
  <Slides>69</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69</vt:i4>
      </vt:variant>
    </vt:vector>
  </HeadingPairs>
  <TitlesOfParts>
    <vt:vector size="79" baseType="lpstr">
      <vt:lpstr>ＭＳ Ｐゴシック</vt:lpstr>
      <vt:lpstr>ＭＳ ゴシック</vt:lpstr>
      <vt:lpstr>Arial</vt:lpstr>
      <vt:lpstr>Century</vt:lpstr>
      <vt:lpstr>Tahoma</vt:lpstr>
      <vt:lpstr>Times New Roman</vt:lpstr>
      <vt:lpstr>Verdana</vt:lpstr>
      <vt:lpstr>Wingdings</vt:lpstr>
      <vt:lpstr>Beam</vt:lpstr>
      <vt:lpstr>Worksheet</vt:lpstr>
      <vt:lpstr>精神障がいと発達障がい 医療的立場から</vt:lpstr>
      <vt:lpstr>人間とは</vt:lpstr>
      <vt:lpstr>こころと脳</vt:lpstr>
      <vt:lpstr>共通性と差異</vt:lpstr>
      <vt:lpstr>心の動きの3要素</vt:lpstr>
      <vt:lpstr>発達障がい関連の症状</vt:lpstr>
      <vt:lpstr>精神障害の国際分類(ICD-10)</vt:lpstr>
      <vt:lpstr>精神障害の国際分類(ICD-10)　その2</vt:lpstr>
      <vt:lpstr>PowerPoint プレゼンテーション</vt:lpstr>
      <vt:lpstr>診断ガイドラインの更新</vt:lpstr>
      <vt:lpstr>ICD-11 ０６　精神的、行動的、神経発達的障害群</vt:lpstr>
      <vt:lpstr>ICD-11 ０６　精神的、行動的、神経発達的障害群</vt:lpstr>
      <vt:lpstr>ICD-11 ０６　精神的、行動的、神経発達的障害群</vt:lpstr>
      <vt:lpstr>ICD-11 ０６　精神的、行動的、神経発達的障害群</vt:lpstr>
      <vt:lpstr>精神疾患を有する患者数の推移 単位：万人　　　　　　　　　　　　　　　　　　厚労省ホームページより</vt:lpstr>
      <vt:lpstr>疾病別外来受療率の推移</vt:lpstr>
      <vt:lpstr>疾患別受療率　　人口10万人あたり</vt:lpstr>
      <vt:lpstr>患者数、受療率、罹患率、有病率</vt:lpstr>
      <vt:lpstr>精神疾患の罹患率、有病率</vt:lpstr>
      <vt:lpstr>PowerPoint プレゼンテーション</vt:lpstr>
      <vt:lpstr>統合失調症：概念</vt:lpstr>
      <vt:lpstr>統合失調症：成因</vt:lpstr>
      <vt:lpstr>妄想と幻聴</vt:lpstr>
      <vt:lpstr>なぜ妄想を持つの？</vt:lpstr>
      <vt:lpstr>急性期の治療</vt:lpstr>
      <vt:lpstr>回復期の治療</vt:lpstr>
      <vt:lpstr>回復期の治療：具体的方法</vt:lpstr>
      <vt:lpstr>精神障がい者の｢生活障害｣</vt:lpstr>
      <vt:lpstr>PowerPoint プレゼンテーション</vt:lpstr>
      <vt:lpstr>気分(感情)障害：概念</vt:lpstr>
      <vt:lpstr>気分(感情)障害：病型</vt:lpstr>
      <vt:lpstr>気分(感情)障害：症状</vt:lpstr>
      <vt:lpstr>うつ病の多型化と躁うつ病の急増</vt:lpstr>
      <vt:lpstr>うつ病とその亜型</vt:lpstr>
      <vt:lpstr>うつ病</vt:lpstr>
      <vt:lpstr>うつ病における身体症状</vt:lpstr>
      <vt:lpstr>うつ病の精神療法</vt:lpstr>
      <vt:lpstr>うつ病の症状のとれかた</vt:lpstr>
      <vt:lpstr>日本うつ病学会治療ガイドライン 双極性障害　2012</vt:lpstr>
      <vt:lpstr>双極性障害のうつ病相</vt:lpstr>
      <vt:lpstr>現代型うつ病</vt:lpstr>
      <vt:lpstr>神経症性うつ病（気分変調症）</vt:lpstr>
      <vt:lpstr>非定型うつ病</vt:lpstr>
      <vt:lpstr>難治性うつ病、性格と深く関わるうつ病</vt:lpstr>
      <vt:lpstr>うつ状態が長引く要因</vt:lpstr>
      <vt:lpstr>うつ状態から回復を早めるには</vt:lpstr>
      <vt:lpstr>長期休職者の職場復帰</vt:lpstr>
      <vt:lpstr>PowerPoint プレゼンテーション</vt:lpstr>
      <vt:lpstr>うつ病と共存しやすい疾患　</vt:lpstr>
      <vt:lpstr>自閉スペクトラム症</vt:lpstr>
      <vt:lpstr>A.社会的コミュニケーション及び対人的相互反応における持続的欠陥 </vt:lpstr>
      <vt:lpstr>B.行動、興味、または活動 の限定された反復的様式 </vt:lpstr>
      <vt:lpstr>自閉スペクトラム症の認知機能</vt:lpstr>
      <vt:lpstr>自閉スペクトラム症の就労支援</vt:lpstr>
      <vt:lpstr>自閉スペクトラム症の就労支援　2</vt:lpstr>
      <vt:lpstr>注意欠如・多動症（AD/HD)</vt:lpstr>
      <vt:lpstr>注意欠如・多動症（AD/HD)</vt:lpstr>
      <vt:lpstr>AD/HD　2</vt:lpstr>
      <vt:lpstr>AD/HD　3</vt:lpstr>
      <vt:lpstr>PowerPoint プレゼンテーション</vt:lpstr>
      <vt:lpstr>ええ加減主義のススメ</vt:lpstr>
      <vt:lpstr>ええ加減主義のススメ　2</vt:lpstr>
      <vt:lpstr>ええ加減主義のススメ　3</vt:lpstr>
      <vt:lpstr>精神的に健康であるには</vt:lpstr>
      <vt:lpstr>パーソナリティ機能</vt:lpstr>
      <vt:lpstr>パーソナリティ機能：自己</vt:lpstr>
      <vt:lpstr>パーソナル機能：対人関係</vt:lpstr>
      <vt:lpstr>より良い支援をするために</vt:lpstr>
      <vt:lpstr>PowerPoint プレゼンテーション</vt:lpstr>
    </vt:vector>
  </TitlesOfParts>
  <Company>Dell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うつ病の周辺疾患について</dc:title>
  <dc:creator>Preferred Customer</dc:creator>
  <cp:lastModifiedBy>chitarug1@gmail.com</cp:lastModifiedBy>
  <cp:revision>109</cp:revision>
  <dcterms:created xsi:type="dcterms:W3CDTF">2010-01-17T02:37:10Z</dcterms:created>
  <dcterms:modified xsi:type="dcterms:W3CDTF">2020-08-26T03:16:03Z</dcterms:modified>
</cp:coreProperties>
</file>